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0"/>
  </p:notesMasterIdLst>
  <p:sldIdLst>
    <p:sldId id="256" r:id="rId2"/>
    <p:sldId id="265" r:id="rId3"/>
    <p:sldId id="556" r:id="rId4"/>
    <p:sldId id="490" r:id="rId5"/>
    <p:sldId id="261" r:id="rId6"/>
    <p:sldId id="259" r:id="rId7"/>
    <p:sldId id="262" r:id="rId8"/>
    <p:sldId id="263" r:id="rId9"/>
    <p:sldId id="268" r:id="rId10"/>
    <p:sldId id="269" r:id="rId11"/>
    <p:sldId id="388" r:id="rId12"/>
    <p:sldId id="266" r:id="rId13"/>
    <p:sldId id="267" r:id="rId14"/>
    <p:sldId id="526" r:id="rId15"/>
    <p:sldId id="546" r:id="rId16"/>
    <p:sldId id="270" r:id="rId17"/>
    <p:sldId id="271" r:id="rId18"/>
    <p:sldId id="272" r:id="rId19"/>
    <p:sldId id="273" r:id="rId20"/>
    <p:sldId id="281" r:id="rId21"/>
    <p:sldId id="275" r:id="rId22"/>
    <p:sldId id="276" r:id="rId23"/>
    <p:sldId id="277" r:id="rId24"/>
    <p:sldId id="278" r:id="rId25"/>
    <p:sldId id="280" r:id="rId26"/>
    <p:sldId id="547" r:id="rId27"/>
    <p:sldId id="311" r:id="rId28"/>
    <p:sldId id="293" r:id="rId29"/>
    <p:sldId id="294" r:id="rId30"/>
    <p:sldId id="491" r:id="rId31"/>
    <p:sldId id="290" r:id="rId32"/>
    <p:sldId id="286" r:id="rId33"/>
    <p:sldId id="548" r:id="rId34"/>
    <p:sldId id="492" r:id="rId35"/>
    <p:sldId id="493" r:id="rId36"/>
    <p:sldId id="282" r:id="rId37"/>
    <p:sldId id="283" r:id="rId38"/>
    <p:sldId id="284" r:id="rId39"/>
    <p:sldId id="302" r:id="rId40"/>
    <p:sldId id="285" r:id="rId41"/>
    <p:sldId id="287" r:id="rId42"/>
    <p:sldId id="295" r:id="rId43"/>
    <p:sldId id="500" r:id="rId44"/>
    <p:sldId id="501" r:id="rId45"/>
    <p:sldId id="502" r:id="rId46"/>
    <p:sldId id="506" r:id="rId47"/>
    <p:sldId id="499" r:id="rId48"/>
    <p:sldId id="525" r:id="rId49"/>
    <p:sldId id="503" r:id="rId50"/>
    <p:sldId id="507" r:id="rId51"/>
    <p:sldId id="308" r:id="rId52"/>
    <p:sldId id="508" r:id="rId53"/>
    <p:sldId id="509" r:id="rId54"/>
    <p:sldId id="510" r:id="rId55"/>
    <p:sldId id="511" r:id="rId56"/>
    <p:sldId id="512" r:id="rId57"/>
    <p:sldId id="513" r:id="rId58"/>
    <p:sldId id="514" r:id="rId59"/>
    <p:sldId id="518" r:id="rId60"/>
    <p:sldId id="549" r:id="rId61"/>
    <p:sldId id="517" r:id="rId62"/>
    <p:sldId id="519" r:id="rId63"/>
    <p:sldId id="291" r:id="rId64"/>
    <p:sldId id="292" r:id="rId65"/>
    <p:sldId id="313" r:id="rId66"/>
    <p:sldId id="315" r:id="rId67"/>
    <p:sldId id="316" r:id="rId68"/>
    <p:sldId id="317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8" r:id="rId78"/>
    <p:sldId id="348" r:id="rId79"/>
    <p:sldId id="349" r:id="rId80"/>
    <p:sldId id="350" r:id="rId81"/>
    <p:sldId id="327" r:id="rId82"/>
    <p:sldId id="329" r:id="rId83"/>
    <p:sldId id="330" r:id="rId84"/>
    <p:sldId id="332" r:id="rId85"/>
    <p:sldId id="333" r:id="rId86"/>
    <p:sldId id="337" r:id="rId87"/>
    <p:sldId id="515" r:id="rId88"/>
    <p:sldId id="520" r:id="rId89"/>
    <p:sldId id="352" r:id="rId90"/>
    <p:sldId id="365" r:id="rId91"/>
    <p:sldId id="353" r:id="rId92"/>
    <p:sldId id="389" r:id="rId93"/>
    <p:sldId id="354" r:id="rId94"/>
    <p:sldId id="355" r:id="rId95"/>
    <p:sldId id="356" r:id="rId96"/>
    <p:sldId id="357" r:id="rId97"/>
    <p:sldId id="346" r:id="rId98"/>
    <p:sldId id="358" r:id="rId99"/>
    <p:sldId id="359" r:id="rId100"/>
    <p:sldId id="360" r:id="rId101"/>
    <p:sldId id="380" r:id="rId102"/>
    <p:sldId id="342" r:id="rId103"/>
    <p:sldId id="361" r:id="rId104"/>
    <p:sldId id="370" r:id="rId105"/>
    <p:sldId id="362" r:id="rId106"/>
    <p:sldId id="371" r:id="rId107"/>
    <p:sldId id="372" r:id="rId108"/>
    <p:sldId id="373" r:id="rId109"/>
    <p:sldId id="374" r:id="rId110"/>
    <p:sldId id="375" r:id="rId111"/>
    <p:sldId id="376" r:id="rId112"/>
    <p:sldId id="377" r:id="rId113"/>
    <p:sldId id="393" r:id="rId114"/>
    <p:sldId id="394" r:id="rId115"/>
    <p:sldId id="395" r:id="rId116"/>
    <p:sldId id="396" r:id="rId117"/>
    <p:sldId id="397" r:id="rId118"/>
    <p:sldId id="398" r:id="rId119"/>
    <p:sldId id="399" r:id="rId120"/>
    <p:sldId id="400" r:id="rId121"/>
    <p:sldId id="401" r:id="rId122"/>
    <p:sldId id="402" r:id="rId123"/>
    <p:sldId id="403" r:id="rId124"/>
    <p:sldId id="404" r:id="rId125"/>
    <p:sldId id="405" r:id="rId126"/>
    <p:sldId id="406" r:id="rId127"/>
    <p:sldId id="392" r:id="rId128"/>
    <p:sldId id="424" r:id="rId129"/>
    <p:sldId id="408" r:id="rId130"/>
    <p:sldId id="363" r:id="rId131"/>
    <p:sldId id="407" r:id="rId132"/>
    <p:sldId id="366" r:id="rId133"/>
    <p:sldId id="367" r:id="rId134"/>
    <p:sldId id="368" r:id="rId135"/>
    <p:sldId id="421" r:id="rId136"/>
    <p:sldId id="422" r:id="rId137"/>
    <p:sldId id="423" r:id="rId138"/>
    <p:sldId id="431" r:id="rId139"/>
    <p:sldId id="432" r:id="rId140"/>
    <p:sldId id="425" r:id="rId141"/>
    <p:sldId id="434" r:id="rId142"/>
    <p:sldId id="409" r:id="rId143"/>
    <p:sldId id="419" r:id="rId144"/>
    <p:sldId id="416" r:id="rId145"/>
    <p:sldId id="417" r:id="rId146"/>
    <p:sldId id="418" r:id="rId147"/>
    <p:sldId id="430" r:id="rId148"/>
    <p:sldId id="521" r:id="rId149"/>
    <p:sldId id="532" r:id="rId150"/>
    <p:sldId id="533" r:id="rId151"/>
    <p:sldId id="534" r:id="rId152"/>
    <p:sldId id="527" r:id="rId153"/>
    <p:sldId id="528" r:id="rId154"/>
    <p:sldId id="530" r:id="rId155"/>
    <p:sldId id="531" r:id="rId156"/>
    <p:sldId id="529" r:id="rId157"/>
    <p:sldId id="446" r:id="rId158"/>
    <p:sldId id="447" r:id="rId159"/>
    <p:sldId id="516" r:id="rId160"/>
    <p:sldId id="448" r:id="rId161"/>
    <p:sldId id="450" r:id="rId162"/>
    <p:sldId id="451" r:id="rId163"/>
    <p:sldId id="452" r:id="rId164"/>
    <p:sldId id="453" r:id="rId165"/>
    <p:sldId id="494" r:id="rId166"/>
    <p:sldId id="455" r:id="rId167"/>
    <p:sldId id="457" r:id="rId168"/>
    <p:sldId id="458" r:id="rId169"/>
    <p:sldId id="449" r:id="rId170"/>
    <p:sldId id="459" r:id="rId171"/>
    <p:sldId id="495" r:id="rId172"/>
    <p:sldId id="496" r:id="rId173"/>
    <p:sldId id="300" r:id="rId174"/>
    <p:sldId id="497" r:id="rId175"/>
    <p:sldId id="522" r:id="rId176"/>
    <p:sldId id="435" r:id="rId177"/>
    <p:sldId id="436" r:id="rId178"/>
    <p:sldId id="410" r:id="rId179"/>
    <p:sldId id="438" r:id="rId180"/>
    <p:sldId id="437" r:id="rId181"/>
    <p:sldId id="439" r:id="rId182"/>
    <p:sldId id="440" r:id="rId183"/>
    <p:sldId id="441" r:id="rId184"/>
    <p:sldId id="442" r:id="rId185"/>
    <p:sldId id="443" r:id="rId186"/>
    <p:sldId id="444" r:id="rId187"/>
    <p:sldId id="460" r:id="rId188"/>
    <p:sldId id="461" r:id="rId189"/>
    <p:sldId id="469" r:id="rId190"/>
    <p:sldId id="462" r:id="rId191"/>
    <p:sldId id="464" r:id="rId192"/>
    <p:sldId id="465" r:id="rId193"/>
    <p:sldId id="466" r:id="rId194"/>
    <p:sldId id="411" r:id="rId195"/>
    <p:sldId id="468" r:id="rId196"/>
    <p:sldId id="471" r:id="rId197"/>
    <p:sldId id="470" r:id="rId198"/>
    <p:sldId id="472" r:id="rId199"/>
    <p:sldId id="467" r:id="rId200"/>
    <p:sldId id="489" r:id="rId201"/>
    <p:sldId id="412" r:id="rId202"/>
    <p:sldId id="473" r:id="rId203"/>
    <p:sldId id="474" r:id="rId204"/>
    <p:sldId id="475" r:id="rId205"/>
    <p:sldId id="557" r:id="rId206"/>
    <p:sldId id="558" r:id="rId207"/>
    <p:sldId id="535" r:id="rId208"/>
    <p:sldId id="478" r:id="rId209"/>
    <p:sldId id="561" r:id="rId210"/>
    <p:sldId id="477" r:id="rId211"/>
    <p:sldId id="551" r:id="rId212"/>
    <p:sldId id="552" r:id="rId213"/>
    <p:sldId id="553" r:id="rId214"/>
    <p:sldId id="554" r:id="rId215"/>
    <p:sldId id="555" r:id="rId216"/>
    <p:sldId id="559" r:id="rId217"/>
    <p:sldId id="560" r:id="rId218"/>
    <p:sldId id="550" r:id="rId2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2683"/>
  </p:normalViewPr>
  <p:slideViewPr>
    <p:cSldViewPr>
      <p:cViewPr varScale="1">
        <p:scale>
          <a:sx n="119" d="100"/>
          <a:sy n="119" d="100"/>
        </p:scale>
        <p:origin x="18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20" Type="http://schemas.openxmlformats.org/officeDocument/2006/relationships/notesMaster" Target="notesMasters/notesMaster1.xml"/><Relationship Id="rId221" Type="http://schemas.openxmlformats.org/officeDocument/2006/relationships/presProps" Target="presProps.xml"/><Relationship Id="rId222" Type="http://schemas.openxmlformats.org/officeDocument/2006/relationships/viewProps" Target="viewProps.xml"/><Relationship Id="rId223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224" Type="http://schemas.openxmlformats.org/officeDocument/2006/relationships/tableStyles" Target="tableStyles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B92D9-CDCC-4623-AEF9-604857355400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9E173-D236-4EDB-BF6D-3854B027D20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6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>
                <a:ea typeface="ＭＳ Ｐゴシック" charset="0"/>
                <a:cs typeface="ＭＳ Ｐゴシック" charset="0"/>
              </a:rPr>
              <a:t>The World Health Organization (WHO) named these diseases as Neglected Tropical Diseases (NTD).</a:t>
            </a:r>
          </a:p>
          <a:p>
            <a:r>
              <a:rPr lang="en-US" sz="1100" dirty="0">
                <a:ea typeface="ＭＳ Ｐゴシック" charset="-128"/>
              </a:rPr>
              <a:t>Malaria as an independent </a:t>
            </a: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r>
              <a:rPr lang="en-US" dirty="0" smtClean="0">
                <a:ea typeface="ＭＳ Ｐゴシック" charset="-128"/>
              </a:rPr>
              <a:t>And these are considered by who as priorities including 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50917716-07F8-4081-AF1A-9AC8A03F71EE}" type="slidenum">
              <a:rPr lang="pt-BR"/>
              <a:pPr eaLnBrk="1" hangingPunct="1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481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Tx/>
              <a:buChar char="-"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A282735-D01C-43A2-85E6-6EE2F7744850}" type="slidenum">
              <a:rPr lang="pt-BR" smtClean="0"/>
              <a:pPr eaLnBrk="1" hangingPunct="1"/>
              <a:t>25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6435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Tx/>
              <a:buChar char="-"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A282735-D01C-43A2-85E6-6EE2F7744850}" type="slidenum">
              <a:rPr lang="pt-BR" smtClean="0"/>
              <a:pPr eaLnBrk="1" hangingPunct="1"/>
              <a:t>26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77286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6801" indent="-156801" algn="just">
              <a:buFontTx/>
              <a:buChar char="-"/>
            </a:pPr>
            <a:r>
              <a:rPr lang="pt-BR" dirty="0" smtClean="0">
                <a:ea typeface="ＭＳ Ｐゴシック" pitchFamily="34" charset="-128"/>
              </a:rPr>
              <a:t>Workflows cientificos podem ser explorados para</a:t>
            </a:r>
            <a:r>
              <a:rPr lang="pt-BR" baseline="0" dirty="0" smtClean="0">
                <a:ea typeface="ＭＳ Ｐゴシック" pitchFamily="34" charset="-128"/>
              </a:rPr>
              <a:t> desenhar experimentos da </a:t>
            </a:r>
            <a:r>
              <a:rPr lang="es-ES_tradnl" baseline="0" dirty="0" smtClean="0">
                <a:ea typeface="ＭＳ Ｐゴシック" pitchFamily="34" charset="-128"/>
              </a:rPr>
              <a:t>bioinformática</a:t>
            </a:r>
            <a:r>
              <a:rPr lang="pt-BR" baseline="0" dirty="0" smtClean="0">
                <a:ea typeface="ＭＳ Ｐゴシック" pitchFamily="34" charset="-128"/>
              </a:rPr>
              <a:t> (como a GC ou MM) para poder organizar e gerenciar melhor as atividades desses experimentos</a:t>
            </a:r>
          </a:p>
          <a:p>
            <a:pPr marL="156801" indent="-156801" algn="just">
              <a:buFontTx/>
              <a:buChar char="-"/>
            </a:pPr>
            <a:endParaRPr lang="pt-BR" dirty="0" smtClean="0">
              <a:ea typeface="ＭＳ Ｐゴシック" pitchFamily="34" charset="-128"/>
            </a:endParaRPr>
          </a:p>
          <a:p>
            <a:pPr marL="156801" indent="-156801" algn="just">
              <a:buFontTx/>
              <a:buChar char="-"/>
            </a:pPr>
            <a:r>
              <a:rPr lang="pt-BR" dirty="0" smtClean="0">
                <a:ea typeface="ＭＳ Ｐゴシック" pitchFamily="34" charset="-128"/>
              </a:rPr>
              <a:t>Um</a:t>
            </a:r>
            <a:r>
              <a:rPr lang="pt-BR" baseline="0" dirty="0" smtClean="0">
                <a:ea typeface="ＭＳ Ｐゴシック" pitchFamily="34" charset="-128"/>
              </a:rPr>
              <a:t> w</a:t>
            </a:r>
            <a:r>
              <a:rPr lang="pt-BR" dirty="0" smtClean="0">
                <a:ea typeface="ＭＳ Ｐゴシック" pitchFamily="34" charset="-128"/>
              </a:rPr>
              <a:t>orkflow</a:t>
            </a:r>
            <a:r>
              <a:rPr lang="pt-BR" baseline="0" dirty="0" smtClean="0">
                <a:ea typeface="ＭＳ Ｐゴシック" pitchFamily="34" charset="-128"/>
              </a:rPr>
              <a:t> cientifico é uma abstração representada por uma cadeia de atividades em um experimento cientifico e este conceito pode ser aplicado a analises de GC, MM, evolutivas para representar sequencias de programas a serem sequencialmente executadas em um experimento cientifico onde a proveniência é uma chave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0FCE539-04E7-4398-9F8D-C990DB8B7DE8}" type="slidenum">
              <a:rPr lang="pt-BR" smtClean="0"/>
              <a:pPr eaLnBrk="1" hangingPunct="1"/>
              <a:t>28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26805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Modelagem molecular, modelagem por homologia ou modelagem comparativa se refere ao processo da construção de um modelos de resolução atômica (modelo 3D) da sequencia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(alvo) e uma estrutura experimental 3D de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proteínas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homologas (molde ou template).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MM tem como objetivo a identificação da(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estrutura(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para montar a estrutura da sequencia alvo e produzir um alinhamento que mapee os residues em ambos (alvo e sequencias moldes).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A estrutura 3D do molde pode ser determinado por metodos empiricos como cristalografia de raios X ou resonancia magnetica nuclear (RMN) para prover alta resolução e boa acuracia na construção dos modelos 3D por abordagens de MM</a:t>
            </a: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pPr rtl="0"/>
            <a:r>
              <a:rPr lang="pt-BR" sz="1100" dirty="0">
                <a:ea typeface="ＭＳ Ｐゴシック" charset="0"/>
                <a:cs typeface="ＭＳ Ｐゴシック" charset="0"/>
              </a:rPr>
              <a:t> </a:t>
            </a:r>
            <a:r>
              <a:rPr lang="pt-BR" noProof="0" dirty="0" smtClean="0">
                <a:effectLst/>
              </a:rPr>
              <a:t>Modelagem por homologia (ou modelagem comparativo) refere-se ao processo de construção de um modelo atómico resolução (isto é, modelo 3D) da sequência da proteína (isto é, alvo) e uma estrutura 3D experimental de proteínas homólogas (isto é, molde). HM baseia-se na identificação de estrutura de proteína conhecida (</a:t>
            </a:r>
            <a:r>
              <a:rPr lang="en-US" noProof="0" dirty="0" smtClean="0">
                <a:effectLst/>
              </a:rPr>
              <a:t>se</a:t>
            </a:r>
            <a:r>
              <a:rPr lang="pt-BR" noProof="0" dirty="0" smtClean="0">
                <a:effectLst/>
              </a:rPr>
              <a:t>) para assemelhar-se a estrutura da sequência alvo e para produzir um alinhamento que os resíduos em ambos os mapas (ou seja, as sequências alvo e do molde). A estrutura 3D do molde deve ser determinada por métodos empíricos fiáveis​​, tais como cristalografia de raios X ou ressonância magnética nuclear (RMN) para proporcionar uma elevada resolução e uma boa precisão para a construção de modelos 3D por abordagens HM [4].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32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8825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Modelagem molecular, modelagem por homologia ou modelagem comparativa se refere ao processo da construção de um modelos de resolução atômica (modelo 3D) da sequencia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(alvo) e uma estrutura experimental 3D de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proteínas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homologas (molde ou template).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MM tem como objetivo a identificação da(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estrutura(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para montar a estrutura da sequencia alvo e produzir um alinhamento que mapee os residues em ambos (alvo e sequencias moldes).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A estrutura 3D do molde pode ser determinado por metodos empiricos como cristalografia de raios X ou resonancia magnetica nuclear (RMN) para prover alta resolução e boa acuracia na construção dos modelos 3D por abordagens de MM</a:t>
            </a: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pPr rtl="0"/>
            <a:r>
              <a:rPr lang="pt-BR" sz="1100" dirty="0">
                <a:ea typeface="ＭＳ Ｐゴシック" charset="0"/>
                <a:cs typeface="ＭＳ Ｐゴシック" charset="0"/>
              </a:rPr>
              <a:t> </a:t>
            </a:r>
            <a:r>
              <a:rPr lang="pt-BR" noProof="0" dirty="0" smtClean="0">
                <a:effectLst/>
              </a:rPr>
              <a:t>Modelagem por homologia (ou modelagem comparativo) refere-se ao processo de construção de um modelo atómico resolução (isto é, modelo 3D) da sequência da proteína (isto é, alvo) e uma estrutura 3D experimental de proteínas homólogas (isto é, molde). HM baseia-se na identificação de estrutura de proteína conhecida (</a:t>
            </a:r>
            <a:r>
              <a:rPr lang="en-US" noProof="0" dirty="0" smtClean="0">
                <a:effectLst/>
              </a:rPr>
              <a:t>se</a:t>
            </a:r>
            <a:r>
              <a:rPr lang="pt-BR" noProof="0" dirty="0" smtClean="0">
                <a:effectLst/>
              </a:rPr>
              <a:t>) para assemelhar-se a estrutura da sequência alvo e para produzir um alinhamento que os resíduos em ambos os mapas (ou seja, as sequências alvo e do molde). A estrutura 3D do molde deve ser determinada por métodos empíricos fiáveis​​, tais como cristalografia de raios X ou ressonância magnética nuclear (RMN) para proporcionar uma elevada resolução e uma boa precisão para a construção de modelos 3D por abordagens HM [4].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33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26103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2E1A-AC49-4EE0-9B31-8E04ACE1F07D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7575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2E1A-AC49-4EE0-9B31-8E04ACE1F07D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1727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Modelagem molecular, modelagem por homologia ou modelagem comparativa se refere ao processo da construção de um modelos de resolução atômica (modelo 3D) da sequencia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(alvo) e uma estrutura experimental 3D de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proteínas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homologas (molde ou template).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MM tem como objetivo a identificação da(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estrutura(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para montar a estrutura da sequencia alvo e produzir um alinhamento que mapee os residues em ambos (alvo e sequencias moldes).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A estrutura 3D do molde pode ser determinado por metodos empiricos como cristalografia de raios X ou resonancia magnetica nuclear (RMN) para prover alta resolução e boa acuracia na construção dos modelos 3D por abordagens de MM</a:t>
            </a: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pPr rtl="0"/>
            <a:r>
              <a:rPr lang="pt-BR" sz="1100" dirty="0">
                <a:ea typeface="ＭＳ Ｐゴシック" charset="0"/>
                <a:cs typeface="ＭＳ Ｐゴシック" charset="0"/>
              </a:rPr>
              <a:t> </a:t>
            </a:r>
            <a:r>
              <a:rPr lang="pt-BR" noProof="0" dirty="0" smtClean="0">
                <a:effectLst/>
              </a:rPr>
              <a:t>Modelagem por homologia (ou modelagem comparativo) refere-se ao processo de construção de um modelo atómico resolução (isto é, modelo 3D) da sequência da proteína (isto é, alvo) e uma estrutura 3D experimental de proteínas homólogas (isto é, molde). HM baseia-se na identificação de estrutura de proteína conhecida (</a:t>
            </a:r>
            <a:r>
              <a:rPr lang="en-US" noProof="0" dirty="0" smtClean="0">
                <a:effectLst/>
              </a:rPr>
              <a:t>se</a:t>
            </a:r>
            <a:r>
              <a:rPr lang="pt-BR" noProof="0" dirty="0" smtClean="0">
                <a:effectLst/>
              </a:rPr>
              <a:t>) para assemelhar-se a estrutura da sequência alvo e para produzir um alinhamento que os resíduos em ambos os mapas (ou seja, as sequências alvo e do molde). A estrutura 3D do molde deve ser determinada por métodos empíricos fiáveis​​, tais como cristalografia de raios X ou ressonância magnética nuclear (RMN) para proporcionar uma elevada resolução e uma boa precisão para a construção de modelos 3D por abordagens HM [4].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38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69721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2E1A-AC49-4EE0-9B31-8E04ACE1F07D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0592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Modelagem molecular, modelagem por homologia ou modelagem comparativa se refere ao processo da construção de um modelos de resolução atômica (modelo 3D) da sequencia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(alvo) e uma estrutura experimental 3D de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proteínas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homologas (molde ou template).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MM tem como objetivo a identificação da(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estrutura(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para montar a estrutura da sequencia alvo e produzir um alinhamento que mapee os residues em ambos (alvo e sequencias moldes).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A estrutura 3D do molde pode ser determinado por metodos empiricos como cristalografia de raios X ou resonancia magnetica nuclear (RMN) para prover alta resolução e boa acuracia na construção dos modelos 3D por abordagens de MM</a:t>
            </a: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pPr rtl="0"/>
            <a:r>
              <a:rPr lang="pt-BR" sz="1100" dirty="0">
                <a:ea typeface="ＭＳ Ｐゴシック" charset="0"/>
                <a:cs typeface="ＭＳ Ｐゴシック" charset="0"/>
              </a:rPr>
              <a:t> </a:t>
            </a:r>
            <a:r>
              <a:rPr lang="pt-BR" noProof="0" dirty="0" smtClean="0">
                <a:effectLst/>
              </a:rPr>
              <a:t>Modelagem por homologia (ou modelagem comparativo) refere-se ao processo de construção de um modelo atómico resolução (isto é, modelo 3D) da sequência da proteína (isto é, alvo) e uma estrutura 3D experimental de proteínas homólogas (isto é, molde). HM baseia-se na identificação de estrutura de proteína conhecida (</a:t>
            </a:r>
            <a:r>
              <a:rPr lang="en-US" noProof="0" dirty="0" smtClean="0">
                <a:effectLst/>
              </a:rPr>
              <a:t>se</a:t>
            </a:r>
            <a:r>
              <a:rPr lang="pt-BR" noProof="0" dirty="0" smtClean="0">
                <a:effectLst/>
              </a:rPr>
              <a:t>) para assemelhar-se a estrutura da sequência alvo e para produzir um alinhamento que os resíduos em ambos os mapas (ou seja, as sequências alvo e do molde). A estrutura 3D do molde deve ser determinada por métodos empíricos fiáveis​​, tais como cristalografia de raios X ou ressonância magnética nuclear (RMN) para proporcionar uma elevada resolução e uma boa precisão para a construção de modelos 3D por abordagens HM [4].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41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5116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dirty="0" smtClean="0">
                <a:ea typeface="ＭＳ Ｐゴシック" charset="-128"/>
              </a:rPr>
              <a:t>Nesta figura podemos apreciar um</a:t>
            </a:r>
            <a:r>
              <a:rPr lang="en-US" b="1" baseline="0" dirty="0" smtClean="0">
                <a:ea typeface="ＭＳ Ｐゴシック" charset="-128"/>
              </a:rPr>
              <a:t> mapa da posicao da OMS respeito ao estado dos paises do mundo afetados pela malaria em 2010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baseline="0" dirty="0" smtClean="0">
                <a:ea typeface="ＭＳ Ｐゴシック" charset="-128"/>
              </a:rPr>
              <a:t>Em amarelo os paise afetados pela malaria, que inclue os principais paises de Afria e SudAmerica incluindo o Brasil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dirty="0" smtClean="0">
                <a:ea typeface="ＭＳ Ｐゴシック" charset="-128"/>
              </a:rPr>
              <a:t>Em azul</a:t>
            </a:r>
            <a:r>
              <a:rPr lang="en-US" b="1" baseline="0" dirty="0" smtClean="0">
                <a:ea typeface="ＭＳ Ｐゴシック" charset="-128"/>
              </a:rPr>
              <a:t> os paises com prevencao para a reintroducao da malaria em seus territorios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baseline="0" dirty="0" smtClean="0">
                <a:ea typeface="ＭＳ Ｐゴシック" charset="-128"/>
              </a:rPr>
              <a:t>E em branco os poucos paises nao afetados pela malaria</a:t>
            </a:r>
            <a:endParaRPr lang="en-US" b="1" dirty="0" smtClean="0">
              <a:ea typeface="ＭＳ Ｐゴシック" charset="-128"/>
            </a:endParaRP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50917716-07F8-4081-AF1A-9AC8A03F71EE}" type="slidenum">
              <a:rPr lang="pt-BR"/>
              <a:pPr eaLnBrk="1" hangingPunct="1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5753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368676-C3D5-48C5-8C7B-FF1C937CF2C4}" type="slidenum">
              <a:rPr lang="pt-BR"/>
              <a:pPr/>
              <a:t>66</a:t>
            </a:fld>
            <a:endParaRPr lang="pt-BR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00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48" tIns="40074" rIns="80148" bIns="40074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558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A69F23-BC95-440D-9D7D-21D2BB40C9ED}" type="slidenum">
              <a:rPr lang="pt-BR"/>
              <a:pPr/>
              <a:t>68</a:t>
            </a:fld>
            <a:endParaRPr lang="pt-BR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00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48" tIns="40074" rIns="80148" bIns="40074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657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EAE29-FAEF-4FEB-B875-BB76CCD419B5}" type="slidenum">
              <a:rPr lang="pt-BR"/>
              <a:pPr/>
              <a:t>69</a:t>
            </a:fld>
            <a:endParaRPr lang="pt-BR"/>
          </a:p>
        </p:txBody>
      </p:sp>
      <p:sp>
        <p:nvSpPr>
          <p:cNvPr id="1034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1034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00" y="4343703"/>
            <a:ext cx="5485805" cy="4036786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124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EAE29-FAEF-4FEB-B875-BB76CCD419B5}" type="slidenum">
              <a:rPr lang="pt-BR"/>
              <a:pPr/>
              <a:t>70</a:t>
            </a:fld>
            <a:endParaRPr lang="pt-BR"/>
          </a:p>
        </p:txBody>
      </p:sp>
      <p:sp>
        <p:nvSpPr>
          <p:cNvPr id="1034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1034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00" y="4343703"/>
            <a:ext cx="5485805" cy="4036786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7327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EAE29-FAEF-4FEB-B875-BB76CCD419B5}" type="slidenum">
              <a:rPr lang="pt-BR"/>
              <a:pPr/>
              <a:t>71</a:t>
            </a:fld>
            <a:endParaRPr lang="pt-BR"/>
          </a:p>
        </p:txBody>
      </p:sp>
      <p:sp>
        <p:nvSpPr>
          <p:cNvPr id="1034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1034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00" y="4343703"/>
            <a:ext cx="5485805" cy="4036786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216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EAE29-FAEF-4FEB-B875-BB76CCD419B5}" type="slidenum">
              <a:rPr lang="pt-BR"/>
              <a:pPr/>
              <a:t>72</a:t>
            </a:fld>
            <a:endParaRPr lang="pt-BR"/>
          </a:p>
        </p:txBody>
      </p:sp>
      <p:sp>
        <p:nvSpPr>
          <p:cNvPr id="1034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1034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00" y="4343703"/>
            <a:ext cx="5485805" cy="4036786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439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CA8C4A-A45B-4D6D-80D9-D128854FED8C}" type="slidenum">
              <a:rPr lang="pt-BR"/>
              <a:pPr/>
              <a:t>73</a:t>
            </a:fld>
            <a:endParaRPr lang="pt-BR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00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48" tIns="40074" rIns="80148" bIns="40074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143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920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260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51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dirty="0" smtClean="0">
                <a:ea typeface="ＭＳ Ｐゴシック" charset="-128"/>
              </a:rPr>
              <a:t>Nesta figura podemos apreciar um</a:t>
            </a:r>
            <a:r>
              <a:rPr lang="en-US" b="1" baseline="0" dirty="0" smtClean="0">
                <a:ea typeface="ＭＳ Ｐゴシック" charset="-128"/>
              </a:rPr>
              <a:t> mapa da posicao da OMS respeito ao estado dos paises do mundo afetados pela malaria em 2010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baseline="0" dirty="0" smtClean="0">
                <a:ea typeface="ＭＳ Ｐゴシック" charset="-128"/>
              </a:rPr>
              <a:t>Em amarelo os paise afetados pela malaria, que inclue os principais paises de Afria e SudAmerica incluindo o Brasil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dirty="0" smtClean="0">
                <a:ea typeface="ＭＳ Ｐゴシック" charset="-128"/>
              </a:rPr>
              <a:t>Em azul</a:t>
            </a:r>
            <a:r>
              <a:rPr lang="en-US" b="1" baseline="0" dirty="0" smtClean="0">
                <a:ea typeface="ＭＳ Ｐゴシック" charset="-128"/>
              </a:rPr>
              <a:t> os paises com prevencao para a reintroducao da malaria em seus territorios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b="1" baseline="0" dirty="0" smtClean="0">
                <a:ea typeface="ＭＳ Ｐゴシック" charset="-128"/>
              </a:rPr>
              <a:t>E em branco os poucos paises nao afetados pela malaria</a:t>
            </a:r>
            <a:endParaRPr lang="en-US" b="1" dirty="0" smtClean="0">
              <a:ea typeface="ＭＳ Ｐゴシック" charset="-128"/>
            </a:endParaRP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50917716-07F8-4081-AF1A-9AC8A03F71EE}" type="slidenum">
              <a:rPr lang="pt-BR"/>
              <a:pPr eaLnBrk="1" hangingPunct="1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187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468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515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398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3388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703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573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843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578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231D637-13A2-4708-8AE0-B8C1AE7D8BEA}" type="slidenum">
              <a:rPr lang="pt-BR" altLang="pt-BR" sz="1200" smtClean="0"/>
              <a:pPr eaLnBrk="1" hangingPunct="1"/>
              <a:t>101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3570475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29E49-3248-4B51-BEE0-5EED1F93A5CB}" type="slidenum">
              <a:rPr lang="pt-BR" smtClean="0"/>
              <a:pPr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16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PT" sz="1100" dirty="0">
                <a:ea typeface="ＭＳ Ｐゴシック" charset="0"/>
                <a:cs typeface="ＭＳ Ｐゴシック" charset="0"/>
              </a:rPr>
              <a:t>Dentre as famílias de CP mais notáveis estão a papaína e a ubiquitina 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(Rosenthal 2004). </a:t>
            </a:r>
          </a:p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PT" sz="1100" dirty="0">
                <a:ea typeface="ＭＳ Ｐゴシック" charset="0"/>
                <a:cs typeface="ＭＳ Ｐゴシック" charset="0"/>
              </a:rPr>
              <a:t>A primeira foi identificada como um componente importante no potencial invasivo em vários agentes patógenos humanos e de animais e está relacionada a doenças tais como a artrite, câncer e doenças infecciosas e vasculares.</a:t>
            </a:r>
          </a:p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pt-PT" sz="1100" dirty="0">
                <a:ea typeface="ＭＳ Ｐゴシック" charset="0"/>
                <a:cs typeface="ＭＳ Ｐゴシック" charset="0"/>
              </a:rPr>
              <a:t>A segunda, dada a importância da via de ubiquitinação em uma ampla variedade de processos celulares, as adaptações apicomplexa-específicas desta via podem representar novos alvos terapêuticos contra estes parasitas.</a:t>
            </a:r>
            <a:endParaRPr lang="pt-BR" sz="1100" i="1" dirty="0">
              <a:ea typeface="ＭＳ Ｐゴシック" charset="0"/>
              <a:cs typeface="ＭＳ Ｐゴシック" charset="0"/>
            </a:endParaRP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endParaRPr lang="en-US" sz="1100" dirty="0">
              <a:latin typeface="Tahoma"/>
              <a:cs typeface="Tahoma"/>
            </a:endParaRPr>
          </a:p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100" b="1" dirty="0">
                <a:latin typeface="Calibri (Corpo)"/>
                <a:cs typeface="Tahoma"/>
              </a:rPr>
              <a:t>Projetos de descoberta de drogas</a:t>
            </a:r>
            <a:r>
              <a:rPr lang="en-US" sz="1100" dirty="0">
                <a:latin typeface="Calibri (Corpo)"/>
                <a:cs typeface="Tahoma"/>
              </a:rPr>
              <a:t> </a:t>
            </a:r>
            <a:r>
              <a:rPr lang="en-US" sz="1100" dirty="0">
                <a:latin typeface="Calibri (Corpo)"/>
                <a:cs typeface="Tahoma"/>
                <a:sym typeface="Wingdings"/>
              </a:rPr>
              <a:t> </a:t>
            </a:r>
            <a:r>
              <a:rPr lang="pt-PT" sz="1100" dirty="0">
                <a:latin typeface="Calibri (Corpo)"/>
                <a:cs typeface="Tahoma"/>
              </a:rPr>
              <a:t>pesquisando enzimas de CP, tais como a </a:t>
            </a:r>
            <a:r>
              <a:rPr lang="pt-PT" sz="1100" b="1" dirty="0">
                <a:latin typeface="Calibri (Corpo)"/>
                <a:cs typeface="Tahoma"/>
              </a:rPr>
              <a:t>papaína</a:t>
            </a:r>
            <a:r>
              <a:rPr lang="pt-PT" sz="1100" dirty="0">
                <a:latin typeface="Calibri (Corpo)"/>
                <a:cs typeface="Tahoma"/>
              </a:rPr>
              <a:t> e a </a:t>
            </a:r>
            <a:r>
              <a:rPr lang="pt-PT" sz="1100" b="1" dirty="0">
                <a:latin typeface="Calibri (Corpo)"/>
                <a:cs typeface="Tahoma"/>
              </a:rPr>
              <a:t>ubiquitina</a:t>
            </a:r>
            <a:r>
              <a:rPr lang="pt-PT" sz="1100" dirty="0">
                <a:latin typeface="Calibri (Corpo)"/>
                <a:cs typeface="Tahoma"/>
              </a:rPr>
              <a:t>, o que pode fornecer novos alvos úteis de drogas a serem usados como inibidores antimaláricos</a:t>
            </a:r>
            <a:r>
              <a:rPr lang="en-US" sz="1100" dirty="0">
                <a:latin typeface="Calibri (Corpo)"/>
                <a:cs typeface="Tahoma"/>
              </a:rPr>
              <a:t> 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endParaRPr lang="en-US" sz="1100" dirty="0">
              <a:latin typeface="Tahoma"/>
              <a:cs typeface="Tahoma"/>
            </a:endParaRP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en-US" sz="1100" dirty="0">
                <a:latin typeface="Tahoma"/>
                <a:cs typeface="Tahoma"/>
              </a:rPr>
              <a:t>Devido a isto, novos inibidores antimalaricos sao necesarios</a:t>
            </a:r>
          </a:p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100" dirty="0">
                <a:latin typeface="Tahoma"/>
                <a:cs typeface="Tahoma"/>
              </a:rPr>
              <a:t>As principais razoes da persistencia da malaria podemos mencionar: (1) o surgimento da resistencia a drogas antimalaricas comuns, (2) inadequado controle dos vetores mosquitos, (3) a falta de vacinas efetivas contra a malaria</a:t>
            </a:r>
          </a:p>
          <a:p>
            <a:pPr marL="158252" indent="-158252" defTabSz="84408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100" dirty="0">
                <a:latin typeface="Tahoma"/>
                <a:cs typeface="Tahoma"/>
              </a:rPr>
              <a:t>As metodologias de bioinformatica pode ser considerada como uma alternativa eficiente</a:t>
            </a: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50917716-07F8-4081-AF1A-9AC8A03F71EE}" type="slidenum">
              <a:rPr lang="pt-BR"/>
              <a:pPr eaLnBrk="1" hangingPunct="1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2305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E33B-142C-41E4-A4DB-44697341DB57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487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52D8526-2083-404A-8628-2307CE731287}" type="slidenum">
              <a:rPr lang="pt-BR" altLang="pt-BR" sz="1200" smtClean="0"/>
              <a:pPr eaLnBrk="1" hangingPunct="1"/>
              <a:t>104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716197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Tentei</a:t>
            </a:r>
            <a:r>
              <a:rPr lang="en-US" dirty="0" smtClean="0"/>
              <a:t> </a:t>
            </a:r>
            <a:r>
              <a:rPr lang="en-US" dirty="0" err="1" smtClean="0"/>
              <a:t>mexer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incluir</a:t>
            </a:r>
            <a:r>
              <a:rPr lang="en-US" baseline="0" dirty="0" smtClean="0"/>
              <a:t> provenance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pontos</a:t>
            </a:r>
            <a:r>
              <a:rPr lang="en-US" baseline="0" dirty="0" smtClean="0"/>
              <a:t>, mas </a:t>
            </a:r>
            <a:r>
              <a:rPr lang="en-US" baseline="0" dirty="0" err="1" smtClean="0"/>
              <a:t>nao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sei</a:t>
            </a:r>
            <a:r>
              <a:rPr lang="en-US" baseline="0" dirty="0" smtClean="0"/>
              <a:t> se era </a:t>
            </a:r>
            <a:r>
              <a:rPr lang="en-US" baseline="0" dirty="0" err="1" smtClean="0"/>
              <a:t>essa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ideia</a:t>
            </a:r>
            <a:endParaRPr lang="en-US" baseline="0" dirty="0" smtClean="0"/>
          </a:p>
          <a:p>
            <a:r>
              <a:rPr lang="en-US" baseline="0" dirty="0" smtClean="0"/>
              <a:t>(era </a:t>
            </a:r>
            <a:r>
              <a:rPr lang="en-US" baseline="0" dirty="0" err="1" smtClean="0"/>
              <a:t>exatamente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dito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E33B-142C-41E4-A4DB-44697341DB57}" type="slidenum">
              <a:rPr lang="pt-BR" smtClean="0"/>
              <a:pPr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570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mtClean="0">
                <a:latin typeface="Arial" pitchFamily="34" charset="0"/>
                <a:ea typeface="ＭＳ Ｐゴシック" pitchFamily="34" charset="-128"/>
              </a:rPr>
              <a:t>Os autores destacam diversos tipos</a:t>
            </a:r>
          </a:p>
          <a:p>
            <a:r>
              <a:rPr lang="pt-BR" altLang="pt-BR" smtClean="0">
                <a:latin typeface="Arial" pitchFamily="34" charset="0"/>
                <a:ea typeface="ＭＳ Ｐゴシック" pitchFamily="34" charset="-128"/>
              </a:rPr>
              <a:t>Eles tem em comum... (vide prox slide)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11D2FD-845F-4F8E-BEAB-0067C076EF18}" type="slidenum">
              <a:rPr lang="pt-BR" altLang="pt-BR" sz="1200" smtClean="0"/>
              <a:pPr eaLnBrk="1" hangingPunct="1"/>
              <a:t>106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690290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24E025-D85D-46A1-A7CF-674A2546249D}" type="slidenum">
              <a:rPr lang="en-US" altLang="pt-BR" sz="1200" smtClean="0"/>
              <a:pPr eaLnBrk="1" hangingPunct="1"/>
              <a:t>107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726533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C7DCDA8-B9C2-428F-9CED-538FEE52316F}" type="slidenum">
              <a:rPr lang="en-US" altLang="pt-BR" sz="1200" smtClean="0"/>
              <a:pPr eaLnBrk="1" hangingPunct="1"/>
              <a:t>108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8211305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DD6A953-0935-4DCB-A798-90BD7AAD1C44}" type="slidenum">
              <a:rPr lang="en-US" altLang="pt-BR" sz="1200" smtClean="0"/>
              <a:pPr eaLnBrk="1" hangingPunct="1"/>
              <a:t>109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967494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BDE410-C601-4094-B751-92FEEBDBEAD9}" type="slidenum">
              <a:rPr lang="en-US" altLang="pt-BR" sz="1200" smtClean="0"/>
              <a:pPr eaLnBrk="1" hangingPunct="1"/>
              <a:t>110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0097598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D4A169-682B-421B-8996-41A8B823FB1E}" type="slidenum">
              <a:rPr lang="en-US" altLang="pt-BR" sz="1200" smtClean="0"/>
              <a:pPr eaLnBrk="1" hangingPunct="1"/>
              <a:t>111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266049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8B757A-7509-43A8-BBA4-D2877A36B28A}" type="slidenum">
              <a:rPr lang="en-US" altLang="pt-BR" sz="1200" smtClean="0"/>
              <a:pPr eaLnBrk="1" hangingPunct="1"/>
              <a:t>112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26197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E173-D236-4EDB-BF6D-3854B027D20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3098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0" y="762000"/>
            <a:ext cx="497840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56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656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pt-BR" dirty="0" smtClean="0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40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pt-BR" dirty="0" smtClean="0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775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sv-SE" altLang="pt-BR" dirty="0" smtClean="0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09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80885-BF02-45E8-8E20-A759949B33A0}" type="slidenum">
              <a:rPr lang="en-US" altLang="pt-BR"/>
              <a:pPr/>
              <a:t>134</a:t>
            </a:fld>
            <a:endParaRPr lang="en-US" altLang="pt-B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68193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dirty="0" smtClean="0"/>
              <a:t>Aqui ficaria melhor colocar novamente</a:t>
            </a:r>
            <a:r>
              <a:rPr lang="pt-BR" baseline="0" dirty="0" smtClean="0"/>
              <a:t> um desktop, o cluster, uma nuvem e um display </a:t>
            </a:r>
            <a:r>
              <a:rPr lang="pt-BR" baseline="0" dirty="0" err="1" smtClean="0"/>
              <a:t>wall</a:t>
            </a:r>
            <a:r>
              <a:rPr lang="pt-BR" baseline="0" dirty="0" smtClean="0"/>
              <a:t> todos mandando dados de </a:t>
            </a:r>
            <a:r>
              <a:rPr lang="pt-BR" baseline="0" dirty="0" err="1" smtClean="0"/>
              <a:t>proveniencia</a:t>
            </a:r>
            <a:endParaRPr lang="pt-BR" baseline="0" dirty="0" smtClean="0"/>
          </a:p>
          <a:p>
            <a:pPr>
              <a:spcBef>
                <a:spcPct val="0"/>
              </a:spcBef>
            </a:pPr>
            <a:endParaRPr lang="pt-BR" baseline="0" dirty="0" smtClean="0"/>
          </a:p>
          <a:p>
            <a:pPr>
              <a:spcBef>
                <a:spcPct val="0"/>
              </a:spcBef>
            </a:pPr>
            <a:r>
              <a:rPr lang="pt-BR" dirty="0" smtClean="0"/>
              <a:t>Minhas </a:t>
            </a:r>
            <a:r>
              <a:rPr lang="pt-BR" dirty="0" err="1" smtClean="0"/>
              <a:t>obs</a:t>
            </a:r>
            <a:r>
              <a:rPr lang="pt-BR" dirty="0" smtClean="0"/>
              <a:t> </a:t>
            </a:r>
            <a:r>
              <a:rPr lang="pt-BR" dirty="0" err="1" smtClean="0"/>
              <a:t>estao</a:t>
            </a:r>
            <a:r>
              <a:rPr lang="pt-BR" dirty="0" smtClean="0"/>
              <a:t> em vermelho, pois estou</a:t>
            </a:r>
            <a:r>
              <a:rPr lang="pt-BR" baseline="0" dirty="0" smtClean="0"/>
              <a:t> </a:t>
            </a:r>
            <a:r>
              <a:rPr lang="pt-BR" baseline="0" dirty="0" err="1" smtClean="0"/>
              <a:t>fazedno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rapido</a:t>
            </a:r>
            <a:r>
              <a:rPr lang="pt-BR" baseline="0" dirty="0" smtClean="0"/>
              <a:t> pra </a:t>
            </a:r>
            <a:r>
              <a:rPr lang="pt-BR" baseline="0" dirty="0" err="1" smtClean="0"/>
              <a:t>vc</a:t>
            </a:r>
            <a:r>
              <a:rPr lang="pt-BR" baseline="0" dirty="0" smtClean="0"/>
              <a:t> ajeitar</a:t>
            </a: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661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89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398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455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2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r>
              <a:rPr lang="pt-BR" b="1" noProof="0" dirty="0" smtClean="0">
                <a:ea typeface="ＭＳ Ｐゴシック" charset="-128"/>
              </a:rPr>
              <a:t>Para começar esta apresentação, primeiramente vou falar</a:t>
            </a:r>
            <a:r>
              <a:rPr lang="pt-BR" b="1" baseline="0" noProof="0" dirty="0" smtClean="0">
                <a:ea typeface="ＭＳ Ｐゴシック" charset="-128"/>
              </a:rPr>
              <a:t> sobre algumas definições bem usadas na bioinformática que estão relacionadas a este estudo</a:t>
            </a:r>
          </a:p>
          <a:p>
            <a:pPr marL="158252" indent="-158252">
              <a:spcBef>
                <a:spcPct val="0"/>
              </a:spcBef>
              <a:buFontTx/>
              <a:buChar char="-"/>
              <a:defRPr/>
            </a:pPr>
            <a:endParaRPr lang="pt-BR" b="1" noProof="0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noProof="0" dirty="0" smtClean="0">
                <a:ea typeface="ＭＳ Ｐゴシック" charset="-128"/>
              </a:rPr>
              <a:t>Na </a:t>
            </a:r>
            <a:r>
              <a:rPr lang="es-ES_tradnl" b="1" noProof="0" dirty="0" smtClean="0">
                <a:ea typeface="ＭＳ Ｐゴシック" charset="-128"/>
              </a:rPr>
              <a:t>bioinformática</a:t>
            </a:r>
            <a:r>
              <a:rPr lang="pt-BR" b="1" noProof="0" dirty="0" smtClean="0">
                <a:ea typeface="ＭＳ Ｐゴシック" charset="-128"/>
              </a:rPr>
              <a:t>, AMS</a:t>
            </a:r>
            <a:r>
              <a:rPr lang="pt-BR" b="1" baseline="0" noProof="0" dirty="0" smtClean="0">
                <a:ea typeface="ＭＳ Ｐゴシック" charset="-128"/>
              </a:rPr>
              <a:t> é um caminho de explorar as sequencias de </a:t>
            </a:r>
            <a:r>
              <a:rPr lang="cs-CZ" b="1" baseline="0" noProof="0" dirty="0" smtClean="0">
                <a:ea typeface="ＭＳ Ｐゴシック" charset="-128"/>
              </a:rPr>
              <a:t>nucleotídeo</a:t>
            </a:r>
            <a:r>
              <a:rPr lang="pt-BR" b="1" baseline="0" noProof="0" dirty="0" smtClean="0">
                <a:ea typeface="ＭＳ Ｐゴシック" charset="-128"/>
              </a:rPr>
              <a:t> ou </a:t>
            </a:r>
            <a:r>
              <a:rPr lang="cs-CZ" b="1" baseline="0" noProof="0" dirty="0" smtClean="0">
                <a:ea typeface="ＭＳ Ｐゴシック" charset="-128"/>
              </a:rPr>
              <a:t>proteínas</a:t>
            </a:r>
            <a:r>
              <a:rPr lang="pt-BR" b="1" baseline="0" noProof="0" dirty="0" smtClean="0">
                <a:ea typeface="ＭＳ Ｐゴシック" charset="-128"/>
              </a:rPr>
              <a:t> para identificar regiões de similaridade que são relacionadas a processos evolutivos, funcionais, estruturais e </a:t>
            </a:r>
            <a:r>
              <a:rPr lang="es-ES_tradnl" b="1" baseline="0" noProof="0" dirty="0" smtClean="0">
                <a:ea typeface="ＭＳ Ｐゴシック" charset="-128"/>
              </a:rPr>
              <a:t>biológicos</a:t>
            </a:r>
            <a:r>
              <a:rPr lang="pt-BR" b="1" noProof="0" dirty="0" smtClean="0">
                <a:ea typeface="ＭＳ Ｐゴシック" charset="-128"/>
              </a:rPr>
              <a:t>.</a:t>
            </a:r>
          </a:p>
          <a:p>
            <a:pPr marL="158252" indent="-158252">
              <a:buFontTx/>
              <a:buChar char="-"/>
              <a:defRPr/>
            </a:pPr>
            <a:endParaRPr lang="pt-BR" b="1" noProof="0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noProof="0" dirty="0" smtClean="0">
                <a:ea typeface="ＭＳ Ｐゴシック" charset="-128"/>
              </a:rPr>
              <a:t>A GC</a:t>
            </a:r>
            <a:r>
              <a:rPr lang="pt-BR" b="1" baseline="0" noProof="0" dirty="0" smtClean="0">
                <a:ea typeface="ＭＳ Ｐゴシック" charset="-128"/>
              </a:rPr>
              <a:t> é uma area da </a:t>
            </a:r>
            <a:r>
              <a:rPr lang="es-ES_tradnl" b="1" baseline="0" noProof="0" dirty="0" smtClean="0">
                <a:ea typeface="ＭＳ Ｐゴシック" charset="-128"/>
              </a:rPr>
              <a:t>bioinformática</a:t>
            </a:r>
            <a:r>
              <a:rPr lang="pt-BR" b="1" baseline="0" noProof="0" dirty="0" smtClean="0">
                <a:ea typeface="ＭＳ Ｐゴシック" charset="-128"/>
              </a:rPr>
              <a:t> que se baseia na exploração comparativa de genes ou genomas para a </a:t>
            </a:r>
            <a:r>
              <a:rPr lang="es-ES_tradnl" b="1" baseline="0" noProof="0" dirty="0" smtClean="0">
                <a:ea typeface="ＭＳ Ｐゴシック" charset="-128"/>
              </a:rPr>
              <a:t>identifica o</a:t>
            </a:r>
            <a:r>
              <a:rPr lang="pt-BR" b="1" baseline="0" noProof="0" dirty="0" smtClean="0">
                <a:ea typeface="ＭＳ Ｐゴシック" charset="-128"/>
              </a:rPr>
              <a:t>, comparação e anotação das sequencias contidas nelas</a:t>
            </a:r>
            <a:endParaRPr lang="pt-BR" b="1" noProof="0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endParaRPr lang="pt-BR" b="1" noProof="0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noProof="0" dirty="0" smtClean="0">
                <a:ea typeface="ＭＳ Ｐゴシック" charset="-128"/>
              </a:rPr>
              <a:t>Para esta area os programas de MSA ou identificação de</a:t>
            </a:r>
            <a:r>
              <a:rPr lang="pt-BR" b="1" baseline="0" noProof="0" dirty="0" smtClean="0">
                <a:ea typeface="ＭＳ Ｐゴシック" charset="-128"/>
              </a:rPr>
              <a:t> sequencias por similaridades são passos muito importantes usados em varias areas da bioinformática como GC, filogenia, mm entre outras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50917716-07F8-4081-AF1A-9AC8A03F71EE}" type="slidenum">
              <a:rPr lang="pt-BR"/>
              <a:pPr eaLnBrk="1" hangingPunct="1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5937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2090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A06C04-C58A-4667-A822-0ED9FE686F81}" type="slidenum">
              <a:rPr lang="en-US" sz="1200"/>
              <a:pPr eaLnBrk="1" hangingPunct="1"/>
              <a:t>154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61660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The blue arrows, dealing with the provisioning of resources, are currently executed manually.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The red arrows are automatic, i.e. once the provision request starts remote resources, the Condor startd embedded into the image will report back to the submit machine.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Once the resource becomes part of the Condor pool, jobs can be staged to the resource. The Pegasus planner and Condor DAGMan will execute a workflow utilizing remote machines.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File staging is currently dependent on Condor-I/O.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Manual provisioning will be replaced by on-demand provisioning as part of the planned workflow.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516C1B0-ED07-44CD-A787-5B6313A36A18}" type="slidenum">
              <a:rPr lang="en-US" sz="1200"/>
              <a:pPr eaLnBrk="1" hangingPunct="1"/>
              <a:t>156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408621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falar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operacoes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necessario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definir</a:t>
            </a:r>
            <a:r>
              <a:rPr lang="en-US" baseline="0" dirty="0" smtClean="0"/>
              <a:t> dados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-los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operandos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trataveis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Enxergar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estruturar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dados do workflow de forma </a:t>
            </a:r>
            <a:r>
              <a:rPr lang="en-US" baseline="0" dirty="0" err="1" smtClean="0"/>
              <a:t>tratável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FE9E90-E3CE-4D31-9FF1-8B5A6583F68E}" type="slidenum">
              <a:rPr lang="pt-BR" smtClean="0"/>
              <a:pPr>
                <a:defRPr/>
              </a:pPr>
              <a:t>161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7553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Adorei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slide, </a:t>
            </a:r>
            <a:r>
              <a:rPr lang="en-US" dirty="0" err="1" smtClean="0"/>
              <a:t>talvez</a:t>
            </a:r>
            <a:r>
              <a:rPr lang="en-US" dirty="0" smtClean="0"/>
              <a:t> </a:t>
            </a:r>
            <a:r>
              <a:rPr lang="en-US" dirty="0" err="1" smtClean="0"/>
              <a:t>colocar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cinza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lado</a:t>
            </a:r>
            <a:r>
              <a:rPr lang="en-US" dirty="0" smtClean="0"/>
              <a:t> (</a:t>
            </a:r>
            <a:r>
              <a:rPr lang="en-US" dirty="0" err="1" smtClean="0"/>
              <a:t>margem</a:t>
            </a:r>
            <a:r>
              <a:rPr lang="en-US" dirty="0" smtClean="0"/>
              <a:t> </a:t>
            </a:r>
            <a:r>
              <a:rPr lang="en-US" dirty="0" err="1" smtClean="0"/>
              <a:t>esquerda</a:t>
            </a:r>
            <a:r>
              <a:rPr lang="en-US" dirty="0" smtClean="0"/>
              <a:t>), </a:t>
            </a:r>
            <a:r>
              <a:rPr lang="en-US" dirty="0" err="1" smtClean="0"/>
              <a:t>bem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discreto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poluir</a:t>
            </a:r>
            <a:r>
              <a:rPr lang="en-US" dirty="0" smtClean="0"/>
              <a:t>: input relation,</a:t>
            </a:r>
            <a:r>
              <a:rPr lang="en-US" baseline="0" dirty="0" smtClean="0"/>
              <a:t> operator, output relation, </a:t>
            </a:r>
            <a:r>
              <a:rPr lang="en-US" baseline="0" dirty="0" err="1" smtClean="0"/>
              <a:t>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facilitar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explicacao</a:t>
            </a:r>
            <a:r>
              <a:rPr lang="en-US" baseline="0" dirty="0" smtClean="0"/>
              <a:t> da algebra</a:t>
            </a:r>
          </a:p>
          <a:p>
            <a:r>
              <a:rPr lang="en-US" baseline="0" dirty="0" smtClean="0"/>
              <a:t>(solved)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E33B-142C-41E4-A4DB-44697341DB57}" type="slidenum">
              <a:rPr lang="pt-BR" smtClean="0"/>
              <a:pPr/>
              <a:t>165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9660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seria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mostrar</a:t>
            </a:r>
            <a:r>
              <a:rPr lang="en-US" dirty="0" smtClean="0"/>
              <a:t> o </a:t>
            </a:r>
            <a:r>
              <a:rPr lang="en-US" dirty="0" err="1" smtClean="0"/>
              <a:t>wf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a algebra,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formato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generico</a:t>
            </a:r>
            <a:r>
              <a:rPr lang="en-US" baseline="0" dirty="0" smtClean="0"/>
              <a:t> e com a algebra </a:t>
            </a:r>
            <a:r>
              <a:rPr lang="en-US" baseline="0" dirty="0" err="1" smtClean="0"/>
              <a:t>lado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lado</a:t>
            </a:r>
            <a:r>
              <a:rPr lang="en-US" baseline="0" dirty="0" smtClean="0"/>
              <a:t>.</a:t>
            </a:r>
          </a:p>
          <a:p>
            <a:r>
              <a:rPr lang="en-US" dirty="0" err="1" smtClean="0"/>
              <a:t>Fonte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pequeno</a:t>
            </a:r>
            <a:r>
              <a:rPr lang="en-US" dirty="0" smtClean="0"/>
              <a:t> (</a:t>
            </a:r>
            <a:r>
              <a:rPr lang="en-US" dirty="0" err="1" smtClean="0"/>
              <a:t>evitar</a:t>
            </a:r>
            <a:r>
              <a:rPr lang="en-US" dirty="0" smtClean="0"/>
              <a:t> </a:t>
            </a:r>
            <a:r>
              <a:rPr lang="en-US" dirty="0" err="1" smtClean="0"/>
              <a:t>letra</a:t>
            </a:r>
            <a:r>
              <a:rPr lang="en-US" dirty="0" smtClean="0"/>
              <a:t> </a:t>
            </a:r>
            <a:r>
              <a:rPr lang="en-US" dirty="0" err="1" smtClean="0"/>
              <a:t>branca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FE9E90-E3CE-4D31-9FF1-8B5A6583F68E}" type="slidenum">
              <a:rPr lang="pt-BR" smtClean="0"/>
              <a:pPr>
                <a:defRPr/>
              </a:pPr>
              <a:t>167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5986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certa</a:t>
            </a:r>
            <a:r>
              <a:rPr lang="en-US" baseline="0" dirty="0" smtClean="0"/>
              <a:t> forma </a:t>
            </a:r>
            <a:r>
              <a:rPr lang="en-US" baseline="0" dirty="0" err="1" smtClean="0"/>
              <a:t>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reforçar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data extractor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proposta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ficou</a:t>
            </a:r>
            <a:r>
              <a:rPr lang="en-US" baseline="0" dirty="0" smtClean="0"/>
              <a:t> MUITO </a:t>
            </a:r>
            <a:r>
              <a:rPr lang="en-US" baseline="0" dirty="0" err="1" smtClean="0"/>
              <a:t>facilitado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modelagem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algébrica</a:t>
            </a:r>
            <a:endParaRPr lang="en-US" baseline="0" dirty="0" smtClean="0"/>
          </a:p>
          <a:p>
            <a:r>
              <a:rPr lang="en-US" baseline="0" dirty="0" err="1" smtClean="0"/>
              <a:t>Talvez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mencionar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Provenance model </a:t>
            </a:r>
            <a:r>
              <a:rPr lang="en-US" baseline="0" dirty="0" err="1" smtClean="0"/>
              <a:t>representa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relacionamento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alto </a:t>
            </a:r>
            <a:r>
              <a:rPr lang="en-US" baseline="0" dirty="0" err="1" smtClean="0"/>
              <a:t>nivel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operadores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invocam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adequados</a:t>
            </a:r>
            <a:endParaRPr lang="en-US" baseline="0" dirty="0" smtClean="0"/>
          </a:p>
          <a:p>
            <a:r>
              <a:rPr lang="en-US" baseline="0" dirty="0" err="1" smtClean="0"/>
              <a:t>Nao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sei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explicado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DATA INSTRUMENATATION do slide anterior, mas de </a:t>
            </a:r>
            <a:r>
              <a:rPr lang="en-US" baseline="0" dirty="0" err="1" smtClean="0"/>
              <a:t>certa</a:t>
            </a:r>
            <a:r>
              <a:rPr lang="en-US" baseline="0" dirty="0" smtClean="0"/>
              <a:t> forma </a:t>
            </a:r>
            <a:r>
              <a:rPr lang="en-US" baseline="0" dirty="0" err="1" smtClean="0"/>
              <a:t>precisamos</a:t>
            </a:r>
            <a:r>
              <a:rPr lang="en-US" baseline="0" dirty="0" smtClean="0"/>
              <a:t> responder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pergunta</a:t>
            </a:r>
            <a:r>
              <a:rPr lang="en-US" baseline="0" dirty="0" smtClean="0"/>
              <a:t> do slide anterior: HOW TO STRUCTURE THIS EXTRACTION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E33B-142C-41E4-A4DB-44697341DB57}" type="slidenum">
              <a:rPr lang="pt-BR" smtClean="0"/>
              <a:pPr/>
              <a:t>171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2208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Mudei</a:t>
            </a:r>
            <a:r>
              <a:rPr lang="en-US" dirty="0" smtClean="0"/>
              <a:t> o </a:t>
            </a:r>
            <a:r>
              <a:rPr lang="en-US" dirty="0" err="1" smtClean="0"/>
              <a:t>titulo</a:t>
            </a:r>
            <a:r>
              <a:rPr lang="en-US" dirty="0" smtClean="0"/>
              <a:t> do slide,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concorda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Talvez</a:t>
            </a:r>
            <a:r>
              <a:rPr lang="en-US" baseline="0" dirty="0" smtClean="0"/>
              <a:t> precise </a:t>
            </a:r>
            <a:r>
              <a:rPr lang="en-US" baseline="0" dirty="0" err="1" smtClean="0"/>
              <a:t>explicar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aqui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atributos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escolhidos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modelados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relacao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lembrar</a:t>
            </a:r>
            <a:r>
              <a:rPr lang="en-US" baseline="0" dirty="0" smtClean="0"/>
              <a:t> o data instrumentation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perfeito</a:t>
            </a:r>
            <a:r>
              <a:rPr lang="en-US" baseline="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6E33B-142C-41E4-A4DB-44697341DB57}" type="slidenum">
              <a:rPr lang="pt-BR" smtClean="0"/>
              <a:pPr/>
              <a:t>172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5975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178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66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 dirty="0" smtClean="0"/>
              <a:t>Existem álgebras baseados em processos mas</a:t>
            </a:r>
            <a:r>
              <a:rPr lang="pt-BR" baseline="0" noProof="0" dirty="0" smtClean="0"/>
              <a:t> workflows científicos é centrado em dados</a:t>
            </a:r>
          </a:p>
          <a:p>
            <a:r>
              <a:rPr lang="pt-BR" baseline="0" noProof="0" dirty="0" smtClean="0"/>
              <a:t>é necessário usar uma álgebra centrada em dados. A álgebra relacional é centrada em dados, mas precisa de conceitos para interagir com atividades</a:t>
            </a:r>
          </a:p>
          <a:p>
            <a:r>
              <a:rPr lang="pt-BR" baseline="0" noProof="0" dirty="0" smtClean="0"/>
              <a:t>Fazer a analogia com otimização em banco de dados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FE9E90-E3CE-4D31-9FF1-8B5A6583F68E}" type="slidenum">
              <a:rPr lang="pt-BR" smtClean="0"/>
              <a:pPr>
                <a:defRPr/>
              </a:pPr>
              <a:t>187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3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252" indent="-158252">
              <a:buFontTx/>
              <a:buChar char="-"/>
              <a:defRPr/>
            </a:pPr>
            <a:r>
              <a:rPr lang="pt-BR" b="1" dirty="0" smtClean="0">
                <a:ea typeface="ＭＳ Ｐゴシック" charset="-128"/>
              </a:rPr>
              <a:t>Desde o tempo de Darwin o sonho de todo </a:t>
            </a:r>
            <a:r>
              <a:rPr lang="es-ES_tradnl" b="1" dirty="0" smtClean="0">
                <a:ea typeface="ＭＳ Ｐゴシック" charset="-128"/>
              </a:rPr>
              <a:t>biólogo</a:t>
            </a:r>
            <a:r>
              <a:rPr lang="pt-BR" b="1" dirty="0" smtClean="0">
                <a:ea typeface="ＭＳ Ｐゴシック" charset="-128"/>
              </a:rPr>
              <a:t> é reconstruir</a:t>
            </a:r>
            <a:r>
              <a:rPr lang="pt-BR" b="1" baseline="0" dirty="0" smtClean="0">
                <a:ea typeface="ＭＳ Ｐゴシック" charset="-128"/>
              </a:rPr>
              <a:t> e inferências a historia evolutiva das </a:t>
            </a:r>
            <a:r>
              <a:rPr lang="fr-FR" b="1" baseline="0" dirty="0" smtClean="0">
                <a:ea typeface="ＭＳ Ｐゴシック" charset="-128"/>
              </a:rPr>
              <a:t>espèces</a:t>
            </a:r>
            <a:r>
              <a:rPr lang="pt-BR" b="1" baseline="0" dirty="0" smtClean="0">
                <a:ea typeface="ＭＳ Ｐゴシック" charset="-128"/>
              </a:rPr>
              <a:t> que podem ser representadas em arvores filogenéticas</a:t>
            </a:r>
          </a:p>
          <a:p>
            <a:pPr marL="158252" indent="-158252">
              <a:buFontTx/>
              <a:buChar char="-"/>
              <a:defRPr/>
            </a:pPr>
            <a:endParaRPr lang="pt-BR" b="1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dirty="0" smtClean="0">
                <a:ea typeface="ＭＳ Ｐゴシック" charset="-128"/>
              </a:rPr>
              <a:t>Analises</a:t>
            </a:r>
            <a:r>
              <a:rPr lang="pt-BR" b="1" baseline="0" dirty="0" smtClean="0">
                <a:ea typeface="ＭＳ Ｐゴシック" charset="-128"/>
              </a:rPr>
              <a:t> filogenéticas usam AMS para construir as arvores usadas para </a:t>
            </a:r>
            <a:r>
              <a:rPr lang="is-IS" b="1" baseline="0" dirty="0" smtClean="0">
                <a:ea typeface="ＭＳ Ｐゴシック" charset="-128"/>
              </a:rPr>
              <a:t>inferir</a:t>
            </a:r>
            <a:r>
              <a:rPr lang="pt-BR" b="1" baseline="0" dirty="0" smtClean="0">
                <a:ea typeface="ＭＳ Ｐゴシック" charset="-128"/>
              </a:rPr>
              <a:t> filogenia e relações evolutivas entre gene/enzimas/</a:t>
            </a:r>
            <a:r>
              <a:rPr lang="es-ES_tradnl" b="1" baseline="0" dirty="0" smtClean="0">
                <a:ea typeface="ＭＳ Ｐゴシック" charset="-128"/>
              </a:rPr>
              <a:t>sequencias</a:t>
            </a:r>
            <a:r>
              <a:rPr lang="pt-BR" b="1" baseline="0" dirty="0" smtClean="0">
                <a:ea typeface="ＭＳ Ｐゴシック" charset="-128"/>
              </a:rPr>
              <a:t> de diversos organismos de interesse</a:t>
            </a:r>
          </a:p>
          <a:p>
            <a:pPr marL="158252" indent="-158252">
              <a:buFontTx/>
              <a:buChar char="-"/>
              <a:defRPr/>
            </a:pPr>
            <a:endParaRPr lang="pt-BR" b="1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dirty="0" smtClean="0">
                <a:ea typeface="ＭＳ Ｐゴシック" charset="-128"/>
              </a:rPr>
              <a:t>Este por exemplo</a:t>
            </a:r>
            <a:r>
              <a:rPr lang="pt-BR" b="1" baseline="0" dirty="0" smtClean="0">
                <a:ea typeface="ＭＳ Ｐゴシック" charset="-128"/>
              </a:rPr>
              <a:t> é um exemplo de arvore filogenômica dos protozoários</a:t>
            </a:r>
            <a:endParaRPr lang="pt-BR" b="1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endParaRPr lang="pt-BR" b="1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dirty="0" smtClean="0">
                <a:ea typeface="ＭＳ Ｐゴシック" charset="-128"/>
              </a:rPr>
              <a:t>Alguns das</a:t>
            </a:r>
            <a:r>
              <a:rPr lang="pt-BR" b="1" baseline="0" dirty="0" smtClean="0">
                <a:ea typeface="ＭＳ Ｐゴシック" charset="-128"/>
              </a:rPr>
              <a:t> </a:t>
            </a:r>
            <a:r>
              <a:rPr lang="fr-FR" b="1" baseline="0" dirty="0" smtClean="0">
                <a:ea typeface="ＭＳ Ｐゴシック" charset="-128"/>
              </a:rPr>
              <a:t>espèces</a:t>
            </a:r>
            <a:r>
              <a:rPr lang="pt-BR" b="1" baseline="0" dirty="0" smtClean="0">
                <a:ea typeface="ＭＳ Ｐゴシック" charset="-128"/>
              </a:rPr>
              <a:t> incluídas aqui são pertencem ao gênero Leishmania, Trypanosoma e Plasmodium</a:t>
            </a:r>
          </a:p>
          <a:p>
            <a:pPr marL="158252" indent="-158252">
              <a:buFontTx/>
              <a:buChar char="-"/>
              <a:defRPr/>
            </a:pPr>
            <a:endParaRPr lang="pt-BR" b="1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pt-BR" b="1" dirty="0" smtClean="0">
                <a:ea typeface="ＭＳ Ｐゴシック" charset="-128"/>
              </a:rPr>
              <a:t>Estas são </a:t>
            </a:r>
            <a:r>
              <a:rPr lang="fr-FR" b="1" dirty="0" smtClean="0">
                <a:ea typeface="ＭＳ Ｐゴシック" charset="-128"/>
              </a:rPr>
              <a:t>espèces</a:t>
            </a:r>
            <a:r>
              <a:rPr lang="pt-BR" b="1" dirty="0" smtClean="0">
                <a:ea typeface="ＭＳ Ｐゴシック" charset="-128"/>
              </a:rPr>
              <a:t> patogênicas que causam algumas</a:t>
            </a:r>
            <a:r>
              <a:rPr lang="pt-BR" b="1" baseline="0" dirty="0" smtClean="0">
                <a:ea typeface="ＭＳ Ｐゴシック" charset="-128"/>
              </a:rPr>
              <a:t> doenças negligenciadas tropicais concentradas nas partes do mundo com menor desenvolvimento socioeconômico.</a:t>
            </a:r>
          </a:p>
          <a:p>
            <a:pPr marL="158252" indent="-158252">
              <a:buFontTx/>
              <a:buChar char="-"/>
              <a:defRPr/>
            </a:pPr>
            <a:endParaRPr lang="pt-BR" b="1" baseline="0" dirty="0" smtClean="0">
              <a:ea typeface="ＭＳ Ｐゴシック" charset="-128"/>
            </a:endParaRPr>
          </a:p>
          <a:p>
            <a:pPr marL="158252" indent="-158252">
              <a:buFontTx/>
              <a:buChar char="-"/>
              <a:defRPr/>
            </a:pPr>
            <a:r>
              <a:rPr lang="es-ES_tradnl" b="1" baseline="0" dirty="0" smtClean="0">
                <a:ea typeface="ＭＳ Ｐゴシック" charset="-128"/>
              </a:rPr>
              <a:t>Países</a:t>
            </a:r>
            <a:r>
              <a:rPr lang="pt-BR" b="1" baseline="0" dirty="0" smtClean="0">
                <a:ea typeface="ＭＳ Ｐゴシック" charset="-128"/>
              </a:rPr>
              <a:t> em sudamerica como Brasil, Colômbia e Peru são consideradas areas endêmicas</a:t>
            </a:r>
          </a:p>
          <a:p>
            <a:pPr>
              <a:defRPr/>
            </a:pPr>
            <a:endParaRPr lang="pt-BR" b="1" dirty="0" smtClean="0">
              <a:ea typeface="ＭＳ Ｐゴシック" charset="-128"/>
            </a:endParaRPr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8EC6D006-98C6-44EC-BD37-B292AE0D1037}" type="slidenum">
              <a:rPr lang="pt-BR"/>
              <a:pPr eaLnBrk="1" hangingPunct="1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3151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pt-BR" dirty="0" smtClean="0"/>
              <a:t>slide </a:t>
            </a:r>
            <a:r>
              <a:rPr lang="pt-BR" dirty="0" err="1" smtClean="0"/>
              <a:t>nao</a:t>
            </a:r>
            <a:r>
              <a:rPr lang="pt-BR" dirty="0" smtClean="0"/>
              <a:t> esta respondendo a pergunta de </a:t>
            </a:r>
            <a:r>
              <a:rPr lang="pt-BR" dirty="0" err="1" smtClean="0"/>
              <a:t>Why</a:t>
            </a:r>
            <a:r>
              <a:rPr lang="pt-BR" dirty="0" smtClean="0"/>
              <a:t> </a:t>
            </a:r>
            <a:r>
              <a:rPr lang="pt-BR" dirty="0" err="1" smtClean="0"/>
              <a:t>prov</a:t>
            </a:r>
            <a:r>
              <a:rPr lang="pt-BR" dirty="0" smtClean="0"/>
              <a:t> data.</a:t>
            </a:r>
          </a:p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pt-BR" dirty="0" smtClean="0"/>
              <a:t>Temos que falar das vantagens do </a:t>
            </a:r>
            <a:r>
              <a:rPr lang="pt-BR" dirty="0" err="1" smtClean="0"/>
              <a:t>Wf</a:t>
            </a:r>
            <a:r>
              <a:rPr lang="pt-BR" dirty="0" smtClean="0"/>
              <a:t> Monitor, mas precisa dizer o </a:t>
            </a:r>
            <a:r>
              <a:rPr lang="pt-BR" dirty="0" err="1" smtClean="0"/>
              <a:t>paper</a:t>
            </a:r>
            <a:r>
              <a:rPr lang="pt-BR" dirty="0" smtClean="0"/>
              <a:t> da </a:t>
            </a:r>
            <a:r>
              <a:rPr lang="pt-BR" dirty="0" err="1" smtClean="0"/>
              <a:t>proveniencia</a:t>
            </a:r>
            <a:r>
              <a:rPr lang="pt-BR" dirty="0" smtClean="0"/>
              <a:t> no </a:t>
            </a:r>
            <a:r>
              <a:rPr lang="pt-BR" dirty="0" err="1" smtClean="0"/>
              <a:t>wf</a:t>
            </a:r>
            <a:r>
              <a:rPr lang="pt-BR" dirty="0" smtClean="0"/>
              <a:t> monitor (pra gente é obvio, mas é uma novidade na </a:t>
            </a:r>
            <a:r>
              <a:rPr lang="pt-BR" dirty="0" err="1" smtClean="0"/>
              <a:t>area</a:t>
            </a:r>
            <a:r>
              <a:rPr lang="pt-BR" dirty="0" smtClean="0"/>
              <a:t>)</a:t>
            </a:r>
          </a:p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pt-BR" dirty="0" smtClean="0"/>
              <a:t>temos que mostrar como ficaria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dificil</a:t>
            </a:r>
            <a:r>
              <a:rPr lang="pt-BR" baseline="0" dirty="0" smtClean="0"/>
              <a:t> sem o </a:t>
            </a:r>
            <a:r>
              <a:rPr lang="pt-BR" baseline="0" dirty="0" err="1" smtClean="0"/>
              <a:t>runtime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prov</a:t>
            </a:r>
            <a:endParaRPr lang="pt-BR" baseline="0" dirty="0" smtClean="0"/>
          </a:p>
          <a:p>
            <a:pPr marL="171450" indent="-171450">
              <a:spcBef>
                <a:spcPct val="0"/>
              </a:spcBef>
              <a:buFontTx/>
              <a:buChar char="•"/>
            </a:pPr>
            <a:r>
              <a:rPr lang="pt-BR" baseline="0" dirty="0" smtClean="0"/>
              <a:t> </a:t>
            </a:r>
            <a:r>
              <a:rPr lang="pt-BR" baseline="0" dirty="0" smtClean="0">
                <a:sym typeface="Wingdings" pitchFamily="2" charset="2"/>
              </a:rPr>
              <a:t> POSSO FALAR SOBRE ISSO BASEADO NA APRESENTACAO DO SLIDE.</a:t>
            </a: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194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353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Aqui acho mais  importante falar porque</a:t>
            </a:r>
            <a:r>
              <a:rPr lang="pt-BR" baseline="0" dirty="0" smtClean="0"/>
              <a:t> a </a:t>
            </a:r>
            <a:r>
              <a:rPr lang="pt-BR" baseline="0" dirty="0" err="1" smtClean="0"/>
              <a:t>proveniencia</a:t>
            </a:r>
            <a:r>
              <a:rPr lang="pt-BR" baseline="0" dirty="0" smtClean="0"/>
              <a:t> é </a:t>
            </a:r>
            <a:r>
              <a:rPr lang="pt-BR" baseline="0" dirty="0" err="1" smtClean="0"/>
              <a:t>util</a:t>
            </a:r>
            <a:r>
              <a:rPr lang="pt-BR" baseline="0" dirty="0" smtClean="0"/>
              <a:t> no </a:t>
            </a:r>
            <a:r>
              <a:rPr lang="en-US" sz="1200" dirty="0" smtClean="0"/>
              <a:t>Failure Handling do </a:t>
            </a:r>
            <a:r>
              <a:rPr lang="en-US" sz="1200" dirty="0" err="1" smtClean="0"/>
              <a:t>que</a:t>
            </a:r>
            <a:r>
              <a:rPr lang="en-US" sz="1200" dirty="0" smtClean="0"/>
              <a:t> as </a:t>
            </a:r>
            <a:r>
              <a:rPr lang="en-US" sz="1200" dirty="0" err="1" smtClean="0"/>
              <a:t>consequencias</a:t>
            </a:r>
            <a:r>
              <a:rPr lang="en-US" sz="1200" dirty="0" smtClean="0"/>
              <a:t> </a:t>
            </a:r>
            <a:r>
              <a:rPr lang="en-US" sz="1200" dirty="0" err="1" smtClean="0"/>
              <a:t>ou</a:t>
            </a:r>
            <a:r>
              <a:rPr lang="en-US" sz="1200" dirty="0" smtClean="0"/>
              <a:t> </a:t>
            </a:r>
            <a:r>
              <a:rPr lang="en-US" sz="1200" dirty="0" err="1" smtClean="0"/>
              <a:t>vantagens</a:t>
            </a:r>
            <a:r>
              <a:rPr lang="en-US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Ver</a:t>
            </a:r>
            <a:r>
              <a:rPr lang="en-US" sz="1200" dirty="0" smtClean="0"/>
              <a:t> </a:t>
            </a:r>
            <a:r>
              <a:rPr lang="en-US" sz="1200" dirty="0" err="1" smtClean="0"/>
              <a:t>minha</a:t>
            </a:r>
            <a:r>
              <a:rPr lang="en-US" sz="1200" dirty="0" smtClean="0"/>
              <a:t> </a:t>
            </a:r>
            <a:r>
              <a:rPr lang="en-US" sz="1200" dirty="0" err="1" smtClean="0"/>
              <a:t>proposta</a:t>
            </a:r>
            <a:r>
              <a:rPr lang="en-US" sz="1200" dirty="0" smtClean="0"/>
              <a:t> no slide a </a:t>
            </a:r>
            <a:r>
              <a:rPr lang="en-US" sz="1200" dirty="0" err="1" smtClean="0"/>
              <a:t>seguir</a:t>
            </a:r>
            <a:endParaRPr lang="en-US" sz="1200" dirty="0" smtClean="0"/>
          </a:p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4BF39-542A-4E4F-B316-BD0061B648E2}" type="slidenum">
              <a:rPr lang="pt-B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</a:t>
            </a:fld>
            <a:endParaRPr 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4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0AA15-3523-8A41-AC51-7EEE6B5CEDB2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76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pt-BR" noProof="0" dirty="0" smtClean="0">
                <a:ea typeface="ＭＳ Ｐゴシック" charset="-128"/>
              </a:rPr>
              <a:t>Existem diferentes metodologias para as</a:t>
            </a:r>
            <a:r>
              <a:rPr lang="pt-BR" baseline="0" noProof="0" dirty="0" smtClean="0">
                <a:ea typeface="ＭＳ Ｐゴシック" charset="-128"/>
              </a:rPr>
              <a:t> inferências evolutiva em sequencias de interesse, neste trabalho nos baseamos nos estudos das forcas evolutivas que presentam as sequencias e ou </a:t>
            </a:r>
            <a:r>
              <a:rPr lang="es-ES_tradnl" baseline="0" noProof="0" dirty="0" smtClean="0">
                <a:ea typeface="ＭＳ Ｐゴシック" charset="-128"/>
              </a:rPr>
              <a:t>dominios</a:t>
            </a:r>
            <a:r>
              <a:rPr lang="pt-BR" baseline="0" noProof="0" dirty="0" smtClean="0">
                <a:ea typeface="ＭＳ Ｐゴシック" charset="-128"/>
              </a:rPr>
              <a:t> ou </a:t>
            </a:r>
            <a:r>
              <a:rPr lang="hu-HU" baseline="0" noProof="0" dirty="0" smtClean="0">
                <a:ea typeface="ＭＳ Ｐゴシック" charset="-128"/>
              </a:rPr>
              <a:t>sítios</a:t>
            </a:r>
            <a:r>
              <a:rPr lang="pt-BR" baseline="0" noProof="0" dirty="0" smtClean="0">
                <a:ea typeface="ＭＳ Ｐゴシック" charset="-128"/>
              </a:rPr>
              <a:t> </a:t>
            </a:r>
            <a:r>
              <a:rPr lang="is-IS" baseline="0" noProof="0" dirty="0" smtClean="0">
                <a:ea typeface="ＭＳ Ｐゴシック" charset="-128"/>
              </a:rPr>
              <a:t>catalíticos</a:t>
            </a:r>
            <a:r>
              <a:rPr lang="pt-BR" baseline="0" noProof="0" dirty="0" smtClean="0">
                <a:ea typeface="ＭＳ Ｐゴシック" charset="-128"/>
              </a:rPr>
              <a:t> de sequencias como enzimas ou genes.</a:t>
            </a: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23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5088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Modelagem molecular, modelagem por homologia ou modelagem comparativa se refere ao processo da construção de um modelos de resolução atômica (modelo 3D) da sequencia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(alvo) e uma estrutura experimental 3D de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proteínas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homologas (molde ou template).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MM tem como objetivo a identificação da(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estrutura(</a:t>
            </a:r>
            <a:r>
              <a:rPr lang="en-US" sz="1100" dirty="0">
                <a:ea typeface="ＭＳ Ｐゴシック" charset="0"/>
                <a:cs typeface="ＭＳ Ｐゴシック" charset="0"/>
              </a:rPr>
              <a:t>se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) da </a:t>
            </a:r>
            <a:r>
              <a:rPr lang="cs-CZ" sz="1100" dirty="0">
                <a:ea typeface="ＭＳ Ｐゴシック" charset="0"/>
                <a:cs typeface="ＭＳ Ｐゴシック" charset="0"/>
              </a:rPr>
              <a:t>proteína</a:t>
            </a:r>
            <a:r>
              <a:rPr lang="pt-BR" sz="1100" dirty="0">
                <a:ea typeface="ＭＳ Ｐゴシック" charset="0"/>
                <a:cs typeface="ＭＳ Ｐゴシック" charset="0"/>
              </a:rPr>
              <a:t> para montar a estrutura da sequencia alvo e produzir um alinhamento que mapee os residues em ambos (alvo e sequencias moldes).</a:t>
            </a:r>
          </a:p>
          <a:p>
            <a:pPr marL="158265" indent="-158265">
              <a:buFontTx/>
              <a:buChar char="-"/>
            </a:pPr>
            <a:endParaRPr lang="pt-BR" sz="1100" dirty="0">
              <a:ea typeface="ＭＳ Ｐゴシック" charset="0"/>
              <a:cs typeface="ＭＳ Ｐゴシック" charset="0"/>
            </a:endParaRPr>
          </a:p>
          <a:p>
            <a:pPr marL="158265" indent="-158265">
              <a:buFontTx/>
              <a:buChar char="-"/>
            </a:pPr>
            <a:r>
              <a:rPr lang="pt-BR" sz="1100" dirty="0">
                <a:ea typeface="ＭＳ Ｐゴシック" charset="0"/>
                <a:cs typeface="ＭＳ Ｐゴシック" charset="0"/>
              </a:rPr>
              <a:t>A estrutura 3D do molde pode ser determinado por metodos empiricos como cristalografia de raios X ou resonancia magnetica nuclear (RMN) para prover alta resolução e boa acuracia na construção dos modelos 3D por abordagens de MM</a:t>
            </a: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endParaRPr lang="pt-BR" sz="1100" dirty="0">
              <a:ea typeface="ＭＳ Ｐゴシック" charset="0"/>
              <a:cs typeface="ＭＳ Ｐゴシック" charset="0"/>
            </a:endParaRPr>
          </a:p>
          <a:p>
            <a:pPr rtl="0"/>
            <a:r>
              <a:rPr lang="pt-BR" sz="1100" dirty="0">
                <a:ea typeface="ＭＳ Ｐゴシック" charset="0"/>
                <a:cs typeface="ＭＳ Ｐゴシック" charset="0"/>
              </a:rPr>
              <a:t> </a:t>
            </a:r>
            <a:r>
              <a:rPr lang="pt-BR" noProof="0" dirty="0" smtClean="0">
                <a:effectLst/>
              </a:rPr>
              <a:t>Modelagem por homologia (ou modelagem comparativo) refere-se ao processo de construção de um modelo atómico resolução (isto é, modelo 3D) da sequência da proteína (isto é, alvo) e uma estrutura 3D experimental de proteínas homólogas (isto é, molde). HM baseia-se na identificação de estrutura de proteína conhecida (</a:t>
            </a:r>
            <a:r>
              <a:rPr lang="en-US" noProof="0" dirty="0" smtClean="0">
                <a:effectLst/>
              </a:rPr>
              <a:t>se</a:t>
            </a:r>
            <a:r>
              <a:rPr lang="pt-BR" noProof="0" dirty="0" smtClean="0">
                <a:effectLst/>
              </a:rPr>
              <a:t>) para assemelhar-se a estrutura da sequência alvo e para produzir um alinhamento que os resíduos em ambos os mapas (ou seja, as sequências alvo e do molde). A estrutura 3D do molde deve ser determinada por métodos empíricos fiáveis​​, tais como cristalografia de raios X ou ressonância magnética nuclear (RMN) para proporcionar uma elevada resolução e uma boa precisão para a construção de modelos 3D por abordagens HM [4].</a:t>
            </a:r>
          </a:p>
          <a:p>
            <a:pPr>
              <a:defRPr/>
            </a:pPr>
            <a:endParaRPr lang="pt-BR" noProof="0" dirty="0" smtClean="0">
              <a:ea typeface="ＭＳ Ｐゴシック" charset="-128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1432A3-F84F-4C7C-8CAE-1790D9AA7D7B}" type="slidenum">
              <a:rPr lang="pt-BR" smtClean="0"/>
              <a:pPr eaLnBrk="1" hangingPunct="1"/>
              <a:t>24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6660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4674239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29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17/10/16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‹n.º›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3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emf"/><Relationship Id="rId3" Type="http://schemas.openxmlformats.org/officeDocument/2006/relationships/image" Target="../media/image19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emf"/><Relationship Id="rId3" Type="http://schemas.openxmlformats.org/officeDocument/2006/relationships/image" Target="../media/image20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emf"/><Relationship Id="rId3" Type="http://schemas.openxmlformats.org/officeDocument/2006/relationships/image" Target="../media/image19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emf"/><Relationship Id="rId3" Type="http://schemas.openxmlformats.org/officeDocument/2006/relationships/image" Target="../media/image20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emf"/><Relationship Id="rId3" Type="http://schemas.openxmlformats.org/officeDocument/2006/relationships/image" Target="../media/image19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emf"/><Relationship Id="rId3" Type="http://schemas.openxmlformats.org/officeDocument/2006/relationships/image" Target="../media/image20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emf"/><Relationship Id="rId3" Type="http://schemas.openxmlformats.org/officeDocument/2006/relationships/image" Target="../media/image198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emf"/><Relationship Id="rId3" Type="http://schemas.openxmlformats.org/officeDocument/2006/relationships/image" Target="../media/image20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Relationship Id="rId3" Type="http://schemas.openxmlformats.org/officeDocument/2006/relationships/image" Target="../media/image207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emf"/><Relationship Id="rId3" Type="http://schemas.openxmlformats.org/officeDocument/2006/relationships/image" Target="../media/image200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1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0.png"/><Relationship Id="rId1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1.jpe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8.png"/><Relationship Id="rId10" Type="http://schemas.openxmlformats.org/officeDocument/2006/relationships/image" Target="../media/image21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emf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emf"/><Relationship Id="rId3" Type="http://schemas.openxmlformats.org/officeDocument/2006/relationships/image" Target="../media/image227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wmf"/><Relationship Id="rId3" Type="http://schemas.openxmlformats.org/officeDocument/2006/relationships/image" Target="../media/image2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3" Type="http://schemas.openxmlformats.org/officeDocument/2006/relationships/image" Target="../media/image232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6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8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3" Type="http://schemas.openxmlformats.org/officeDocument/2006/relationships/image" Target="../media/image249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4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61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emf"/><Relationship Id="rId3" Type="http://schemas.openxmlformats.org/officeDocument/2006/relationships/image" Target="../media/image26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65.emf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6.e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6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4" Type="http://schemas.openxmlformats.org/officeDocument/2006/relationships/image" Target="../media/image270.png"/><Relationship Id="rId5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png"/><Relationship Id="rId3" Type="http://schemas.openxmlformats.org/officeDocument/2006/relationships/image" Target="../media/image273.emf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emf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0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0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jpe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7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5.gif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3.jpe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3" Type="http://schemas.openxmlformats.org/officeDocument/2006/relationships/image" Target="../media/image290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wmf"/><Relationship Id="rId3" Type="http://schemas.openxmlformats.org/officeDocument/2006/relationships/image" Target="../media/image229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91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99.png"/><Relationship Id="rId6" Type="http://schemas.openxmlformats.org/officeDocument/2006/relationships/image" Target="../media/image300.png"/><Relationship Id="rId7" Type="http://schemas.openxmlformats.org/officeDocument/2006/relationships/image" Target="../media/image30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2.tiff"/><Relationship Id="rId3" Type="http://schemas.openxmlformats.org/officeDocument/2006/relationships/image" Target="../media/image303.tiff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4.png"/><Relationship Id="rId3" Type="http://schemas.openxmlformats.org/officeDocument/2006/relationships/image" Target="../media/image305.tiff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6.jpg"/><Relationship Id="rId3" Type="http://schemas.openxmlformats.org/officeDocument/2006/relationships/image" Target="../media/image307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8.jpg"/><Relationship Id="rId3" Type="http://schemas.openxmlformats.org/officeDocument/2006/relationships/image" Target="../media/image309.jp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0.jpeg"/><Relationship Id="rId3" Type="http://schemas.openxmlformats.org/officeDocument/2006/relationships/image" Target="../media/image311.jpe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2.png"/><Relationship Id="rId3" Type="http://schemas.openxmlformats.org/officeDocument/2006/relationships/image" Target="../media/image31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tiff"/><Relationship Id="rId12" Type="http://schemas.openxmlformats.org/officeDocument/2006/relationships/image" Target="../media/image16.tiff"/><Relationship Id="rId13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13.tiff"/><Relationship Id="rId10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61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61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0.wmf"/><Relationship Id="rId20" Type="http://schemas.openxmlformats.org/officeDocument/2006/relationships/image" Target="../media/image161.wmf"/><Relationship Id="rId21" Type="http://schemas.openxmlformats.org/officeDocument/2006/relationships/image" Target="../media/image162.wmf"/><Relationship Id="rId22" Type="http://schemas.openxmlformats.org/officeDocument/2006/relationships/image" Target="../media/image163.wmf"/><Relationship Id="rId10" Type="http://schemas.openxmlformats.org/officeDocument/2006/relationships/image" Target="../media/image151.wmf"/><Relationship Id="rId11" Type="http://schemas.openxmlformats.org/officeDocument/2006/relationships/image" Target="../media/image152.wmf"/><Relationship Id="rId12" Type="http://schemas.openxmlformats.org/officeDocument/2006/relationships/image" Target="../media/image153.wmf"/><Relationship Id="rId13" Type="http://schemas.openxmlformats.org/officeDocument/2006/relationships/image" Target="../media/image154.wmf"/><Relationship Id="rId14" Type="http://schemas.openxmlformats.org/officeDocument/2006/relationships/image" Target="../media/image155.wmf"/><Relationship Id="rId15" Type="http://schemas.openxmlformats.org/officeDocument/2006/relationships/image" Target="../media/image156.wmf"/><Relationship Id="rId16" Type="http://schemas.openxmlformats.org/officeDocument/2006/relationships/image" Target="../media/image157.wmf"/><Relationship Id="rId17" Type="http://schemas.openxmlformats.org/officeDocument/2006/relationships/image" Target="../media/image158.wmf"/><Relationship Id="rId18" Type="http://schemas.openxmlformats.org/officeDocument/2006/relationships/image" Target="../media/image159.wmf"/><Relationship Id="rId19" Type="http://schemas.openxmlformats.org/officeDocument/2006/relationships/image" Target="../media/image16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wmf"/><Relationship Id="rId3" Type="http://schemas.openxmlformats.org/officeDocument/2006/relationships/image" Target="../media/image144.wmf"/><Relationship Id="rId4" Type="http://schemas.openxmlformats.org/officeDocument/2006/relationships/image" Target="../media/image145.wmf"/><Relationship Id="rId5" Type="http://schemas.openxmlformats.org/officeDocument/2006/relationships/image" Target="../media/image146.wmf"/><Relationship Id="rId6" Type="http://schemas.openxmlformats.org/officeDocument/2006/relationships/image" Target="../media/image147.wmf"/><Relationship Id="rId7" Type="http://schemas.openxmlformats.org/officeDocument/2006/relationships/image" Target="../media/image148.png"/><Relationship Id="rId8" Type="http://schemas.openxmlformats.org/officeDocument/2006/relationships/image" Target="../media/image149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0"/>
            <a:ext cx="9144000" cy="5416648"/>
          </a:xfrm>
          <a:prstGeom prst="rect">
            <a:avLst/>
          </a:prstGeom>
        </p:spPr>
      </p:pic>
      <p:sp>
        <p:nvSpPr>
          <p:cNvPr id="4" name="AutoShape 4" descr="data:image/jpeg;base64,/9j/4AAQSkZJRgABAQAAAQABAAD/2wCEAAkGBhQQEBQUEBEUFBUUGRgUFBQVFRgUFRcVFBgYFRYWFxUYGyYeGBkjGRIUHzIiIycpLywtFx8xODAqNSYrLCkBCQoKDgwOGg8PGikdHyQpKSwvLCosKSwtKSwpKTEsKSkqKSk1LCksLC00LCkpKSwsLCwpKSwtKiksLCosLCksKf/AABEIAJ4BQAMBIgACEQEDEQH/xAAcAAEAAgMBAQEAAAAAAAAAAAAABgcEBQgDAgH/xABLEAACAQMBBAUEDQoGAQUBAAABAgMABBESBQYTIQciMUFRYXFzgRQXIzI0NUJTkZKhsrMVUlRicoOTsdHSM0OCosHCwyQlo9PwFv/EABkBAQADAQEAAAAAAAAAAAAAAAABAwUCBP/EAC4RAQACAQIEBAUDBQAAAAAAAAABAgMEERIhMUEFE1GhFBUiMlKBkcEjYXGx8P/aAAwDAQACEQMRAD8AvGlK0u0pDcS+xoyVRQGuXU4IVvewqw7GcAkkc1XwLqQH7JtaSdilmFIUlXuHBMSsDgqijBmYEEHBCg8tWQVrG2nshI4JJblprrhqXZWk0oQoycQppj5AE8wTy7TXzeb0W0Qkt4vfxLo4K5hCoF5txOSxRIO1/k8sZJUNF9jWxlKQTzyMAcK8sbOutgZQiRuvDRivWDThnwRpSMFRQZtxtey9jRy2VlBMz6C6JbcTSrDLBmiQjUPLWZtGzsZ4wlpHb8WZ+EGiRUki5FpHOkBlZY1YjPytI761MlwqOkskpeKXHDhe7eOcRdfTcoWnRSXIHuaLyGnGDkHaQTrBcQXKcW6huIzFC+Nc0I5zMvMCSVWVM4OXHCxzzygTONNIAHYBgc88h5T219V4WV8kyB4nV1PepzzHaD4Ed4PMV71IUpSgUpSgUpSgUpSgUpSgUpSgUpSgUpSgUpSgUpSgUpSgUpSgUpSgUpSgUpSgUpSgxtpXywQvK3MIpbA7TjsUeUnAHlIrQXvGs7HVHoNy7q7g8+JNKwzGnjz0oM4wqjmuNQ2O2fdJreHuLmd/2LfSw/8AmeD6DUc2ps8yX7qkspDlIgC3VjkkRnndAOxltRpU8yDcdvYAGMZgA1xOUkdzmJOZWeSM4WQr772JCW6g7zl+s7pXgNtq2zDGrr7LjkD8MsqyzOZQ4kQZ6zPrB5csnA5AV9X265surxbZYmJCSTSMrgDPDQqBmXShx77VhTho8k177vbNS2hG0LgGZmKi3WNOYSZwiMqFucrhw3kDEDGWzCW43i2aYLZJIiwaGIQaVkWMPGxQaMmJ+ZZVA0gHn2itJbbuS2l9aIOcTMGZxoVTKsUjMAgOo4CkBmBYh+s7HGJXHZS3Do9yBHGhDpbqdRLLzRpn7CVOCEXkGAOpsDGu2nfs0skkeMx5s7Xwa5lIMr+VYwi5Pdw5vCpQ19la67kyRSmBnN3M8q4wyRypDDxVbqumlWIzzABwRW1s984g2i4lgz2CaKRXhYnkNXMtCT4Py7gzGtTDZxhIZnGbXXHGNfvfY0MciQSSZGCjTuZMn8+NjjSa2dgeO6RXsFs5kh44QRDMWCqtG4ZmDD3Tk4wG0PyGKCTg1+1DNo3yWD6bFshSFe25mBdXYqkAtFKfkxxhs5zw8ZYSTZG1vZCtmN4pEIWSN8akYqHA1KSrdVgcgnt7uygz6UpQKUpQKUpQKUpQKUpQKUpQKUpQKUpQKUpQKUpQKUpQKUpQKUpQKUpQKUpQRy9uVEt7M7lEt4Fj4g5lDpaeVlB79Lw/VFafdYBLgapGmIF2+s5Z3GbMIRkkk8MoBz768ttziW1uIgQWne7nkXv4FpqjUkfml4IE8oY1k7v7vCJGa3A9k28pUs5PusJReHCzYJVOA0QGAQGjBweeQ121dqeyVnuFUHhxvIyOP8OC3jZ0ilHYryTnW0ZPNYgG7OW63XsXeO2jbnFZjSWOPdbhAYyFHzcZLjOBlgMABeeBvxvLG9s8EiywzHQ4icKA6h+Y15MTAhWAy2MgZr42Ltoi1ESPwVijMsjKOLM+pssIe2IZd9IJZzzGVGc0Ej2/tvTqiicIwAM03atvG3Yx8ZWzhE5kkg4wOei2Zs72YwAQx20YMQBPMR/Li1fKmkI91fJ0jqA6zIRjybahCCHgiGSKXixFpBJFNKhIdHnP+Y/usep+WtWwzFK84ryQKsEU7JGg0xxKQ8yxj3isloXkOBhdXFi7OfeaCabQ2zDB1GOW08oUGtyv7A7E/WOFHeRUQN/qRjbxw2luT13jKwoT2DiXMY67d2iDUc8uKtfq7t3GkaLZSpOpxM6Bv2ltUPCd/BppHYd9Z1vs3QLC4uA5n4irM0pyUaWKSPSqjqRrxWQAIADkdvbQNj7Ec4MKmIAEC4kjCOFY9ZbW2IIgB73kBY/KD8jUp2fs9IE0RjAySSSWZmPNmZjzZieZJ51kilApSlApSlApSlApSlApSlApSlApSlApSlApSlApSlApSlApSlApSlApSlApSlBA7bYkcMO0ihLFIngLvzdjwmndj4AmdQF7AIxjtyd/AeFeReFxBgj9e3IIPrWdgT+qo7xWFvmnCV5V5caGa3lHjiGWSJj5VZGUelPhXtswOyXFxGgkl60MCs2kabfKaNXyQ0qyMT5R4CgT2aTXs7vJIiQxRRsyTPCNWZJXDMjDICPEeZ5aqiO0RmKQ5fDGLhqzSyOVuruMxpybiljFaq+kEMOJ2jtrOsEBD8TgyvqMk3HupbdRITq1T2TalXHLAGoEKCD2GvYqZCvDkLNKzcObGkyyyKEmu0XPVhhgyiE8jkDJyrNA1cNrqdAycTLYWIafdGiwOCunqaVwFdl9ziTUgLtI7GwthbM9jwJGdORlnKjSpdyXcqO4amOPJio/YbI1wm5t0HER9VqOwG3gzFHEpPYkkZkIPjNqqT7P2gk8YkjOQfEYYEcmVh2qwIIIPMEEVIyaje8m0S2u2aCbVIpMEkYV8ugVww6w0Mkmk9blyBzUkqO2loW2gxMskiwoeUhXCSzEECMKo7I1IJbPJ1APvqDe2zMUUyAByAWAOQGxzAPeM5r1pSgUpWq3i3jisYDLOeXYqj3zt3Ko8f5UTETadobTNeM97Gnv5EX9pgv8zVEbxdJN3dsQshgj7o4iVOP1nHWY/QPJUVY5OTzPieZ+mq5yNKnh1pje07OoYb6N/eSI37LA/wAjXtmuVwMdnKpBsTfu8tCOHOzKP8uUmRMeHM5X/SRSMib+HTH223dE0rC2NfGe2hlYAGSNJCB2AuoYgeTnWk3237j2cgGOJM4ykecYHZrc9y59Z7u8jvfuzq47WtwxHNJ81iy7VhQ4aaJT4F1B+01z1tvfC6vCTNO2k/5anRGPJoHb68mtLp8lV+Y0q+HTt9VnUsF0j80dW/ZIb+Vema5ahlZDlGKkdhUlT9I51Od1Olee3YJdkzxdhY85UHiG+WPIeflqYvHdxk8PtWN6zuu2leFlepNGskTB0cBlYdhBrX73sRs+6IJBEMmCORHVPYasZ8V3nZts0zXL/wCUZfnZP4jf1p+UZfnZP4jf1qrzGn8tn8vZ1Bmma5gXacw7JpR5pHH/ADW32Vv7e2xBS5dwPkSkyqfJ1uY9RFT5kObeHW25Wh0TSovuRvzHtKMjHDmQDiR5yMdmtD3rn1j6CfPpRlK7LmKkqcx8wSD/AIi94rvflu8PlW8yMduU7pXmma5f/KMvz0n8Rv60/KEvzsn8Rv61X5jQ+Wz+Xs6hr8rmFNqzDsnlHmkcf81vdjdJF7bMPdjKvekx1gjyMesPUanzIc28OvEcpiXQVK0e6e9kW0YeJH1WXqyRk5ZG8/eD3Hv84IqN9M07JZwlGZTxgMqSpxw5PCu9+W7xUxTOTy55Sn+aZrl/8oy/OyfxG/rT8oy/OyfxG/rVfmPf8tn8vZ1Bmma5f/KMvzsn8Rv60/KMvzsn8Rv608w+Wz+XsurpMnl0QoARC7e6yKhdgxwiJyDaAwd+sVPYB58vdXaiLxkS4EkC6pFlk0xNxHkczL2KGUMR1goALY545LjZLN7ImvhE5DqLcPE08McYCc1hB1Fi7OC3I8geQAFRXeK2120hHsGSMNGGaC34ElqHYRtJJG7MWjMbyA9hHI4Izi1lNTa7bNzcLx4I5HndWiLL1WZySi9bOYmdYAXUsOHbgHBcAz7ZGw/ZOqSRy8TkhmPv7oKSMu3yLcsG0xJgFeZJDEVDLjZJluH9iSSyu87RmRTAsDqIluRpKgAOGj1dUAFm5urEPU93Y3qhlAgIEMsfuZh7ACg96me8Ae8OGA54IwxhKRquBitXf7HQM0yyPbtjMkkZADBR2ujKyMQB74rnAxnFbWtHvtPo2fce+6ycPqLqb3UiLqr8puvyHfUoflk95NGsokgjDgMsbwu7Krc1DOJV6+CM4XAPLuyczZWzXjaWSWRXeUrnQhRAEXSoALMSe3JJ9QxUDXbNyEaQbVLwtIIoZVgg05kiEsXUERMnvtDKuGBwR3qMyPey8hXiT8OOJGSOYXICyo8ia1JaAlRGcoobSTluYGk0Fg0qObJ31jlYRzo9tKSFCy8ldnXWgR+XNl5hWCt29XIIEjoFc/dIm8hvb18NmKEmOId3I4Z/OzD6AtXlt68MNrPIO2OKRx51UkfaK5lqvJPZqeHY4mZvPZ72Fi88qRRLqdyFVfEn+Q789wFXPu70S2sKA3K+yJPlZJEYPgqDGR5Wz6uyot0K7MD3M0zDPCQKvkaUnJ8+lCP9VXJSlY23TrdRaLcFZ2Rm86OLCVcexUT9aPMbDy5U/wA81Wm+fRhLZAywEzQjmeXukY8WA5Mv6w9YHbV40xXU1iXjxarJjnrvHpLQbFv1g2VBLJ72O2jdvMsQP01QO2NqvdTvNKctIcnwA7lHkAwPVV1dLN1w9mOBy4jxx+rVqP2JVE1XeezR0FImLZPWW/3M3TbaNxwwdKKNUr9ulc4AH6xPIeYnuq6dn7g2MKhVtY28WkUSMfKS2fsrQ9DVgEsXkxzlkbn+rGAoH06/pqf13SvJ5NZntbJNYnaIV/vf0VwTRM9mghmUEhF5Rvj5OnsUnuIx5fJS7Lg4IwRyIPaDXVFc9dItgIdp3CqMBmEg/eKHP+4tXN47vRoM9rTNLTuk3Q3vIVla0c9VwZIs9zrzdR5CuT51PjVjb5fF136GT7hqhN1bww31s47pY8+ZmCt9jGr73x+L7v0Mn3DU1nkr1mOK56zHfZzfVj9Fm6dtewztcxayjqqnU64BXOOqw76rire6EPg9z6RfuCuKdXu1lprimYnbo21/0SWMikRo8TdzLIzYPlVyQRVM7c2O9pcSQSYLRnGR2EEAqw8hUg+uumZHABJOAOZJ5AAd5Nc7b9bXS62hPLGcoSFU+IRQmoeQlSfXXV4h5NBlyWtMWneDcTaRg2jbspwGcRt5VlOgg/WB9Qq3elT4qm88X4i1Tu5tmZtoWqAf5qMf2YzrY/Qhq4ulT4qm88X4i0r9sutVt8RT9P8AahKtbo43JtLuxEtxDrcu66tbryU4HJWAqqavPog+LF9JJ96uadV+utNce9Z25vHbHRBaSIfY4eF8dU62dM92pWJ5eYiqXu7VopHjcYZGKMPBlOD9orp67u0iRnkYIijLMTgADvJrmnbd+J7maUDAkkdwO/DMSM+oiurxEKdBkyX3i07wk/RLtIxbSRAerMrow7sqpkU+fKEf6jUy6a/gUPph+HJUH6KrMybTiIHKNXkbyDSUH+51qcdNfwKH04/DkpH2ozbfF12UzVxbqdG1lcWVvLLG5eSNWYiVwCT28gcCqdqbbH6V7m1gjhSKErGoQFg+SB44bFc1mI6vVqqZLVjy5WD7Uuz/AJp/40n91Pal2f8ANP8AxpP7qhXt13fzFv8ARJ/fWx3c6WLm5u4YXigCyOEYqHyAfDLYzXe9WfbFqqxMzPun+39qrCFBuFtyxyJJE1RnHLRkkKGJYYGoE4OM86jm0RJdTW4XgXBOZFmiYwxSQRsBNDNgyH/F9jkAZycghQGzLtqWPGRVDacSRSZxnPClSXHr0Y9dQIGAbQYStcMxku10QmfUmTE6jEGG0EcQntySueQXFjNftw7FRJdXUSI98eIsepHQxk22Fm4msBhEucAHTI3MLnGHdWETxSGOOOO3huhrugG4pilMch0xsmGQcZOs+oHTqAyQwyrG2KLA0FrbxKt3IqTS5R2AafCugTUnW6gy/vgpxzxS+UT+zxoa5ugymMwcX2OrrBGY9R1GPXG6sct1zkYHMAQl6We8d1bRyyMxe3hkEWuZW1EMqMjaWYTIG4q4zxSe3CjkNhe76TEPGkGiRU4jYWZnVOfXCzwxIBlGwzsBkdjdlYm0CEljuZ1iuvZqCKNE9zjQsMJJ1mOUZZSjynJGUUDBxXhtPY3CjS3u4zO8rgtegs8giQKZMqvuqgKOH1er1gzHJaiGDsbYRRWiismWWe34kckjRgRy8QtxFbWXULxYearligOAc1uWtHY212cXEl4AvAb3KBC8DtGwXLY0oJFYnUSHbGOQr8tZIJbqYx7SlVI4Vjkd5Y89Zi+lTKmQAuMuMZLL1iV5a+OazFpA4uWLiRBEBcyM8ds02jTpV8xD2MQpOAc4Gc4ol8WaJw4pYYReypG8V8ZMEBFVIihZYzkqYgQigsV1ntbrS/dC7OloDcLciJInSdWDallDDSxBOSGiYgk50smcnJOv2PtPTNcJZ2smPceGjLwIgBHoEpL4ZUOkL1VJxF2VI9ibKW1gjiXHUVQzBQupgAC2B44qUMXfGMts+7A7eBL9w1zfXUl1biRGRux1KnzMMH7DXMe0LFoJZInGGjYofOpxn14z66qyNfw23K1VmdB0o/8AVr3+5N6vdB/+89WrXPfR/vKLC9V3OInHDl8ikghv9LAHzZroGKUMAykEEZBByCDzBB7xXVJ5PNrqTXLxer7pStBvXvlBs+PMh1SEdSJT128p/NX9Y/aeVdvHWs2navOWj6ZEzs4HwmjJ+hx/MiqRroDeK3O0dkMVTDSwpOi5zhgFlCg459mn11z/AFTfq2vD5/pzXvEr26JJAdlxgfJeUHz6y38mFTOqj6Gt4lRpLSQ44h4kWe9gMOvnICkeY1blWVnkzNVSa5bb/wCSqG6V5AdqS47ljB8+gH+TCrxv75IInllYKiAszHuA/wCfJXNm3dqm6uZZ2GOI5YDwHYo9SgD1Vzknk9Ph1Jm82/s+djIWuYAO0yxget1roTfH4vu/Qy/dNUx0abJNxtKHl1YjxmPgE97/ALylXPvj8XXfoZPuGop0lZrbROWkf91c31nbO27cWwIgnkiDHLBGKgnsyceSsGp50c7iwbRimadpQY3CjhsqjBXPPKmq4iZ6NHNetK8V+iJ328FzONM1zNIv5rSMV+rnFYCqSQACSeQA5kk9wHeautehmyB5vcHyGRf+EFSDYm5VpZnVBAof5xsu/qZs49WK74J7vFOvxVj6I/hGei/cRrUG5uV0yuNMcZ7Y0PaW8HOBy7h5SQNr0q/FU3ni/EWpcKiPSr8VTeeL8Ras22hn1yWyZ62t6woStlY7yXMCaIbmWNMk6UcqMntOBWtqydw+jm2v7MTTPMGLuuEZQuFOByKH+dU1iZ6NzPkpjrveN4QK/wBtT3H+PPLJjsDuzD6CcVj29u0jqkal2Y4VVGWJ8AB21dUfQ3ZA82nbyGRR91AakuxN1raz+DwKhPItzZz53bJx5M11wT3eO2vx1j6I/hpOjjco7PhLS448uNeOYRR2ID3nmST4+bNa3pr+BQ+nH4clWHVedNfwKH04/DkqyY2q8GG85NRFreqmameyOiq6uYI5o5IAsih1DM4YA+OEIz66hldFbhfFlp6JaqpES1dZmtirE19Vae0vefO2/wBeT/662O7fRTdW13BM8kBWNw7BWctgeGUA+2rZpVnBDMtrctomJ2KjW1LRrSQXEKiTUxjaN30ENdSxKGRtJAGpVyCOzBzywZLXncWyyIySKGVhhlYZBB7iD2128Svry3icXS3Tok/HWSO0M0jxNgxyrpgxmXiMHywjPWZsDINZdrPOz288Kx2cN0qRaSolIJRpIWKjSkTcygALZLKCOQFbqPYLWkzyWcUTCRVWRHdo21RliriTS5bIkIIPgMHurTtZSxqltfSRR2bgounJOFI028tw4UAFSQGCKToxq1YLB8SQRbNleIQrci65uW0CRTIQhE5ICrBJIeXZ1nYBSOzIt7eTZp4kiG5MxWNAspaWJnbq28RnYa4uQOchuqzEEY0Y8d/FZJJbJBHdRkEs8ZQgRt1c3vIkYBxrwxZVJxyOMnZ+yWtNNzrF0ukklps8EHmfY0kzlRFpwCGYEhQdXyageTbYEMLyTWkz3MkmtYzbuypK4WONFl0FSFVIwWUknBIHYKTX2IbW0it7h/8ADDuYuESltodsLMyMSxVR4AOeeQAciPbMl1LHL7DuRCnXhGmImWQgoJGPE0ogDNpyetqDcgBndbNsZDIZ7gAOV0RxqdSxRkhiNXynYhSxHLqqBnGWkfuybeQyyzzJwzIERY8hiscWsjWVJGstK5wCQBgZPOtpSlAqselTcVpT7LtlLMBiZBzLBRykUd5A5EeAHgas6lRMbrcWW2K3FVytW82Hvpd2Q0wTkJ82wDp6g3vfViri3h6NbS8YuUMUh5l4sLk+LKRpJ8uM+Wohc9B759zu1I/XiIP0hjVXBMdGxGswZI2v7o/d9K1/IunionljjAb6Wzj1VFLi5aRi8jM7NzZmJZifKTzNWVb9B7590u0A/ViJP2sKlWxOiuztiGZDO475SCufJGAF+nNOG09UfFafFH0R+0N3un8AtfQRfhrVUdJe4rWsrXEC5gkOpgB/hOe0HwQnmD3Zx4ZutFAGAMAcgB2UeMMCCAQRggjIIPaCPCrJrvGzLxaicV+KO/Zy0jlSCpIIOQQcEEcwQe41Mdn9LV9EulmjlxyDSJlvWVIz66ne3OiG1nJaEtbse5MNH9Q9nqIFRuXoQmB6t1ER5UZT9AJqvhtHRqTqdPlj6/eEQ3h3yur7AuJeoDkRoNCA+OB2nykmtRbWzSOqRqXdjhVUZJJ7gKs+y6EDn3a75d4jj5/WZv8Aip1u7uZbWA9wj65GDI51SEeGruHkGBTgmeqLazDjrtjjdgdHu535PtzxMGeXDSkcwuPexg94GTz7yT5K2W+Xxdd+hk+4a3NYm1tni4glhJKiVGQsOZAYYyPpq3blsyfMm2Tjt6uYat7oQ+D3PpF+4K/PaQi/S5fqJUq3N3OXZqSIkrScRgxLADGBpxyqutZiWlqtVjyY5rWeaRUpSrWQVEelX4qm88X4i1Lq1W82wRfWzwM5QOVOpQCRpYN2HzVE9FmK0VvEz6w5rq8+iD4sX0kn3q1PtIRfpcv1EqZ7q7uLs+3ECuzgMzamAB6xzjAqulZiWjrNTjy4+Gs8925pSlWsoqvOmv4FD6cfhyVYdaHfDdNdpQpE8jRhH4mVAJJ0suOf7VRPOF2C8UyRaejnSt5Z773sMaxxXTqiDSqgJgAd3Nc1YPtIRfpcv1Ep7SEX6XL9RKp4bNi2r09vu5/ognth7Q/TJPoT+2nth7Q/TJPoT+2p37SEX6XL9RKe0hF+ly/USp4bOfiNL6R+yzKUpVzDK+XQMCGAIPIgjII8or6pQecFssY0oqqPBQFH0CsH/wDm7XXr9iwas6tXCTOrOdXZ25762VKBSlKBSlKBSlKBSlKBSlKBSlKBSlKBSlKBSlKBWNtO5MUMrrglEdwD2ZVSRnycqyawNvfBJ/RSfcag0W4e9st/xuKka8PRjQGGdWrOdTH80VLKrfoe7Ln91/5Ksig1O9W1mtLSSaMKWTTgNkr1nVTnBB7G8axtytvve2xllVFYOyYQEDACnvJ5868ukT4tn/d/ipWD0U/AT6V/5JQem/e90tgYREkbcQPnWGONOnGNLD841FfbZuvmoPqv/fWb0w9tt5pf+lT3Yqj2NDy/y4/uCiVa+2zdfNQfVf8AvqcblbfkvbYyyqisHZMICBgBT3k8+sa3+keFMUQquTpVugzAQwHBI97J3HH59B0sXI9/BDjzOv2ljX50X/GE3o5PxY6tOWFXBDKGB7QQCD5waJRvdXfuK+OgqY5cZ0E5DAdpRuWceGAfPUnqm95rEbP2opg6qgxyqo7snDKPJ1W5eBxVyUQiG+m9dxZyxrbwrIGUsSUdsHOMdUjuqN+2ldhlV4IVyRyKSA4Jxnm9WnVU9KPxhD6OP8WSiVrUpSiClKUClKUClKUClKUClKUClKUClKUClKUClKUClKUClKUCsDb3wSf0Un3GrPrB26M2s/opPuGggvQ92XP7r/yVZFVv0PH4T+6/8lWRQRvpE+LZ/wB3+KlYPRT8BPpX/klZ3SKf/bZ/3f4qVg9FQ/8AQnyyv/JR/wAUGn6YPfW3ml/6V4WfSw0caJ7FU6FVc8UjOkAZxo8le3TD223ml/6VMtkbFgNvCTbwkmNCSY0JJKjn2UShh6YW/RF/in+yrJjfKg+IB+msT8hW/wCjw/wk/pWaBRCqOjOQLtCYsQBw5O04/wAxPGrLu9tQRKWkmjUDxcfYM5Pqqmd392zf3MkQkCaQ75K6uxwuMZH5/wBlZu83R9JYxCUOsq5w5VCpTPYTzOQTy+jxqEsnUdrbWDRqeEpUkkdkURzk+BY5wP1vJVu1Eeje6t3tMQIEdcCYdrFu5yTzIPPHhzHdUuqUFVT0o/GEPo4/xZKtaqp6UfjCH0cf4slEwtalKUQUpSgUpSgUpSgUpSgUpSgUpSgUpSgUpSgUpSgUpSgUpSgV8TxB1ZT2MCp8xGDX3SgqPcPaIsL6SGc6A3uRJ5AOjdUk+Bywz+sKtvNRLfDcFb08WNhHNjBJGUcDs1Y5ggcsjPLuPKq/ktryA8EXLADlhZpAv0YHL1USl/Srt1BCtsrAuzB3A+Si8xnwJOPUDW+3D2cYLCEMMMwMhHpCWH+0rUZ3X6Ncss13Irj3wjXJDHxdmAyPJjn41Y9EK06Ye2280v8A0qfbF+DQ+jj+4Kj2/m6Mt+YuE8a8MODrLDOrTjGFP5pqTbPtzHFGhwSiKpx2ZVQDj6KDIpSlBVPRf8YTejk/Fjq0ri3WRGR1DKwKsp7CDyIqHbnbkzWd1JLI8bKyMoCls5Z1YZyo7lNTWgp27gl2Jfhky0bZK57JIieshP5w5evB76tiw2lHNEssbAow1A9nLvz4EHkfNWFvPu8l9btG2A3vo3/Ncdh8x7D5DUb2HuZdwW9xbvLC0cyMAAX6kjDAYZTsPf5gfOE6zVSb9Ti52rGkRDFeFDy5jVrJIz5Nf2GvCbdG8iPC9kLjswJZQv0aal+53R6LRxNM4klHvAudCZ5EjPNmx34GPto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32" name="Picture 8" descr="http://www.bcc.ic.uff.br/LogoIC-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06" y="5412698"/>
            <a:ext cx="1415754" cy="14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855" y="5589240"/>
            <a:ext cx="980641" cy="1097384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" y="5412698"/>
            <a:ext cx="3635896" cy="141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latin typeface="Comic Sans MS" pitchFamily="66" charset="0"/>
              </a:rPr>
              <a:t>Prof. Daniel de Oliveira</a:t>
            </a:r>
          </a:p>
          <a:p>
            <a:r>
              <a:rPr lang="pt-BR" sz="2400" dirty="0" smtClean="0">
                <a:latin typeface="Comic Sans MS" pitchFamily="66" charset="0"/>
              </a:rPr>
              <a:t>danielcmo@ic.uff.br</a:t>
            </a:r>
            <a:endParaRPr lang="pt-BR" sz="2400" dirty="0">
              <a:latin typeface="Comic Sans MS" pitchFamily="66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17232"/>
            <a:ext cx="1933724" cy="125430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-2" y="4475330"/>
            <a:ext cx="914400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BR" sz="3200" b="1" kern="15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Computação em Nuvem para e-Ciência</a:t>
            </a:r>
            <a:endParaRPr lang="pt-BR" b="1" i="1" kern="15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8290" marR="288290" algn="just">
              <a:spcBef>
                <a:spcPts val="600"/>
              </a:spcBef>
              <a:spcAft>
                <a:spcPts val="0"/>
              </a:spcAft>
              <a:tabLst>
                <a:tab pos="745490" algn="l"/>
              </a:tabLst>
            </a:pPr>
            <a:r>
              <a:rPr lang="pt-BR" sz="2800" kern="15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 </a:t>
            </a:r>
            <a:endParaRPr lang="pt-BR" sz="2800" i="1" kern="150" dirty="0">
              <a:solidFill>
                <a:schemeClr val="bg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/>
          <p:cNvSpPr/>
          <p:nvPr/>
        </p:nvSpPr>
        <p:spPr>
          <a:xfrm>
            <a:off x="1633366" y="1854173"/>
            <a:ext cx="6023874" cy="415776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mic Sans MS" pitchFamily="66" charset="0"/>
              </a:rPr>
              <a:t>e</a:t>
            </a:r>
            <a:r>
              <a:rPr lang="pt-BR" sz="2000" dirty="0" smtClean="0">
                <a:latin typeface="Comic Sans MS" pitchFamily="66" charset="0"/>
              </a:rPr>
              <a:t>-Science</a:t>
            </a:r>
            <a:endParaRPr lang="pt-BR" sz="2000" dirty="0">
              <a:latin typeface="Comic Sans MS" pitchFamily="66" charset="0"/>
            </a:endParaRPr>
          </a:p>
        </p:txBody>
      </p:sp>
      <p:pic>
        <p:nvPicPr>
          <p:cNvPr id="12303" name="Picture 15" descr="http://www.osmardeoliveira.com.br/site/images/fotosartigos/medicinaespor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" y="1455920"/>
            <a:ext cx="1320201" cy="13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380312" y="1728057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Astronomia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1560" y="5733256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Química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3597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339454" y="6175931"/>
            <a:ext cx="13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Engenharias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388424" y="3597002"/>
            <a:ext cx="69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Física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0599" y="105273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Medicina</a:t>
            </a:r>
            <a:endParaRPr lang="pt-BR" dirty="0"/>
          </a:p>
        </p:txBody>
      </p:sp>
      <p:pic>
        <p:nvPicPr>
          <p:cNvPr id="12290" name="Picture 2" descr="http://www.uece.br/uecevest/images/stories/fis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97" y="3977600"/>
            <a:ext cx="761703" cy="7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xQSEhUUEhQVFhQXGRgXFxgYFxcYGhwXFxccFxcVGRcYHCggGhwlHBUXITEiJSkrLi4uGB8zODMsNyotLisBCgoKDg0OGxAQGywkICUtLC8sLSwwLC4tLywvLCwsLCwsLywvLCwsLCwsLS8sLDAsLCwsLCwsLDQsLC8tLzQ0LP/AABEIALEBHAMBIgACEQEDEQH/xAAcAAABBQEBAQAAAAAAAAAAAAAAAwQFBgcCAQj/xABLEAACAQMCAwUFAwgHBgQHAAABAgMABBESIQUxQQYTIlFhBxQycYEjcpEzQlJiobHB8BU1Q3Oz0eE0gpKytNIldJTDFyQ2U1VjZP/EABkBAQADAQEAAAAAAAAAAAAAAAABAwQCBf/EADARAAIBAgMFBgcBAQEAAAAAAAABAgMREiExBBNBUfAyYXGRocEUIoGx0eHxM0MF/9oADAMBAAIRAxEAPwDcaKKKAa5w7euK7LV5eLtnqOVcSZA5j8KA5m6DrkU9ptbRfnHn0pzQBRRRQBRRRQBRRRQHhFMFyp09akKb3PNPnQlOw3Z/8qWsk5t58qbt8J+9UlUI6k+AUVRe2nGJHu47GOR4U7sTTuh0uysxSOFH5pkqxZhvgAAjJppxK2FsglsZZUmQZ0vNLLHJjfRIkjMMHlqGGGcg9Kk4NFoplwXiK3NvDOgIWWNJADzAdQwB9RnFPaAKKKieN9o4LQqsrMZHyVjjR5ZCBzbRGCQo/SOB60BLUVFcC7QwXevuXOqMgSRurRyITuNUbgMAehxg4NStAFFFFANJ7fG6/Uf5V4rhhg08pjOPGelQyGdBXwVzt/D5142SMKOVKI+BSZmI2qCLnsNvzyf5/k0o6gDakVL9AfrXXcOeZAro6Owa61U3JKbEbede9+PWgOpzt8yKeU1giJOpvoKdUAUUUUA3u/zR5muLvlSPFrxYVaVzhIo3kY+SopZv2CqTbWJvYFubyabvJAHWKOaWKOJWGVRREy6mAIyzZJOeQwKA0ZRgYr2s+7D8amS7aymkaaN42lgeQ6pF7tlEkTPzcYdWVjv8QJO1aDQBRRRQBRRTbiVwY4ZHUZKI7AeZVSQP2UAx4t2ns7VglxcwxORnSzqGweTac5A2O/Lao/tR2rWG2iktWjla5mit4GDa4+8lYgMSh3CgMcA74xkVQux17bm0Mkx1zzDvJJDjUzsMkk+nIDoABTPsLDHPxGW1K6reVDOVBZdE8Dp3c6MpBR/ERkYztnlVKrJywnp1P/MqQoOs+Fr5c+T4mkcB4tMeIXdpI4lSGOCRX0hWDShtUb6cKfhyNgcZzmrBc80+dJcN4XFBr7tSGkbXIzMzu7YxlnYknAAAGcAAAYG1K3XNfnVx5g1b4T96pKo1hsfvVJVCJbuUD2h9m7hpo72zQSyKnczQ6gpki1a1ZCdg6lmO/MH6GnScYYPGl3bXVtFI3dmSZCgJ6ojbjURnBPkcZxW4U04pw2K5ieGdFkicYZWGQeo+RBwQRuCARUkFK4Fxk8NEdvcNrsThLa62AjHJILjGy42Ak5HbPnWgVjfaSzuOEr3UubnhcjBWZt2RSdoZT0B2Ak68jgmpHs32hPDlQM7T8KYgRynLSWpPKGXq0Q5BunLljHDmlLCyt1IqWFmp1ld7xTu7q94hrjMAkjhiZj8YiQJIiHkFWUyYO4ZiRtzqb7XdpFnDWtrOApTXc3EbBhDAdtKMMjvpMFVHNRlvLOc8H4rDxG5VZ1LWdnhYraGJnMzDIj1IoKpGoG+ohWPoSBOJXsdY1iw8S0dm+NpccVa6R0EEFvItxPqUReN0McZk+EkFWbngb1fbDtZYzuI4bu3eQ7BVlQsT+qM5b6Vns1uJroCW3FvawhTb2umMKHYZaeRI8oZN8DchQPMmrZxO1t5YNEiK48mAI9CPIjzHKujouFFVX2fcTeWKWGRi720vdB2OWaMoskZYnmwWQKTzJTJ51aqAKa3S5ZfP+FOqaocszeWwoBGbY7V3BESctsBvXkQ1P8t6c3CkqcVCRCRz35xkDb5/TlXqzZYrjl1z/pXkEowB1pGIgl2JP44qSReGXVnbl60qBTa1Hg9c9OfypW2bI59T9PSgFaKKKAKKajOdm/GvTMw5qPoaAQu7ZZhLHIMo6NGw81ZdLD8Cayjh3vFvFPDJ9olm4hMiMBqXQHQlXIwwRlB3O+a1yPbOeZNYzxTiif0VeSK4Mlzc3LBQRrwzmKLwjf4QuPpUEFq9mvCJZpBxGZe7RotFtHkFtEhV2mfHIsFUAZ2Gc1o9RnCrQRxxwD4IY0jAH6ihR+6l7lNK4HU/wqSR5RTOQZZQAR/l/Oacd6M4+n1oBSiiigMH7SdnYbS+eGIN3TT2DBCdkW4mkWWNcY8BCjY8quHsU4HElq13u00zSIzMc6Y4pWRUXyHhyfM/IVCe0WULxM5z+U4WdgTynmzyH7OtW72On/wuL+8uP+okqqMUpvrkbataUqEYuV+6/j7WLrTe55r86cU1nfLDH5p3q0xDdvhP3qkqj2Q45Hnn6U9ikDDIqEQjuiiipJE7iBZFZHUMjAqysAQQdiCDsQR0rE+L2v8ARXEmtrZh7tLCshjlyyqru6GMDm6DRkZIO+M9a3Cs27fWUFzxKBZFyLe2mmnILLlHIWGIspB3dXb6eu9VaN4Mo2iOKmyB4u3DoY4l7pjCqYdYyV1soATvdGNS41nfbOKS7PdsGUOLDhkxRypQwwNpAC4wXIAA2zn9Y1GdjexknE2kd5BHYpK0bfEZXChSyKeQXxadeSefPetI4Lx+4ntBeQ9xFZDvtMbI5cW8KSKkmrUBqLxodGAApPiJquhGfakVbNCb+efkvco/FeIcQic3N/ZSRQMApdXWUppyVd1jyVUgkZPkPqm3bKBgFikad22SKJHd2P6IUDn86tfAu21zM/Dlfuh7xFNPckwTRqkSKGTu2kfDA6sFhqHWrxwma3k1NbhNm0PpXSwbAbSwIBBwynfoQa0mwhvZ5wSW2t2a4AFxPIZpFBBCZVUSIMOelEXJ8y3TFWmiigOJnwpNNQdK4pW53Kr9TSN02TgfKptchitkuxPnTmuUXAA8q6qCQooooDlkzQigbCuqKAKKKKAz+TtfJC6m7tWt4GIHed6smjOwMyhRpHLJUsB123q6iLYEt+FZFfdop7qRBFZSXDAMrwzW5VQDjJZphoUgKR66iM+cde8Zhtimq1vuGHUdRiMkcZ2ONKHVA2Sc5x0+oiWSucyslc2DjvE/d7W4m/8AtRSP9UQsP3CsglsDnglmBuO5dx8j37/sU06u+MS30Xu0d8ZbaYFZJGtVV13AWMyoRGdROOQPhxnJpx2hkezvoeIP3TJAAvdozMe7Kd27AlVwyqSQMHO49azTmm149eplqVIycc8r/wA9TXUAJ1KcHqCK7khJxvy9P9azqGS2ur68j4iyBxJEtmkhAxCEDLNBn85mLFnXJGMZAGKqCSJLEuWt2S/4vzyveCFJTkD9XTnb/wDo/X31Gw3UxHVqz9Mf61yFJYHBHPOf4VEcF420tzPbmNVEKowIZtw7yBBpZFyNEatqXK5YqCSpNT1AFFFcTShVLMcKoJJ8gBkmgMj7ff1mf73hP/UTVa/ZB/VcX95c/wDUyVT7ZJOKyteao4lZ7eSONs5CWrvJErEZGp9e5Hw9NVS3sy4m8Lvwxyp0B54pFBGpWk1SowJPiVpNj1B6Y3pjOLnrqZ4Ti55PX9GkzTBfn0FN4gVxkV14V9T50i0hboSKtLnmOHkriI6CSeRpHJPIGlI5+hqAPQc8q9pqq9UOPTpSiT9G2P7Pxro6FqwvtF2hHu19d76ryYrCcHBtoB3cWluXiILY82PzOo+0DiLQ2MojP202m3h8+8mPdgj7oJb/AHTWZXdks/FLKwj/ACFoqs+OWmAA7+YaTSPrVsdnVWnJydkl+reqM9f5rQ5modheDCysLe3ONaoDJvn7V/HJ8/EzfTFJw9i4Eglto3mS3kDr3Qk8CrKcyKgIJUHLbZ21HGDvVgWEbem9KVUaCvp2WSN0lhkYTRW5toS+GRUwMZRQurdVJ3BOMZFOuzXBjaRuhfXrlkl5EBe8bVoGpmYgebEk78hgCWooAriWULzrl7hR1z8t6QQEtkjnyoD2Nslm+griAZf5b0pKlcWpw2PP+FdcDniPaKKK5OgooooAooooAooooDLOJ2FzbHMF5cBt9pX79Tn9WYNpPkRyPQ8q8vLfh/dCe+mluSQG1XEhARvJUBCRsDthQNwedd8X4mGBdyFVRkk7AAdTSns67GwTxi/uojI8rvJAsuSkcLNmNhGfDlh48kH4hyoCo33GuJ3cDG2tZmsxldccYTWnIPHHsXyN8qMCopeJTKwlvLKd7Zcq5mhkEeW2GSR8/kSPSvpACvGUEEEZB2IPl5VnezQbvmZZbJBu+fmZR2d4vIqhuHS+8Q43tJpPtFHlBOfiHkr58gRVy7Pdq4bolUYrKmdcMg0SoQcHKHmAdtS5HPeq92l9lcbMZuGv7pPz0DPcMemUH5Ppuu36pql3PEngZLbjNs6Mm0NwjFXGPz4rhefmQTnfcVr2WhKbaclfh3+3rnwGKdPtZrmvfryNmseGQxEtCixsQoJHMqudK5P5oycDkMnFPVuMbOMevSs3suN3yKiwSW94jkhJpMrKuFZtMsUeA5wvxAr670T9pL6VHSaS3s40bTJNHl5X8KtpijkBEezfEdXpjnV3wtS9rZ6dcSzfwte5b+0HbG2s8LIWaV8COGNdUrknAwudgTtqbAz1ql9peMySIW4lL7rbkbWcL/aOD0uJxuB5qmBvg5qtW/EmnMltwe2aRn2muXYs+5+OW4bkeoAOdtqtfZ/2bxowm4i/vdxz0nPcq36qH8pz5t/wiqdp2eUGoqS7+729fE4xzqdnJc+uvEz6Xj76u8trSWG2YBY+7hk7ttOQWUgYJ5An0p5wXj0Kssd5DNa3GWeO4AaGfDHZssPGmMDScggYwRWn319LJxKGwV2hT3drmRlA1MocRJEhIOkZyxwM4AAxvUzc9l4bi1S3vVW50qAXdQGLYwZAV3Rj5qRzrJ8NFO6bucrZIp4k3crvDu0UkQDXX/zNv0urdclR5z26+JfvICPRRV0tb6KSISxOrxsMqyEMp+RG1ZNxPsHf8MYzcMla4hG5hY/aqPJTylHPbY8gAaZcC7UwTOxR2sbvP2mF+ydxsRcW52ztgsMMOQNTvJQyn58Dreyp5VF9eH6NCvOKXE9+bKKTuEjgE0kiKjSapGKxoolVkCgKSxKk7gDHOrHb2p7tFlbXIFUO4AXUwADNgbDJycetZ1e+83Tm5MFnrh+y1xz3KNImzFe+iK+AsT4GVwDnnvUlJ2uvJY1eOCC0RlVu8updZwRnKQxYJHkSw+XSrN5HmW72Gty3vEy+oqF4n20tIco0gllAOIYgZZCcbKUjBK582wN6zXtN2nt1x71eT3hz4oge4gKkEae6iwXAJU+LVsCOtKcKuOKXChOHWAtITtrZBAuP0gWGtx6qDWjZ4U6scbmkuuV36FW+xdhX68h/w7hd1NpvrmR/eYnLiGTUI4SynTGsOQMBX2bmTuSdxTb2VzBeJ3aTDXJNEHVwPhEcnjTHqZFb/dpvfcH4xZrJ3kZuQw1NLC4bAUbqEfDEjfGxz+ykrO6Tht1DxKAtNZToUkY5Z1jYhmI8nVlBIxuARgbV6TVOezyhTzeTVstOfN2uUpzjVUp5LTnr9jbYZBnBLfJtq7a5Uevy3pus6SIrowaNgGVlOQVYZDAjmCCDXRmA5ACvHubrineOeQA+dJ6R+cSfTpXHeM3IE10tqx5nFShmemYDkBSZnz8qdJbKOmfnQsitkY5dDiusQsI6tRwK4Q6Wya7MQIygII/b+2g+MZ69am98iLWHlFNbWX80/T/KnVcHQUUUUAUUUUAUUUUBR7L2XWauGme5uguCqXE3eRgjkdAADf72RV3Ar2igCiiigCmvEuHRXEZinjSSNuauoYehweo6HpTqigMN4TbvwviMtpHC2t2c2xyTqt2y6qryNgaQNJ35oOe1RSwHivEY4SjaVcG53IAiU5KMyn874Rg/nH1rTe3X9Y8J+/df4IqA9ler/wAV0BS/ex6dRIGrQcZIBIGeuDXqLaJfCt2V8o37s/XKxidFb5Z839iw9ne0lp7tH7nCyxd+bbu0WJSkgySWGvGMDVqBYkb1arZdTZ6CqVwjsO1vPbTKyCNYY++jBY6rmGBrdJlJUZzHLJqyBuFOD0vtucID6V5rbsbLDC94Zb3LK00KO8edDMBqXOzBW5gHqOtSFtjSMAKBsAOWBtsOlNsaQrj6/WncK4UD0rkk7qie1bsel3ayTQwK15EFeNlyrsqMC8eV3bKagAc7kYxV7oo8w1fI+eeGdo5VtwEVhGVkYbEeGH8qcfq53/jUx2E7CNxKI3F3LcR25bEEakIXjAHjLEFghOQAMbD5VHca5z/d45/jCt04T+Qi/u0/5RWals8Yu+viY6OywjK+b8cyM4B2NsbLBtraNG/TI1yb7n7R8t+2l+196IbG6kbThYZCNRABbQQq5O27ED61L14RWk2GY9kLWVbpLCcmRrJZZYpzv3kMugW51dT4ph5AxDypl2j4elhK+tSeHXbfaKBn3e5PKRR0Rzz6A+W1a3iozi9hHOksMyho5EKsp6g469D1B6ECu4VJU5Yo6nM4KSszNuwvFZOHzf0dd7Ruc2rE5Clt+4LDbDc1xtnIBORWqW9uAMkb1jlzwh2DcMuSTPEveWM52M0A3Cah/aoR89s+tWLs37RXSBPf4JgEJikulCtGShwZHQHWv6xCkBtXltQqjc3j117imlPC3CX070XW+7Q28MgieTx5jUhUd9JlbRF3hRSI9THAL4BNN27YWYUv3p0iXuM91L+W3+yHg3fIxgddqgey6yW014JIu/S4uXuo50ltyvdsqmKMh5Q+pdAAwCNxuBvVe4L2cuAnDVnjbUl3Jd3X21uUR9UjRkKJCW3deWeR+VWGg1ymIGnD/PP1NODcx9XTH3hVZHa8yZNpZzXEI/tVMMaP5mMSOC4/WwAehI3oC0W48I/H8d6RnXSdQ5dabcA45Fdxl4tSlTokjcaZI3G5R16Hccsgg5BIqSIzQDKRM7j6U5t5dQ9RzpBfAdJ+E8q8cFTkfyKXI0HteE4514jgjakLs7qDyJ3oSKiYHz8+RoE64znb5GibYE9QDTU5EfTB/GgHiOCMiuq5iXAA9K6oAooooAooooAooooCh9vw39IcJ0kA67ncgsPyQ6Aj99Q3siBDcTyQT30XIY/NPTJqa7dOP6S4SMjOu5OOuO6G+PKq17PuKR2ycYmkPhiaORgMaiAh2A8yRgetc72eLd3y1t3r+sz/APdeD+6NUm+EfKl7b4RVf4RNdyKkk4hWOSIOEQNrjc4IjZy5EnhJ3CruOtWC2+EV23cvQrRRRUEhRRRQGAca5z/d45/jCt04T+Qi/u0/5RWFcYOe/wAb+Hjn+MK1L+nXMllZ2xQNLB38kpGoLCiqo0KDhmZiACTgAE4PKuY8TiOr64st1FNuHJII1EzK0g+JlGAd9iB02xTmujsKZzfE33f8qeVC9oOKx2scs0udKqMKoyzMSAkaDqzEgAetAUD2r6jcWGnDd2lzKw1BdCqEPesxI0rgMMkjc43JqF4p2yX3dUaNTGmgmNhpUpsxUjbYr06g+tNuI3LyvI0q99K8iJJEDqElyN4OGIeXcw5DynkzHfmDWh8A9mtshSe8X3m8J7yR3Zinenc6Ys6cLyGRyUcqzTpupK6djHUoupK8XYzdb+AjP9A5B8rWX/tpS2vLcSBm4EwXSwI90kbJJUg4ZegVvxrfaKsjSwu936fgujRwu936fgw88Ts//wAC3/oW/wC2rB2f48O4BiUJE2TGqkFVQk6VGNhgdOnLpWoVU7/2d2MsjSaJIi51OIZpIkYnmSiMBk9SAM1aXEN7PpTJxG9kT8mIoI5CORmDSMBnqyo2/lqFaLTLg/CYbWJYbeNY415Kv7SSdyT1JyTT2gE5o9QxTaOTIweY5U9qOiOB6ZxUMhivu4x6+lAc4wylvWvGkyK595NLkJneoYxoNBYbDQfTeuPejR7zy/npQm44Ex/QNHfn9A0j7186Pe/nUkj2iiq92q448ElpbwBe+upSilwSqRouuaTSCNTBRgDI3OemCBYaKrXZPjUs0t7FMVb3afu1kA06lKB8MM41rkgkYHLYVMycUhWNpGmjEabu5ddK/Ns4FAPKjeNccgtFDTPgscIigvI7foxxqCzn5DbrVE7T+0piNNkCusERyvGzySEjINtajxuP130r5aqoxvXmlKKJpbmTIaGKTvbp8Nhhc3eNNvDn+ziAABG6864c7aCopQSdtSVs+NI1/PNdBTIz5VdYLwxAlYYi0ZIjfQNRCtzZs75pPiFotxKZLS31xJlLlImAeSCUfaqBqDSMBhxnkQu9SsHspu5olM11HbMpzHbwxa4YwQQdRLAvIQd25892zSNx7L7y1AltL0S3AOWRk7pWG2ArBjpbbG+x25Y3zunVxYl4mF0q2PEtNbF67Izwvb/YXctyqgJiXuw8WkY0Mqxowbz1gk451Z7b4RWESdo1MpW9iltOIoNKTJ9lIcnCh9tM0RI3yGBGTV+su1ssEQF2Flg2AvLcEpj/APfDu0R9RqX7orXSjOcXLC7afU0U6yeTyfJl1nv40063VdTBFyQMseSgnmfQV3FdozMiujOmNahgWXPLUBuPrVK7c2acQt7WCKUhJWaRZk1MgKQyd0TIg0j7Zo25jOkgUl2b7RG3iklv0dby4cYtkTVMxhhjgOhB+Y0kcjhiQoEg8WN6JXLjQKpXbfjrSwzWdgxe6YaGdDhIFJHeNJNyRtGrABLAkHGN6r3a3tNMNLXr+72xOGtoZPtyCPCZpl+FdWAUTHxbswBzX+HtfcVURcOhW1sQcd4RojwDg6AN5G5+meeK5rKpBqOHN5lEqzeUFce8Mns4YGheKPXHmPY5Axs2kjmrDBP6QIyK97OWBUJJEqXCgtJGkNy9vPAJgDLAgPglQsNWklQGJI505/8AgvKDhOInScFi0ALZx4iD3mN+meWw3xTy69jaoAbO9nikAGe80yISOZwNJXPofpWaFOrF3uiinSrxd7ru1LVYdtrQaYpmktXAChbsMh2GB9sxKOfUOSas8bhgCpBB3BByD8jWMcRsON2oCzQJewIdR7vEudiADE+HPPOwO4FRnDO0dkrlU944bOD4hCzIur9e2k8B/wCGvR2fZ51Y3ur8r5/v6F2+ce2mvsb2TjnWK9suP++z6kZViUP7uWGUCKNE/EpF5FRkpEDzJyOYqRFjNfxzmXiMk8YGhdBNvGVKDUrxRFe8JydWSRuQNPKoPs9wtbu+91mI0YM8wCgCZYWCW9rGoJ0QRhkYqdydXzF0dnlTTnJaeniHVUmox4ln9l/ZwZjvJFITSy2Ub7tHA2S0zbflZSSxPPBxnBwNMkkA+vIU0Hh07fCN671jvATyxsf5+tYy9KysOI5M5GCMV3XikHlXtCQooooAoopOeXSPU8qATuHz4R9T5CkNQ59Bso8z50AdPq5/hSkCajq6D4RUEHiWzHcnGacxxhRgV3RUkhRRRQBRRRQBUfxTg8VwYmkB1wtridWKsrEFTgjmCCQQcg+VPXkA26+VEcgOcdOYoDLOP20Pv3uBGm0RFuJEJJ76ed2JkmZjmTGgHDZ3PoMVntlY2ltKskKxIFBy4hWRlAGQ6R5Cl9sAsDjVnbFaF7ROwz3rpcWsix3SLoOvOiSPOoKxXdSCSQQDzIPpUOGeyu8uJV9/eJIAQXWN2d5ADnRnACKep51nnGo55aHsbLW2SGzvG3is8ravg79x72Z7A3N2O8lZ7S3lGWJbvL2dSP7SU7RKdjpAx+r1rVOz/Z+2sY+6tYljXrjdmPm7Hdj6k1JbKOgApBrgn4dh5n+Aq9JI8upVlN3kxaSQLzppk5JPU/XFA8x9WP8ACuM9FBY+dCpjTtBwO2vou7uolkXoTsynzRxup+VZhxHslxDhOqexka5tlBLI2O9VAMnI+GUYB5AH0rWNR5YNda9irDYjBB5EHpVlKtUpO8X+H4riVygpr5kZXwThlleRvcyW0MZdVITCsC25aULuE1ArnHPTmoa04lMjix4XaqJ2B1SAjLKmBraRj4VAI8PIch0p6ezYtZb+37x3ihgjmt/EylBI7AKxU+PSFxvt6VM+xPgoWNuISsXlmDxJtskaSFWHqWZASfQeterOtTjR3kFm3ldKy5/oyQpylUwy0WvfyHnZj2Txqwn4nJ73Nz7vfuFP3TvIee7YHp1rSkQAAAAADAA2AA5ACvQc8q9ryZzlN4pO7N8YqKsgoplbvg4PJhkU4tlwo/H8a5JFajuNcCt7tNFzDHKMHGtFYrnbKkjKnfmKeyzBfn5daSOW3JwPIf50BhlzwriXDs26W8txEpKxSW6d4GTPh1qu6Njnnrnc86m+xfZ+e0F1xK/XumW3lEcRIyExrd3IOzHQABnIyc74rVXmA2FN5BqHiXKnzGR+2tVTba1Slum8vDW2lzPGhCM8aWZn3ZAzrcw8PupJHltS9wspZ8S28iYTWSTq0yynY9Yl8q0tUIGBhh5GmyRZI0rvjGcYwPLPl6UodS8xWQvzHC3AGxBX937KWVgeRzTNbnzoVVO+4PpUrMXHtFNhrHIhvnQbk8tJz+yliRwzYGTTJnJOrqdlHp511IxONXLnt+6uCT/vNy9BU2IBY8nSOm7GnwGK4hi0jH40pUEhRRRQBRRRQBRRRQDaH8o2f5FeQc2bpThkB5gGm9wcsF6c6A6N0OgJoNzn4QSfXbHzrrAxTV/UnHp1qLnWE9Zsn9I/sFcsd9/EfLp8q7jjZuXhX+fxp1FCF5fjUkMQW3LfFsPKnKIBsBXVFCArl0B5iuqKAyvtWQl7xEeI5srfGFZv7SXmVBx9cVJ+xuXHCoR+tP8A48lNO1f+2cS/8lbf4s1OvZPJGnBYpJXWNFacs7MFAHvEm5Y7AfOuviZNblrJZ+f8M8f9peC9y8KvVDj06V6bjYggg/LP4VDLxy3BQLcQsZCyxgOuWZDh1UZySDsR0p9wvicVyuqGRJEBwWRgw1DmuR13FLIvF3YFQDkY64/1pTWTy8I8zzol/dSLzEnApYXFNSry5+dIrqbZeX7qWitOrfhToDHKoYsIRWoHPc04ooqCQooooBN4VPMUg1n+ifxp3RQDAq69PwrtJdVPKZ3ERByNweddJ8yLCsjUhAfGKT7ynNrCR4jz6VLtYhXF1cE4B3oVweRpoxIbX0yQflypxb8ifMk/w/hXB0K0UUUAUUUUAUUUUAU1u0OzDpsadUUBH97XirqOB9aeG3U9K7RAOQxUWO3O6OqKKKk4CiiigCkb26WKN5ZDpSNWdj5KoLMfoAaiu0vaq1sVzcSAMRlY18UjfdQb49TgDqRWdcY47fcUjkUBbKwIIkZyNTIcgiSQ+FQR+am/PxGuJ1Ix1K6lWMNRWxlm4j71c/ZRi5ijjRGZgUjjZmUsQDrc94cjwgcsmors73scllZaGnisZpLiVYwCZFlLd1MIyc/YyucgZPiQj0hDxFI5I7fh7zS94CiuylUklBIxCz8xtg52z8zU5a8GSSdZeF3TwXIPdujN9omrxOJFOVlHgJ3yGKjfrWWE5qfzLr9GOnUqKpeS119vLiW/i1nJLxGCaOK4higt7iQOkSZNxMygx4ZWGpkXJOOoGc5FRfZ64nsbWwttWmd5E7+NlUuDcTszOy51keGVQUGxGonSDmRXtrd2Z039v3qDbvrcaX8hqgc7/NG+S1zJ2+mZgw4e3dj9K4jEuP7vSVB9DJW5HoF3mYjnSlknNj15VE8L43FeR95CTsdLow0ujgZKOvQ7jzBByCRvVgqZMhBRRRXJIUUUUAUUUUAUUUUAUUUUAUGiigOBEMY6V0q4GBXtFAFFFFAFFFFAFFJmZR+cPxFe96vmPxFAd0UUUAUUUUAUUUUAUUUUBgE/9a8V+v8Ah069tP8AV1r8x+6iiq59pdcimp2o9cUWnt5/sHCf/OWP/K1Z8/8A9SL99v3tRRXMv9InM/8AWJq3bv4I/vx/8wqt0UVcaB52C/22/wDuWf8A79afRRUgKKKKgBRRRQBRRRQBRRRQBRRRQBRRRQBRRRQBRRRQBXhr2igI1v5/ZXSUU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7" name="Picture 9" descr="http://www.infoescola.com/wp-content/uploads/2010/06/hidrocarboneto-metan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33256"/>
            <a:ext cx="1041921" cy="10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tpn.usp.br/site/images/home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13" y="5411137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http://www.vivabiotec.com.br/site/images/DNA%20with%20Featu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78672" cy="6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95085"/>
            <a:ext cx="2079905" cy="11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/>
          <p:cNvSpPr/>
          <p:nvPr/>
        </p:nvSpPr>
        <p:spPr>
          <a:xfrm>
            <a:off x="3537473" y="3172780"/>
            <a:ext cx="2215661" cy="152055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mic Sans MS" pitchFamily="66" charset="0"/>
              </a:rPr>
              <a:t>e</a:t>
            </a:r>
            <a:r>
              <a:rPr lang="pt-BR" sz="2000" dirty="0" smtClean="0">
                <a:latin typeface="Comic Sans MS" pitchFamily="66" charset="0"/>
              </a:rPr>
              <a:t>-Science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972895" y="1412776"/>
            <a:ext cx="7344816" cy="5040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3800520" y="2214536"/>
            <a:ext cx="1689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Banco de Dados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930255" y="3135337"/>
            <a:ext cx="1582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Engenharia de </a:t>
            </a:r>
            <a:br>
              <a:rPr lang="pt-BR" dirty="0" smtClean="0"/>
            </a:br>
            <a:r>
              <a:rPr lang="pt-BR" dirty="0" smtClean="0"/>
              <a:t>Software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435842" y="4349442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HPC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2981340" y="5050422"/>
            <a:ext cx="20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Inteligência Artificial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455464" y="484597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Algoritmos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088311" y="3966334"/>
            <a:ext cx="115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Segurança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5763943" y="2988114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1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na Ciência</a:t>
            </a:r>
            <a:endParaRPr lang="pt-BR" i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1" y="1556792"/>
            <a:ext cx="3948179" cy="488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4603"/>
            <a:ext cx="4083484" cy="529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9512" y="1628800"/>
            <a:ext cx="2073288" cy="187220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 rot="19623997">
            <a:off x="121493" y="3242084"/>
            <a:ext cx="3158782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Configurações dos testes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4644008" y="1844824"/>
            <a:ext cx="2073288" cy="28803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 rot="19623997">
            <a:off x="5726978" y="1793108"/>
            <a:ext cx="1217249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Data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4663316" y="2636912"/>
            <a:ext cx="2140931" cy="388843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 rot="19623997">
            <a:off x="4950869" y="5820543"/>
            <a:ext cx="2239198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Resultados obtidos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7236296" y="4149080"/>
            <a:ext cx="720080" cy="28803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 rot="19623997">
            <a:off x="7539594" y="4245816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Anotações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39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8" y="493713"/>
            <a:ext cx="8507412" cy="9191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err="1" smtClean="0">
                <a:latin typeface="Comic Sans MS" panose="030F0702030302020204" pitchFamily="66" charset="0"/>
              </a:rPr>
              <a:t>Por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en-GB" sz="3200" dirty="0" err="1" smtClean="0">
                <a:latin typeface="Comic Sans MS" panose="030F0702030302020204" pitchFamily="66" charset="0"/>
              </a:rPr>
              <a:t>que</a:t>
            </a:r>
            <a:r>
              <a:rPr lang="en-GB" sz="3200" dirty="0" smtClean="0">
                <a:latin typeface="Comic Sans MS" panose="030F0702030302020204" pitchFamily="66" charset="0"/>
              </a:rPr>
              <a:t> a </a:t>
            </a:r>
            <a:r>
              <a:rPr lang="en-GB" sz="3200" dirty="0" err="1" smtClean="0">
                <a:latin typeface="Comic Sans MS" panose="030F0702030302020204" pitchFamily="66" charset="0"/>
              </a:rPr>
              <a:t>curadoria</a:t>
            </a:r>
            <a:r>
              <a:rPr lang="en-GB" sz="3200" dirty="0" smtClean="0">
                <a:latin typeface="Comic Sans MS" panose="030F0702030302020204" pitchFamily="66" charset="0"/>
              </a:rPr>
              <a:t> de dados </a:t>
            </a:r>
            <a:r>
              <a:rPr lang="en-GB" sz="3200" dirty="0" err="1" smtClean="0">
                <a:latin typeface="Comic Sans MS" panose="030F0702030302020204" pitchFamily="66" charset="0"/>
              </a:rPr>
              <a:t>científicos</a:t>
            </a:r>
            <a:r>
              <a:rPr lang="en-GB" sz="3200" dirty="0" smtClean="0">
                <a:latin typeface="Comic Sans MS" panose="030F0702030302020204" pitchFamily="66" charset="0"/>
              </a:rPr>
              <a:t> é </a:t>
            </a:r>
            <a:r>
              <a:rPr lang="en-GB" sz="3200" dirty="0" err="1" smtClean="0">
                <a:latin typeface="Comic Sans MS" panose="030F0702030302020204" pitchFamily="66" charset="0"/>
              </a:rPr>
              <a:t>importante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en-GB" sz="3200" dirty="0" err="1" smtClean="0">
                <a:latin typeface="Comic Sans MS" panose="030F0702030302020204" pitchFamily="66" charset="0"/>
              </a:rPr>
              <a:t>em</a:t>
            </a:r>
            <a:r>
              <a:rPr lang="en-GB" sz="3200" dirty="0" smtClean="0">
                <a:latin typeface="Comic Sans MS" panose="030F0702030302020204" pitchFamily="66" charset="0"/>
              </a:rPr>
              <a:t> e-Science?</a:t>
            </a:r>
            <a:endParaRPr lang="pt-BR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2014538"/>
            <a:ext cx="8229600" cy="4727575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dirty="0" smtClean="0">
                <a:latin typeface="Comic Sans MS" panose="030F0702030302020204" pitchFamily="66" charset="0"/>
              </a:rPr>
              <a:t>Faz parte do processo de pesquisa</a:t>
            </a:r>
          </a:p>
          <a:p>
            <a:pPr eaLnBrk="1" hangingPunct="1"/>
            <a:r>
              <a:rPr lang="en-GB" altLang="pt-BR" dirty="0" err="1" smtClean="0">
                <a:latin typeface="Comic Sans MS" panose="030F0702030302020204" pitchFamily="66" charset="0"/>
              </a:rPr>
              <a:t>Agrega</a:t>
            </a:r>
            <a:r>
              <a:rPr lang="en-GB" altLang="pt-BR" dirty="0" smtClean="0">
                <a:latin typeface="Comic Sans MS" panose="030F0702030302020204" pitchFamily="66" charset="0"/>
              </a:rPr>
              <a:t>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valores</a:t>
            </a:r>
            <a:r>
              <a:rPr lang="en-GB" altLang="pt-BR" dirty="0" smtClean="0">
                <a:latin typeface="Comic Sans MS" panose="030F0702030302020204" pitchFamily="66" charset="0"/>
              </a:rPr>
              <a:t> </a:t>
            </a:r>
            <a:r>
              <a:rPr lang="en-GB" altLang="pt-BR" i="1" dirty="0" err="1" smtClean="0">
                <a:latin typeface="Comic Sans MS" panose="030F0702030302020204" pitchFamily="66" charset="0"/>
              </a:rPr>
              <a:t>Intrínsecos</a:t>
            </a:r>
            <a:r>
              <a:rPr lang="en-GB" altLang="pt-BR" dirty="0" smtClean="0">
                <a:latin typeface="Comic Sans MS" panose="030F0702030302020204" pitchFamily="66" charset="0"/>
              </a:rPr>
              <a:t> e </a:t>
            </a:r>
            <a:r>
              <a:rPr lang="en-GB" altLang="pt-BR" i="1" dirty="0" err="1" smtClean="0">
                <a:latin typeface="Comic Sans MS" panose="030F0702030302020204" pitchFamily="66" charset="0"/>
              </a:rPr>
              <a:t>Extrínsecos</a:t>
            </a:r>
            <a:r>
              <a:rPr lang="en-GB" altLang="pt-BR" dirty="0" smtClean="0">
                <a:latin typeface="Comic Sans MS" panose="030F0702030302020204" pitchFamily="66" charset="0"/>
              </a:rPr>
              <a:t> à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pesquisa</a:t>
            </a:r>
            <a:endParaRPr lang="en-GB" altLang="pt-BR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GB" altLang="pt-BR" dirty="0" err="1" smtClean="0">
                <a:latin typeface="Comic Sans MS" panose="030F0702030302020204" pitchFamily="66" charset="0"/>
              </a:rPr>
              <a:t>Aumenta</a:t>
            </a:r>
            <a:r>
              <a:rPr lang="en-GB" altLang="pt-BR" dirty="0" smtClean="0">
                <a:latin typeface="Comic Sans MS" panose="030F0702030302020204" pitchFamily="66" charset="0"/>
              </a:rPr>
              <a:t> o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potencial</a:t>
            </a:r>
            <a:r>
              <a:rPr lang="en-GB" altLang="pt-BR" dirty="0" smtClean="0">
                <a:latin typeface="Comic Sans MS" panose="030F0702030302020204" pitchFamily="66" charset="0"/>
              </a:rPr>
              <a:t> de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criar</a:t>
            </a:r>
            <a:r>
              <a:rPr lang="en-GB" altLang="pt-BR" dirty="0" smtClean="0">
                <a:latin typeface="Comic Sans MS" panose="030F0702030302020204" pitchFamily="66" charset="0"/>
              </a:rPr>
              <a:t> “</a:t>
            </a:r>
            <a:r>
              <a:rPr lang="en-GB" altLang="pt-BR" dirty="0" err="1" smtClean="0">
                <a:latin typeface="Comic Sans MS" panose="030F0702030302020204" pitchFamily="66" charset="0"/>
              </a:rPr>
              <a:t>novos</a:t>
            </a:r>
            <a:r>
              <a:rPr lang="en-GB" altLang="pt-BR" dirty="0" smtClean="0">
                <a:latin typeface="Comic Sans MS" panose="030F0702030302020204" pitchFamily="66" charset="0"/>
              </a:rPr>
              <a:t>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conhecimentos</a:t>
            </a:r>
            <a:r>
              <a:rPr lang="en-GB" altLang="pt-BR" dirty="0" smtClean="0">
                <a:latin typeface="Comic Sans MS" panose="030F0702030302020204" pitchFamily="66" charset="0"/>
              </a:rPr>
              <a:t>” a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partir</a:t>
            </a:r>
            <a:r>
              <a:rPr lang="en-GB" altLang="pt-BR" dirty="0" smtClean="0">
                <a:latin typeface="Comic Sans MS" panose="030F0702030302020204" pitchFamily="66" charset="0"/>
              </a:rPr>
              <a:t> de dados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pré-existentes</a:t>
            </a:r>
            <a:endParaRPr lang="pt-BR" altLang="pt-BR" dirty="0" smtClean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GB" altLang="pt-BR" dirty="0" err="1" smtClean="0">
                <a:latin typeface="Comic Sans MS" panose="030F0702030302020204" pitchFamily="66" charset="0"/>
              </a:rPr>
              <a:t>Preserva</a:t>
            </a:r>
            <a:r>
              <a:rPr lang="en-GB" altLang="pt-BR" dirty="0" smtClean="0">
                <a:latin typeface="Comic Sans MS" panose="030F0702030302020204" pitchFamily="66" charset="0"/>
              </a:rPr>
              <a:t> o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contexto</a:t>
            </a:r>
            <a:r>
              <a:rPr lang="en-GB" altLang="pt-BR" dirty="0" smtClean="0">
                <a:latin typeface="Comic Sans MS" panose="030F0702030302020204" pitchFamily="66" charset="0"/>
              </a:rPr>
              <a:t> da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descoberta</a:t>
            </a:r>
            <a:r>
              <a:rPr lang="en-GB" altLang="pt-BR" dirty="0" smtClean="0">
                <a:latin typeface="Comic Sans MS" panose="030F0702030302020204" pitchFamily="66" charset="0"/>
              </a:rPr>
              <a:t> </a:t>
            </a:r>
            <a:r>
              <a:rPr lang="en-GB" altLang="pt-BR" dirty="0" err="1" smtClean="0">
                <a:latin typeface="Comic Sans MS" panose="030F0702030302020204" pitchFamily="66" charset="0"/>
              </a:rPr>
              <a:t>científica</a:t>
            </a:r>
            <a:endParaRPr lang="en-GB" altLang="pt-BR" dirty="0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pt-BR" altLang="pt-BR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80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Qualidade dos dados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>
                <a:latin typeface="Comic Sans MS" panose="030F0702030302020204" pitchFamily="66" charset="0"/>
              </a:rPr>
              <a:t>A proveniência dos dados permite avaliar a qualidade deles para uma aplicação</a:t>
            </a:r>
          </a:p>
          <a:p>
            <a:pPr algn="just"/>
            <a:r>
              <a:rPr lang="pt-BR" dirty="0" smtClean="0">
                <a:latin typeface="Comic Sans MS" panose="030F0702030302020204" pitchFamily="66" charset="0"/>
              </a:rPr>
              <a:t>Erros introduzidos por defeitos nos dados tendem a se tornar mais graves quando propagados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O nível de detalhe da proveniência determina com que grau a qualidade dos dados pode ser estimada</a:t>
            </a:r>
          </a:p>
        </p:txBody>
      </p:sp>
    </p:spTree>
    <p:extLst>
      <p:ext uri="{BB962C8B-B14F-4D97-AF65-F5344CB8AC3E}">
        <p14:creationId xmlns:p14="http://schemas.microsoft.com/office/powerpoint/2010/main" val="34187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16" y="2363075"/>
            <a:ext cx="28862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89" y="2363075"/>
            <a:ext cx="2911127" cy="19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29583" y="1859019"/>
            <a:ext cx="432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iii-201102281EHWP25EX8.tcoffeeStockholm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11979" y="1844824"/>
            <a:ext cx="432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iii-201102281EHWP25EX9.tcoffeeStockholm</a:t>
            </a:r>
            <a:endParaRPr lang="en-US"/>
          </a:p>
        </p:txBody>
      </p:sp>
      <p:sp>
        <p:nvSpPr>
          <p:cNvPr id="11" name="CaixaDeTexto 4"/>
          <p:cNvSpPr txBox="1"/>
          <p:nvPr/>
        </p:nvSpPr>
        <p:spPr>
          <a:xfrm>
            <a:off x="2302970" y="2651107"/>
            <a:ext cx="4464496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+mn-lt"/>
                <a:cs typeface="+mn-cs"/>
              </a:rPr>
              <a:t>Análise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+mn-cs"/>
              </a:rPr>
              <a:t>longo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+mn-cs"/>
              </a:rPr>
              <a:t>prazo</a:t>
            </a:r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CaixaDeTexto 4"/>
          <p:cNvSpPr txBox="1"/>
          <p:nvPr/>
        </p:nvSpPr>
        <p:spPr>
          <a:xfrm>
            <a:off x="2292886" y="3441286"/>
            <a:ext cx="4464496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+mn-lt"/>
                <a:cs typeface="+mn-cs"/>
              </a:rPr>
              <a:t>Reprodução</a:t>
            </a:r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3" name="CaixaDeTexto 4"/>
          <p:cNvSpPr txBox="1"/>
          <p:nvPr/>
        </p:nvSpPr>
        <p:spPr>
          <a:xfrm>
            <a:off x="2321852" y="4273444"/>
            <a:ext cx="4464496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+mn-lt"/>
                <a:cs typeface="+mn-cs"/>
              </a:rPr>
              <a:t>Qualidade</a:t>
            </a:r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4" name="CaixaDeTexto 4"/>
          <p:cNvSpPr txBox="1"/>
          <p:nvPr/>
        </p:nvSpPr>
        <p:spPr>
          <a:xfrm>
            <a:off x="2321852" y="5097470"/>
            <a:ext cx="4464496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/>
                </a:solidFill>
              </a:rPr>
              <a:t>Responsabilidade</a:t>
            </a:r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0" y="4270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em experimentos </a:t>
            </a:r>
          </a:p>
          <a:p>
            <a:r>
              <a:rPr lang="pt-BR" i="1" dirty="0" smtClean="0">
                <a:latin typeface="Comic Sans MS" panose="030F0702030302020204" pitchFamily="66" charset="0"/>
              </a:rPr>
              <a:t>in </a:t>
            </a:r>
            <a:r>
              <a:rPr lang="pt-BR" i="1" dirty="0" err="1" smtClean="0">
                <a:latin typeface="Comic Sans MS" panose="030F0702030302020204" pitchFamily="66" charset="0"/>
              </a:rPr>
              <a:t>silico</a:t>
            </a:r>
            <a:endParaRPr lang="pt-BR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Formas da proveniência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214313" y="1660525"/>
            <a:ext cx="4857750" cy="49371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dirty="0" err="1" smtClean="0">
                <a:latin typeface="Comic Sans MS" panose="030F0702030302020204" pitchFamily="66" charset="0"/>
              </a:rPr>
              <a:t>Derivação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latin typeface="Comic Sans MS" panose="030F0702030302020204" pitchFamily="66" charset="0"/>
              </a:rPr>
              <a:t>Representação</a:t>
            </a:r>
            <a:r>
              <a:rPr lang="en-GB" sz="2000" dirty="0" smtClean="0">
                <a:latin typeface="Comic Sans MS" panose="030F0702030302020204" pitchFamily="66" charset="0"/>
              </a:rPr>
              <a:t> de um </a:t>
            </a:r>
            <a:r>
              <a:rPr lang="en-GB" sz="2000" dirty="0" err="1" smtClean="0">
                <a:latin typeface="Comic Sans MS" panose="030F0702030302020204" pitchFamily="66" charset="0"/>
              </a:rPr>
              <a:t>caminho</a:t>
            </a:r>
            <a:r>
              <a:rPr lang="en-GB" sz="2000" dirty="0" smtClean="0">
                <a:latin typeface="Comic Sans MS" panose="030F0702030302020204" pitchFamily="66" charset="0"/>
              </a:rPr>
              <a:t>, workflow, </a:t>
            </a:r>
            <a:r>
              <a:rPr lang="en-GB" sz="2000" dirty="0" err="1" smtClean="0">
                <a:latin typeface="Comic Sans MS" panose="030F0702030302020204" pitchFamily="66" charset="0"/>
              </a:rPr>
              <a:t>roteiro</a:t>
            </a:r>
            <a:r>
              <a:rPr lang="en-GB" sz="2000" dirty="0" smtClean="0">
                <a:latin typeface="Comic Sans MS" panose="030F0702030302020204" pitchFamily="66" charset="0"/>
              </a:rPr>
              <a:t>, </a:t>
            </a:r>
            <a:r>
              <a:rPr lang="en-GB" sz="2000" dirty="0" err="1" smtClean="0">
                <a:latin typeface="Comic Sans MS" panose="030F0702030302020204" pitchFamily="66" charset="0"/>
              </a:rPr>
              <a:t>ou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consulta</a:t>
            </a:r>
            <a:r>
              <a:rPr lang="en-GB" sz="2000" dirty="0" smtClean="0">
                <a:latin typeface="Comic Sans MS" panose="030F0702030302020204" pitchFamily="66" charset="0"/>
              </a:rPr>
              <a:t>. </a:t>
            </a: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latin typeface="Comic Sans MS" panose="030F0702030302020204" pitchFamily="66" charset="0"/>
              </a:rPr>
              <a:t>Associação</a:t>
            </a:r>
            <a:r>
              <a:rPr lang="en-GB" sz="2000" dirty="0" smtClean="0">
                <a:latin typeface="Comic Sans MS" panose="030F0702030302020204" pitchFamily="66" charset="0"/>
              </a:rPr>
              <a:t> entre </a:t>
            </a:r>
            <a:r>
              <a:rPr lang="en-GB" sz="2000" dirty="0" err="1" smtClean="0">
                <a:latin typeface="Comic Sans MS" panose="030F0702030302020204" pitchFamily="66" charset="0"/>
              </a:rPr>
              <a:t>itens</a:t>
            </a:r>
            <a:r>
              <a:rPr lang="en-GB" sz="2000" dirty="0" smtClean="0">
                <a:latin typeface="Comic Sans MS" panose="030F0702030302020204" pitchFamily="66" charset="0"/>
              </a:rPr>
              <a:t> (</a:t>
            </a:r>
            <a:r>
              <a:rPr lang="en-GB" sz="2000" dirty="0" err="1" smtClean="0">
                <a:latin typeface="Comic Sans MS" panose="030F0702030302020204" pitchFamily="66" charset="0"/>
              </a:rPr>
              <a:t>grafos</a:t>
            </a:r>
            <a:r>
              <a:rPr lang="en-GB" sz="2000" dirty="0" smtClean="0">
                <a:latin typeface="Comic Sans MS" panose="030F0702030302020204" pitchFamily="66" charset="0"/>
              </a:rPr>
              <a:t>)</a:t>
            </a: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latin typeface="Comic Sans MS" panose="030F0702030302020204" pitchFamily="66" charset="0"/>
              </a:rPr>
              <a:t>Geralmente</a:t>
            </a:r>
            <a:r>
              <a:rPr lang="en-GB" sz="2000" dirty="0" smtClean="0">
                <a:latin typeface="Comic Sans MS" panose="030F0702030302020204" pitchFamily="66" charset="0"/>
              </a:rPr>
              <a:t> é </a:t>
            </a:r>
            <a:r>
              <a:rPr lang="en-GB" sz="2000" dirty="0" err="1" smtClean="0">
                <a:latin typeface="Comic Sans MS" panose="030F0702030302020204" pitchFamily="66" charset="0"/>
              </a:rPr>
              <a:t>uma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explicação</a:t>
            </a:r>
            <a:r>
              <a:rPr lang="en-GB" sz="2000" dirty="0" smtClean="0">
                <a:latin typeface="Comic Sans MS" panose="030F0702030302020204" pitchFamily="66" charset="0"/>
              </a:rPr>
              <a:t>  (2W1H =when, who, how)</a:t>
            </a: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Centrada</a:t>
            </a:r>
            <a:r>
              <a:rPr lang="en-GB" sz="20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no </a:t>
            </a:r>
            <a:r>
              <a:rPr lang="en-GB" sz="20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processo</a:t>
            </a:r>
            <a:r>
              <a:rPr lang="en-GB" sz="20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dirty="0" err="1" smtClean="0">
                <a:latin typeface="Comic Sans MS" panose="030F0702030302020204" pitchFamily="66" charset="0"/>
              </a:rPr>
              <a:t>Anotação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latin typeface="Comic Sans MS" panose="030F0702030302020204" pitchFamily="66" charset="0"/>
              </a:rPr>
              <a:t>Anexado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aos</a:t>
            </a:r>
            <a:r>
              <a:rPr lang="en-GB" sz="2000" dirty="0" smtClean="0">
                <a:latin typeface="Comic Sans MS" panose="030F0702030302020204" pitchFamily="66" charset="0"/>
              </a:rPr>
              <a:t> items  </a:t>
            </a:r>
            <a:r>
              <a:rPr lang="en-GB" sz="2000" dirty="0" err="1" smtClean="0">
                <a:latin typeface="Comic Sans MS" panose="030F0702030302020204" pitchFamily="66" charset="0"/>
              </a:rPr>
              <a:t>ou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coleções</a:t>
            </a:r>
            <a:r>
              <a:rPr lang="en-GB" sz="2000" dirty="0" smtClean="0">
                <a:latin typeface="Comic Sans MS" panose="030F0702030302020204" pitchFamily="66" charset="0"/>
              </a:rPr>
              <a:t> de dados ( </a:t>
            </a:r>
            <a:r>
              <a:rPr lang="en-GB" sz="2000" dirty="0" err="1" smtClean="0">
                <a:latin typeface="Comic Sans MS" panose="030F0702030302020204" pitchFamily="66" charset="0"/>
              </a:rPr>
              <a:t>estruturado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ou</a:t>
            </a:r>
            <a:r>
              <a:rPr lang="en-GB" sz="2000" dirty="0" smtClean="0">
                <a:latin typeface="Comic Sans MS" panose="030F0702030302020204" pitchFamily="66" charset="0"/>
              </a:rPr>
              <a:t> semi </a:t>
            </a:r>
            <a:r>
              <a:rPr lang="en-GB" sz="2000" dirty="0" err="1" smtClean="0">
                <a:latin typeface="Comic Sans MS" panose="030F0702030302020204" pitchFamily="66" charset="0"/>
              </a:rPr>
              <a:t>ou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texto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livre</a:t>
            </a:r>
            <a:r>
              <a:rPr lang="en-GB" sz="2000" dirty="0" smtClean="0">
                <a:latin typeface="Comic Sans MS" panose="030F0702030302020204" pitchFamily="66" charset="0"/>
              </a:rPr>
              <a:t> )</a:t>
            </a: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latin typeface="Comic Sans MS" panose="030F0702030302020204" pitchFamily="66" charset="0"/>
              </a:rPr>
              <a:t>Geralmente</a:t>
            </a:r>
            <a:r>
              <a:rPr lang="en-GB" sz="2000" dirty="0" smtClean="0">
                <a:latin typeface="Comic Sans MS" panose="030F0702030302020204" pitchFamily="66" charset="0"/>
              </a:rPr>
              <a:t> é </a:t>
            </a:r>
            <a:r>
              <a:rPr lang="en-GB" sz="2000" dirty="0" err="1" smtClean="0">
                <a:latin typeface="Comic Sans MS" panose="030F0702030302020204" pitchFamily="66" charset="0"/>
              </a:rPr>
              <a:t>uma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explicação</a:t>
            </a:r>
            <a:r>
              <a:rPr lang="en-GB" sz="2000" dirty="0" smtClean="0">
                <a:latin typeface="Comic Sans MS" panose="030F0702030302020204" pitchFamily="66" charset="0"/>
              </a:rPr>
              <a:t> ( 5W1H = why, when, where, who, what, how)</a:t>
            </a:r>
          </a:p>
          <a:p>
            <a:pPr marL="640080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0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Centrada</a:t>
            </a:r>
            <a:r>
              <a:rPr lang="en-GB" sz="20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no dado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1600" dirty="0" smtClean="0">
              <a:solidFill>
                <a:srgbClr val="46465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4929188" y="1344613"/>
            <a:ext cx="4357687" cy="3163887"/>
            <a:chOff x="2744" y="1345"/>
            <a:chExt cx="2495" cy="2777"/>
          </a:xfrm>
        </p:grpSpPr>
        <p:sp>
          <p:nvSpPr>
            <p:cNvPr id="54281" name="Rectangle 5"/>
            <p:cNvSpPr>
              <a:spLocks noChangeArrowheads="1"/>
            </p:cNvSpPr>
            <p:nvPr/>
          </p:nvSpPr>
          <p:spPr bwMode="auto">
            <a:xfrm>
              <a:off x="3161" y="3086"/>
              <a:ext cx="139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282" name="Text Box 6"/>
            <p:cNvSpPr txBox="1">
              <a:spLocks noChangeArrowheads="1"/>
            </p:cNvSpPr>
            <p:nvPr/>
          </p:nvSpPr>
          <p:spPr bwMode="auto">
            <a:xfrm>
              <a:off x="4575" y="2987"/>
              <a:ext cx="55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stability = 1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event = 8</a:t>
              </a:r>
            </a:p>
          </p:txBody>
        </p:sp>
        <p:sp>
          <p:nvSpPr>
            <p:cNvPr id="54283" name="Text Box 7"/>
            <p:cNvSpPr txBox="1">
              <a:spLocks noChangeArrowheads="1"/>
            </p:cNvSpPr>
            <p:nvPr/>
          </p:nvSpPr>
          <p:spPr bwMode="auto">
            <a:xfrm>
              <a:off x="4575" y="3588"/>
              <a:ext cx="55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stability = 1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plot = 1</a:t>
              </a:r>
            </a:p>
          </p:txBody>
        </p:sp>
        <p:sp>
          <p:nvSpPr>
            <p:cNvPr id="54284" name="Text Box 8"/>
            <p:cNvSpPr txBox="1">
              <a:spLocks noChangeArrowheads="1"/>
            </p:cNvSpPr>
            <p:nvPr/>
          </p:nvSpPr>
          <p:spPr bwMode="auto">
            <a:xfrm>
              <a:off x="3509" y="3623"/>
              <a:ext cx="552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plot = 1</a:t>
              </a:r>
            </a:p>
          </p:txBody>
        </p:sp>
        <p:sp>
          <p:nvSpPr>
            <p:cNvPr id="54285" name="Text Box 9"/>
            <p:cNvSpPr txBox="1">
              <a:spLocks noChangeArrowheads="1"/>
            </p:cNvSpPr>
            <p:nvPr/>
          </p:nvSpPr>
          <p:spPr bwMode="auto">
            <a:xfrm>
              <a:off x="3879" y="3268"/>
              <a:ext cx="552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event = 8</a:t>
              </a:r>
            </a:p>
          </p:txBody>
        </p:sp>
        <p:sp>
          <p:nvSpPr>
            <p:cNvPr id="54286" name="Text Box 10"/>
            <p:cNvSpPr txBox="1">
              <a:spLocks noChangeArrowheads="1"/>
            </p:cNvSpPr>
            <p:nvPr/>
          </p:nvSpPr>
          <p:spPr bwMode="auto">
            <a:xfrm>
              <a:off x="3994" y="2559"/>
              <a:ext cx="552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stability = 1</a:t>
              </a:r>
            </a:p>
          </p:txBody>
        </p:sp>
        <p:sp>
          <p:nvSpPr>
            <p:cNvPr id="54287" name="Text Box 11"/>
            <p:cNvSpPr txBox="1">
              <a:spLocks noChangeArrowheads="1"/>
            </p:cNvSpPr>
            <p:nvPr/>
          </p:nvSpPr>
          <p:spPr bwMode="auto">
            <a:xfrm>
              <a:off x="3994" y="1919"/>
              <a:ext cx="552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stability = 3</a:t>
              </a:r>
            </a:p>
          </p:txBody>
        </p:sp>
        <p:sp>
          <p:nvSpPr>
            <p:cNvPr id="54288" name="Text Box 12"/>
            <p:cNvSpPr txBox="1">
              <a:spLocks noChangeArrowheads="1"/>
            </p:cNvSpPr>
            <p:nvPr/>
          </p:nvSpPr>
          <p:spPr bwMode="auto">
            <a:xfrm>
              <a:off x="2744" y="1863"/>
              <a:ext cx="523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mass = 200</a:t>
              </a:r>
            </a:p>
          </p:txBody>
        </p:sp>
        <p:sp>
          <p:nvSpPr>
            <p:cNvPr id="54289" name="Text Box 13"/>
            <p:cNvSpPr txBox="1">
              <a:spLocks noChangeArrowheads="1"/>
            </p:cNvSpPr>
            <p:nvPr/>
          </p:nvSpPr>
          <p:spPr bwMode="auto">
            <a:xfrm>
              <a:off x="3241" y="2275"/>
              <a:ext cx="552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decay = WW</a:t>
              </a:r>
            </a:p>
          </p:txBody>
        </p:sp>
        <p:sp>
          <p:nvSpPr>
            <p:cNvPr id="54290" name="Text Box 14"/>
            <p:cNvSpPr txBox="1">
              <a:spLocks noChangeArrowheads="1"/>
            </p:cNvSpPr>
            <p:nvPr/>
          </p:nvSpPr>
          <p:spPr bwMode="auto">
            <a:xfrm>
              <a:off x="3461" y="1778"/>
              <a:ext cx="52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ZZ</a:t>
              </a:r>
            </a:p>
          </p:txBody>
        </p:sp>
        <p:sp>
          <p:nvSpPr>
            <p:cNvPr id="54291" name="Text Box 15"/>
            <p:cNvSpPr txBox="1">
              <a:spLocks noChangeArrowheads="1"/>
            </p:cNvSpPr>
            <p:nvPr/>
          </p:nvSpPr>
          <p:spPr bwMode="auto">
            <a:xfrm>
              <a:off x="3509" y="1387"/>
              <a:ext cx="52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decay = bb</a:t>
              </a:r>
            </a:p>
          </p:txBody>
        </p:sp>
        <p:sp>
          <p:nvSpPr>
            <p:cNvPr id="54292" name="Text Box 16"/>
            <p:cNvSpPr txBox="1">
              <a:spLocks noChangeArrowheads="1"/>
            </p:cNvSpPr>
            <p:nvPr/>
          </p:nvSpPr>
          <p:spPr bwMode="auto">
            <a:xfrm>
              <a:off x="3138" y="3340"/>
              <a:ext cx="523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plot = 1</a:t>
              </a:r>
            </a:p>
          </p:txBody>
        </p:sp>
        <p:sp>
          <p:nvSpPr>
            <p:cNvPr id="54293" name="Text Box 17"/>
            <p:cNvSpPr txBox="1">
              <a:spLocks noChangeArrowheads="1"/>
            </p:cNvSpPr>
            <p:nvPr/>
          </p:nvSpPr>
          <p:spPr bwMode="auto">
            <a:xfrm>
              <a:off x="2837" y="2701"/>
              <a:ext cx="523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4C4C4C"/>
                  </a:solidFill>
                  <a:latin typeface="Verdana" pitchFamily="34" charset="0"/>
                </a:rPr>
                <a:t>event = 8</a:t>
              </a:r>
            </a:p>
          </p:txBody>
        </p:sp>
        <p:cxnSp>
          <p:nvCxnSpPr>
            <p:cNvPr id="54294" name="AutoShape 18"/>
            <p:cNvCxnSpPr>
              <a:cxnSpLocks noChangeShapeType="1"/>
            </p:cNvCxnSpPr>
            <p:nvPr/>
          </p:nvCxnSpPr>
          <p:spPr bwMode="auto">
            <a:xfrm flipV="1">
              <a:off x="3484" y="2149"/>
              <a:ext cx="363" cy="386"/>
            </a:xfrm>
            <a:prstGeom prst="straightConnector1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5" name="AutoShape 19"/>
            <p:cNvCxnSpPr>
              <a:cxnSpLocks noChangeShapeType="1"/>
            </p:cNvCxnSpPr>
            <p:nvPr/>
          </p:nvCxnSpPr>
          <p:spPr bwMode="auto">
            <a:xfrm>
              <a:off x="3506" y="2606"/>
              <a:ext cx="341" cy="92"/>
            </a:xfrm>
            <a:prstGeom prst="straightConnector1">
              <a:avLst/>
            </a:prstGeom>
            <a:noFill/>
            <a:ln w="7620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6" name="AutoShape 20"/>
            <p:cNvCxnSpPr>
              <a:cxnSpLocks noChangeShapeType="1"/>
            </p:cNvCxnSpPr>
            <p:nvPr/>
          </p:nvCxnSpPr>
          <p:spPr bwMode="auto">
            <a:xfrm flipV="1">
              <a:off x="3076" y="1508"/>
              <a:ext cx="304" cy="478"/>
            </a:xfrm>
            <a:prstGeom prst="straightConnector1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7" name="AutoShape 21"/>
            <p:cNvCxnSpPr>
              <a:cxnSpLocks noChangeShapeType="1"/>
              <a:endCxn id="54316" idx="2"/>
            </p:cNvCxnSpPr>
            <p:nvPr/>
          </p:nvCxnSpPr>
          <p:spPr bwMode="auto">
            <a:xfrm>
              <a:off x="3079" y="2130"/>
              <a:ext cx="282" cy="495"/>
            </a:xfrm>
            <a:prstGeom prst="straightConnector1">
              <a:avLst/>
            </a:prstGeom>
            <a:noFill/>
            <a:ln w="76200">
              <a:solidFill>
                <a:srgbClr val="99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8" name="AutoShape 22"/>
            <p:cNvCxnSpPr>
              <a:cxnSpLocks noChangeShapeType="1"/>
            </p:cNvCxnSpPr>
            <p:nvPr/>
          </p:nvCxnSpPr>
          <p:spPr bwMode="auto">
            <a:xfrm>
              <a:off x="3097" y="2057"/>
              <a:ext cx="283" cy="0"/>
            </a:xfrm>
            <a:prstGeom prst="straightConnector1">
              <a:avLst/>
            </a:prstGeom>
            <a:noFill/>
            <a:ln w="28575">
              <a:solidFill>
                <a:srgbClr val="99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9" name="AutoShape 23"/>
            <p:cNvCxnSpPr>
              <a:cxnSpLocks noChangeShapeType="1"/>
            </p:cNvCxnSpPr>
            <p:nvPr/>
          </p:nvCxnSpPr>
          <p:spPr bwMode="auto">
            <a:xfrm>
              <a:off x="2993" y="2129"/>
              <a:ext cx="185" cy="941"/>
            </a:xfrm>
            <a:prstGeom prst="straightConnector1">
              <a:avLst/>
            </a:prstGeom>
            <a:noFill/>
            <a:ln w="28575">
              <a:solidFill>
                <a:srgbClr val="34B89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0" name="AutoShape 24"/>
            <p:cNvCxnSpPr>
              <a:cxnSpLocks noChangeShapeType="1"/>
            </p:cNvCxnSpPr>
            <p:nvPr/>
          </p:nvCxnSpPr>
          <p:spPr bwMode="auto">
            <a:xfrm>
              <a:off x="3034" y="2156"/>
              <a:ext cx="167" cy="559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1" name="AutoShape 25"/>
            <p:cNvCxnSpPr>
              <a:cxnSpLocks noChangeShapeType="1"/>
            </p:cNvCxnSpPr>
            <p:nvPr/>
          </p:nvCxnSpPr>
          <p:spPr bwMode="auto">
            <a:xfrm>
              <a:off x="3484" y="2678"/>
              <a:ext cx="368" cy="464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2" name="AutoShape 26"/>
            <p:cNvCxnSpPr>
              <a:cxnSpLocks noChangeShapeType="1"/>
            </p:cNvCxnSpPr>
            <p:nvPr/>
          </p:nvCxnSpPr>
          <p:spPr bwMode="auto">
            <a:xfrm>
              <a:off x="3443" y="2705"/>
              <a:ext cx="430" cy="863"/>
            </a:xfrm>
            <a:prstGeom prst="straightConnector1">
              <a:avLst/>
            </a:prstGeom>
            <a:noFill/>
            <a:ln w="28575">
              <a:solidFill>
                <a:srgbClr val="34B89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3" name="AutoShape 27"/>
            <p:cNvCxnSpPr>
              <a:cxnSpLocks noChangeShapeType="1"/>
            </p:cNvCxnSpPr>
            <p:nvPr/>
          </p:nvCxnSpPr>
          <p:spPr bwMode="auto">
            <a:xfrm>
              <a:off x="3951" y="2769"/>
              <a:ext cx="501" cy="408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4" name="AutoShape 28"/>
            <p:cNvCxnSpPr>
              <a:cxnSpLocks noChangeShapeType="1"/>
            </p:cNvCxnSpPr>
            <p:nvPr/>
          </p:nvCxnSpPr>
          <p:spPr bwMode="auto">
            <a:xfrm>
              <a:off x="3910" y="2796"/>
              <a:ext cx="542" cy="843"/>
            </a:xfrm>
            <a:prstGeom prst="straightConnector1">
              <a:avLst/>
            </a:prstGeom>
            <a:noFill/>
            <a:ln w="28575">
              <a:solidFill>
                <a:srgbClr val="34B89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305" name="AutoShape 29"/>
            <p:cNvSpPr>
              <a:spLocks noChangeArrowheads="1"/>
            </p:cNvSpPr>
            <p:nvPr/>
          </p:nvSpPr>
          <p:spPr bwMode="auto">
            <a:xfrm>
              <a:off x="2953" y="1949"/>
              <a:ext cx="139" cy="213"/>
            </a:xfrm>
            <a:prstGeom prst="flowChartMagneticDisk">
              <a:avLst/>
            </a:prstGeom>
            <a:solidFill>
              <a:srgbClr val="FF0000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grpSp>
          <p:nvGrpSpPr>
            <p:cNvPr id="54306" name="Group 30"/>
            <p:cNvGrpSpPr>
              <a:grpSpLocks/>
            </p:cNvGrpSpPr>
            <p:nvPr/>
          </p:nvGrpSpPr>
          <p:grpSpPr bwMode="auto">
            <a:xfrm>
              <a:off x="3184" y="2695"/>
              <a:ext cx="162" cy="178"/>
              <a:chOff x="336" y="3696"/>
              <a:chExt cx="336" cy="240"/>
            </a:xfrm>
          </p:grpSpPr>
          <p:sp>
            <p:nvSpPr>
              <p:cNvPr id="54336" name="AutoShape 31"/>
              <p:cNvSpPr>
                <a:spLocks noChangeArrowheads="1"/>
              </p:cNvSpPr>
              <p:nvPr/>
            </p:nvSpPr>
            <p:spPr bwMode="auto">
              <a:xfrm>
                <a:off x="336" y="3696"/>
                <a:ext cx="336" cy="240"/>
              </a:xfrm>
              <a:prstGeom prst="flowChartMagneticDrum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pt-BR" sz="1800"/>
              </a:p>
            </p:txBody>
          </p:sp>
          <p:sp>
            <p:nvSpPr>
              <p:cNvPr id="54337" name="Line 32"/>
              <p:cNvSpPr>
                <a:spLocks noChangeShapeType="1"/>
              </p:cNvSpPr>
              <p:nvPr/>
            </p:nvSpPr>
            <p:spPr bwMode="auto">
              <a:xfrm flipV="1">
                <a:off x="480" y="36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8" name="Line 33"/>
              <p:cNvSpPr>
                <a:spLocks noChangeShapeType="1"/>
              </p:cNvSpPr>
              <p:nvPr/>
            </p:nvSpPr>
            <p:spPr bwMode="auto">
              <a:xfrm flipH="1" flipV="1">
                <a:off x="384" y="3744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9" name="Line 34"/>
              <p:cNvSpPr>
                <a:spLocks noChangeShapeType="1"/>
              </p:cNvSpPr>
              <p:nvPr/>
            </p:nvSpPr>
            <p:spPr bwMode="auto">
              <a:xfrm flipH="1" flipV="1">
                <a:off x="384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40" name="Line 35"/>
              <p:cNvSpPr>
                <a:spLocks noChangeShapeType="1"/>
              </p:cNvSpPr>
              <p:nvPr/>
            </p:nvSpPr>
            <p:spPr bwMode="auto">
              <a:xfrm flipV="1">
                <a:off x="480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41" name="Line 36"/>
              <p:cNvSpPr>
                <a:spLocks noChangeShapeType="1"/>
              </p:cNvSpPr>
              <p:nvPr/>
            </p:nvSpPr>
            <p:spPr bwMode="auto">
              <a:xfrm flipH="1">
                <a:off x="336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42" name="Line 37"/>
              <p:cNvSpPr>
                <a:spLocks noChangeShapeType="1"/>
              </p:cNvSpPr>
              <p:nvPr/>
            </p:nvSpPr>
            <p:spPr bwMode="auto">
              <a:xfrm>
                <a:off x="480" y="384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EDD1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4307" name="Group 38"/>
            <p:cNvGrpSpPr>
              <a:grpSpLocks/>
            </p:cNvGrpSpPr>
            <p:nvPr/>
          </p:nvGrpSpPr>
          <p:grpSpPr bwMode="auto">
            <a:xfrm>
              <a:off x="3856" y="3050"/>
              <a:ext cx="162" cy="178"/>
              <a:chOff x="336" y="3696"/>
              <a:chExt cx="336" cy="240"/>
            </a:xfrm>
          </p:grpSpPr>
          <p:sp>
            <p:nvSpPr>
              <p:cNvPr id="54329" name="AutoShape 39"/>
              <p:cNvSpPr>
                <a:spLocks noChangeArrowheads="1"/>
              </p:cNvSpPr>
              <p:nvPr/>
            </p:nvSpPr>
            <p:spPr bwMode="auto">
              <a:xfrm>
                <a:off x="336" y="3696"/>
                <a:ext cx="336" cy="240"/>
              </a:xfrm>
              <a:prstGeom prst="flowChartMagneticDrum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pt-BR" sz="1800"/>
              </a:p>
            </p:txBody>
          </p:sp>
          <p:sp>
            <p:nvSpPr>
              <p:cNvPr id="54330" name="Line 40"/>
              <p:cNvSpPr>
                <a:spLocks noChangeShapeType="1"/>
              </p:cNvSpPr>
              <p:nvPr/>
            </p:nvSpPr>
            <p:spPr bwMode="auto">
              <a:xfrm flipV="1">
                <a:off x="480" y="36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1" name="Line 41"/>
              <p:cNvSpPr>
                <a:spLocks noChangeShapeType="1"/>
              </p:cNvSpPr>
              <p:nvPr/>
            </p:nvSpPr>
            <p:spPr bwMode="auto">
              <a:xfrm flipH="1" flipV="1">
                <a:off x="384" y="3744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2" name="Line 42"/>
              <p:cNvSpPr>
                <a:spLocks noChangeShapeType="1"/>
              </p:cNvSpPr>
              <p:nvPr/>
            </p:nvSpPr>
            <p:spPr bwMode="auto">
              <a:xfrm flipH="1" flipV="1">
                <a:off x="384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3" name="Line 43"/>
              <p:cNvSpPr>
                <a:spLocks noChangeShapeType="1"/>
              </p:cNvSpPr>
              <p:nvPr/>
            </p:nvSpPr>
            <p:spPr bwMode="auto">
              <a:xfrm flipV="1">
                <a:off x="480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4" name="Line 44"/>
              <p:cNvSpPr>
                <a:spLocks noChangeShapeType="1"/>
              </p:cNvSpPr>
              <p:nvPr/>
            </p:nvSpPr>
            <p:spPr bwMode="auto">
              <a:xfrm flipH="1">
                <a:off x="336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35" name="Line 45"/>
              <p:cNvSpPr>
                <a:spLocks noChangeShapeType="1"/>
              </p:cNvSpPr>
              <p:nvPr/>
            </p:nvSpPr>
            <p:spPr bwMode="auto">
              <a:xfrm>
                <a:off x="480" y="384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EDD1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4308" name="Group 46"/>
            <p:cNvGrpSpPr>
              <a:grpSpLocks/>
            </p:cNvGrpSpPr>
            <p:nvPr/>
          </p:nvGrpSpPr>
          <p:grpSpPr bwMode="auto">
            <a:xfrm>
              <a:off x="4412" y="3157"/>
              <a:ext cx="162" cy="177"/>
              <a:chOff x="336" y="3696"/>
              <a:chExt cx="336" cy="240"/>
            </a:xfrm>
          </p:grpSpPr>
          <p:sp>
            <p:nvSpPr>
              <p:cNvPr id="54322" name="AutoShape 47"/>
              <p:cNvSpPr>
                <a:spLocks noChangeArrowheads="1"/>
              </p:cNvSpPr>
              <p:nvPr/>
            </p:nvSpPr>
            <p:spPr bwMode="auto">
              <a:xfrm>
                <a:off x="336" y="3696"/>
                <a:ext cx="336" cy="240"/>
              </a:xfrm>
              <a:prstGeom prst="flowChartMagneticDrum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pt-BR" sz="1800"/>
              </a:p>
            </p:txBody>
          </p:sp>
          <p:sp>
            <p:nvSpPr>
              <p:cNvPr id="54323" name="Line 48"/>
              <p:cNvSpPr>
                <a:spLocks noChangeShapeType="1"/>
              </p:cNvSpPr>
              <p:nvPr/>
            </p:nvSpPr>
            <p:spPr bwMode="auto">
              <a:xfrm flipV="1">
                <a:off x="480" y="36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24" name="Line 49"/>
              <p:cNvSpPr>
                <a:spLocks noChangeShapeType="1"/>
              </p:cNvSpPr>
              <p:nvPr/>
            </p:nvSpPr>
            <p:spPr bwMode="auto">
              <a:xfrm flipH="1" flipV="1">
                <a:off x="384" y="3744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25" name="Line 50"/>
              <p:cNvSpPr>
                <a:spLocks noChangeShapeType="1"/>
              </p:cNvSpPr>
              <p:nvPr/>
            </p:nvSpPr>
            <p:spPr bwMode="auto">
              <a:xfrm flipH="1" flipV="1">
                <a:off x="384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26" name="Line 51"/>
              <p:cNvSpPr>
                <a:spLocks noChangeShapeType="1"/>
              </p:cNvSpPr>
              <p:nvPr/>
            </p:nvSpPr>
            <p:spPr bwMode="auto">
              <a:xfrm flipV="1">
                <a:off x="480" y="3792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27" name="Line 52"/>
              <p:cNvSpPr>
                <a:spLocks noChangeShapeType="1"/>
              </p:cNvSpPr>
              <p:nvPr/>
            </p:nvSpPr>
            <p:spPr bwMode="auto">
              <a:xfrm flipH="1">
                <a:off x="336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28" name="Line 53"/>
              <p:cNvSpPr>
                <a:spLocks noChangeShapeType="1"/>
              </p:cNvSpPr>
              <p:nvPr/>
            </p:nvSpPr>
            <p:spPr bwMode="auto">
              <a:xfrm>
                <a:off x="480" y="3840"/>
                <a:ext cx="48" cy="96"/>
              </a:xfrm>
              <a:prstGeom prst="line">
                <a:avLst/>
              </a:prstGeom>
              <a:noFill/>
              <a:ln w="9525">
                <a:solidFill>
                  <a:srgbClr val="EDD10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4309" name="Freeform 54"/>
            <p:cNvSpPr>
              <a:spLocks/>
            </p:cNvSpPr>
            <p:nvPr/>
          </p:nvSpPr>
          <p:spPr bwMode="auto">
            <a:xfrm>
              <a:off x="3161" y="3157"/>
              <a:ext cx="139" cy="142"/>
            </a:xfrm>
            <a:custGeom>
              <a:avLst/>
              <a:gdLst>
                <a:gd name="T0" fmla="*/ 0 w 288"/>
                <a:gd name="T1" fmla="*/ 58 h 192"/>
                <a:gd name="T2" fmla="*/ 5 w 288"/>
                <a:gd name="T3" fmla="*/ 58 h 192"/>
                <a:gd name="T4" fmla="*/ 5 w 288"/>
                <a:gd name="T5" fmla="*/ 20 h 192"/>
                <a:gd name="T6" fmla="*/ 11 w 288"/>
                <a:gd name="T7" fmla="*/ 20 h 192"/>
                <a:gd name="T8" fmla="*/ 11 w 288"/>
                <a:gd name="T9" fmla="*/ 39 h 192"/>
                <a:gd name="T10" fmla="*/ 16 w 288"/>
                <a:gd name="T11" fmla="*/ 39 h 192"/>
                <a:gd name="T12" fmla="*/ 16 w 288"/>
                <a:gd name="T13" fmla="*/ 0 h 192"/>
                <a:gd name="T14" fmla="*/ 22 w 288"/>
                <a:gd name="T15" fmla="*/ 0 h 192"/>
                <a:gd name="T16" fmla="*/ 22 w 288"/>
                <a:gd name="T17" fmla="*/ 39 h 192"/>
                <a:gd name="T18" fmla="*/ 27 w 288"/>
                <a:gd name="T19" fmla="*/ 39 h 192"/>
                <a:gd name="T20" fmla="*/ 27 w 288"/>
                <a:gd name="T21" fmla="*/ 58 h 192"/>
                <a:gd name="T22" fmla="*/ 32 w 288"/>
                <a:gd name="T23" fmla="*/ 58 h 192"/>
                <a:gd name="T24" fmla="*/ 32 w 288"/>
                <a:gd name="T25" fmla="*/ 78 h 192"/>
                <a:gd name="T26" fmla="*/ 0 w 288"/>
                <a:gd name="T27" fmla="*/ 78 h 192"/>
                <a:gd name="T28" fmla="*/ 0 w 288"/>
                <a:gd name="T29" fmla="*/ 58 h 1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8"/>
                <a:gd name="T46" fmla="*/ 0 h 192"/>
                <a:gd name="T47" fmla="*/ 288 w 288"/>
                <a:gd name="T48" fmla="*/ 192 h 1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8" h="192">
                  <a:moveTo>
                    <a:pt x="0" y="144"/>
                  </a:moveTo>
                  <a:lnTo>
                    <a:pt x="48" y="144"/>
                  </a:lnTo>
                  <a:lnTo>
                    <a:pt x="48" y="48"/>
                  </a:lnTo>
                  <a:lnTo>
                    <a:pt x="96" y="48"/>
                  </a:lnTo>
                  <a:lnTo>
                    <a:pt x="96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192" y="0"/>
                  </a:lnTo>
                  <a:lnTo>
                    <a:pt x="192" y="96"/>
                  </a:lnTo>
                  <a:lnTo>
                    <a:pt x="240" y="96"/>
                  </a:lnTo>
                  <a:lnTo>
                    <a:pt x="240" y="144"/>
                  </a:lnTo>
                  <a:lnTo>
                    <a:pt x="288" y="144"/>
                  </a:lnTo>
                  <a:lnTo>
                    <a:pt x="288" y="192"/>
                  </a:lnTo>
                  <a:lnTo>
                    <a:pt x="0" y="192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FD35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310" name="Rectangle 55"/>
            <p:cNvSpPr>
              <a:spLocks noChangeArrowheads="1"/>
            </p:cNvSpPr>
            <p:nvPr/>
          </p:nvSpPr>
          <p:spPr bwMode="auto">
            <a:xfrm>
              <a:off x="3879" y="3548"/>
              <a:ext cx="139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1" name="Freeform 56"/>
            <p:cNvSpPr>
              <a:spLocks/>
            </p:cNvSpPr>
            <p:nvPr/>
          </p:nvSpPr>
          <p:spPr bwMode="auto">
            <a:xfrm>
              <a:off x="3879" y="3619"/>
              <a:ext cx="139" cy="142"/>
            </a:xfrm>
            <a:custGeom>
              <a:avLst/>
              <a:gdLst>
                <a:gd name="T0" fmla="*/ 0 w 288"/>
                <a:gd name="T1" fmla="*/ 58 h 192"/>
                <a:gd name="T2" fmla="*/ 5 w 288"/>
                <a:gd name="T3" fmla="*/ 58 h 192"/>
                <a:gd name="T4" fmla="*/ 5 w 288"/>
                <a:gd name="T5" fmla="*/ 20 h 192"/>
                <a:gd name="T6" fmla="*/ 11 w 288"/>
                <a:gd name="T7" fmla="*/ 20 h 192"/>
                <a:gd name="T8" fmla="*/ 11 w 288"/>
                <a:gd name="T9" fmla="*/ 39 h 192"/>
                <a:gd name="T10" fmla="*/ 16 w 288"/>
                <a:gd name="T11" fmla="*/ 39 h 192"/>
                <a:gd name="T12" fmla="*/ 16 w 288"/>
                <a:gd name="T13" fmla="*/ 0 h 192"/>
                <a:gd name="T14" fmla="*/ 22 w 288"/>
                <a:gd name="T15" fmla="*/ 0 h 192"/>
                <a:gd name="T16" fmla="*/ 22 w 288"/>
                <a:gd name="T17" fmla="*/ 39 h 192"/>
                <a:gd name="T18" fmla="*/ 27 w 288"/>
                <a:gd name="T19" fmla="*/ 39 h 192"/>
                <a:gd name="T20" fmla="*/ 27 w 288"/>
                <a:gd name="T21" fmla="*/ 58 h 192"/>
                <a:gd name="T22" fmla="*/ 32 w 288"/>
                <a:gd name="T23" fmla="*/ 58 h 192"/>
                <a:gd name="T24" fmla="*/ 32 w 288"/>
                <a:gd name="T25" fmla="*/ 78 h 192"/>
                <a:gd name="T26" fmla="*/ 0 w 288"/>
                <a:gd name="T27" fmla="*/ 78 h 192"/>
                <a:gd name="T28" fmla="*/ 0 w 288"/>
                <a:gd name="T29" fmla="*/ 58 h 1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8"/>
                <a:gd name="T46" fmla="*/ 0 h 192"/>
                <a:gd name="T47" fmla="*/ 288 w 288"/>
                <a:gd name="T48" fmla="*/ 192 h 1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8" h="192">
                  <a:moveTo>
                    <a:pt x="0" y="144"/>
                  </a:moveTo>
                  <a:lnTo>
                    <a:pt x="48" y="144"/>
                  </a:lnTo>
                  <a:lnTo>
                    <a:pt x="48" y="48"/>
                  </a:lnTo>
                  <a:lnTo>
                    <a:pt x="96" y="48"/>
                  </a:lnTo>
                  <a:lnTo>
                    <a:pt x="96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192" y="0"/>
                  </a:lnTo>
                  <a:lnTo>
                    <a:pt x="192" y="96"/>
                  </a:lnTo>
                  <a:lnTo>
                    <a:pt x="240" y="96"/>
                  </a:lnTo>
                  <a:lnTo>
                    <a:pt x="240" y="144"/>
                  </a:lnTo>
                  <a:lnTo>
                    <a:pt x="288" y="144"/>
                  </a:lnTo>
                  <a:lnTo>
                    <a:pt x="288" y="192"/>
                  </a:lnTo>
                  <a:lnTo>
                    <a:pt x="0" y="192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FD35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312" name="Rectangle 57"/>
            <p:cNvSpPr>
              <a:spLocks noChangeArrowheads="1"/>
            </p:cNvSpPr>
            <p:nvPr/>
          </p:nvSpPr>
          <p:spPr bwMode="auto">
            <a:xfrm>
              <a:off x="4412" y="3654"/>
              <a:ext cx="139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3" name="Freeform 58"/>
            <p:cNvSpPr>
              <a:spLocks/>
            </p:cNvSpPr>
            <p:nvPr/>
          </p:nvSpPr>
          <p:spPr bwMode="auto">
            <a:xfrm>
              <a:off x="4412" y="3725"/>
              <a:ext cx="139" cy="142"/>
            </a:xfrm>
            <a:custGeom>
              <a:avLst/>
              <a:gdLst>
                <a:gd name="T0" fmla="*/ 0 w 288"/>
                <a:gd name="T1" fmla="*/ 58 h 192"/>
                <a:gd name="T2" fmla="*/ 5 w 288"/>
                <a:gd name="T3" fmla="*/ 58 h 192"/>
                <a:gd name="T4" fmla="*/ 5 w 288"/>
                <a:gd name="T5" fmla="*/ 20 h 192"/>
                <a:gd name="T6" fmla="*/ 11 w 288"/>
                <a:gd name="T7" fmla="*/ 20 h 192"/>
                <a:gd name="T8" fmla="*/ 11 w 288"/>
                <a:gd name="T9" fmla="*/ 39 h 192"/>
                <a:gd name="T10" fmla="*/ 16 w 288"/>
                <a:gd name="T11" fmla="*/ 39 h 192"/>
                <a:gd name="T12" fmla="*/ 16 w 288"/>
                <a:gd name="T13" fmla="*/ 0 h 192"/>
                <a:gd name="T14" fmla="*/ 22 w 288"/>
                <a:gd name="T15" fmla="*/ 0 h 192"/>
                <a:gd name="T16" fmla="*/ 22 w 288"/>
                <a:gd name="T17" fmla="*/ 39 h 192"/>
                <a:gd name="T18" fmla="*/ 27 w 288"/>
                <a:gd name="T19" fmla="*/ 39 h 192"/>
                <a:gd name="T20" fmla="*/ 27 w 288"/>
                <a:gd name="T21" fmla="*/ 58 h 192"/>
                <a:gd name="T22" fmla="*/ 32 w 288"/>
                <a:gd name="T23" fmla="*/ 58 h 192"/>
                <a:gd name="T24" fmla="*/ 32 w 288"/>
                <a:gd name="T25" fmla="*/ 78 h 192"/>
                <a:gd name="T26" fmla="*/ 0 w 288"/>
                <a:gd name="T27" fmla="*/ 78 h 192"/>
                <a:gd name="T28" fmla="*/ 0 w 288"/>
                <a:gd name="T29" fmla="*/ 58 h 1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8"/>
                <a:gd name="T46" fmla="*/ 0 h 192"/>
                <a:gd name="T47" fmla="*/ 288 w 288"/>
                <a:gd name="T48" fmla="*/ 192 h 1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8" h="192">
                  <a:moveTo>
                    <a:pt x="0" y="144"/>
                  </a:moveTo>
                  <a:lnTo>
                    <a:pt x="48" y="144"/>
                  </a:lnTo>
                  <a:lnTo>
                    <a:pt x="48" y="48"/>
                  </a:lnTo>
                  <a:lnTo>
                    <a:pt x="96" y="48"/>
                  </a:lnTo>
                  <a:lnTo>
                    <a:pt x="96" y="96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192" y="0"/>
                  </a:lnTo>
                  <a:lnTo>
                    <a:pt x="192" y="96"/>
                  </a:lnTo>
                  <a:lnTo>
                    <a:pt x="240" y="96"/>
                  </a:lnTo>
                  <a:lnTo>
                    <a:pt x="240" y="144"/>
                  </a:lnTo>
                  <a:lnTo>
                    <a:pt x="288" y="144"/>
                  </a:lnTo>
                  <a:lnTo>
                    <a:pt x="288" y="192"/>
                  </a:lnTo>
                  <a:lnTo>
                    <a:pt x="0" y="192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FD35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314" name="AutoShape 59"/>
            <p:cNvSpPr>
              <a:spLocks noChangeArrowheads="1"/>
            </p:cNvSpPr>
            <p:nvPr/>
          </p:nvSpPr>
          <p:spPr bwMode="auto">
            <a:xfrm>
              <a:off x="3370" y="1345"/>
              <a:ext cx="139" cy="214"/>
            </a:xfrm>
            <a:prstGeom prst="flowChartMagneticDisk">
              <a:avLst/>
            </a:prstGeom>
            <a:solidFill>
              <a:schemeClr val="folHlink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5" name="AutoShape 60"/>
            <p:cNvSpPr>
              <a:spLocks noChangeArrowheads="1"/>
            </p:cNvSpPr>
            <p:nvPr/>
          </p:nvSpPr>
          <p:spPr bwMode="auto">
            <a:xfrm>
              <a:off x="3370" y="1949"/>
              <a:ext cx="139" cy="213"/>
            </a:xfrm>
            <a:prstGeom prst="flowChartMagneticDisk">
              <a:avLst/>
            </a:prstGeom>
            <a:solidFill>
              <a:schemeClr val="folHlink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6" name="AutoShape 61"/>
            <p:cNvSpPr>
              <a:spLocks noChangeArrowheads="1"/>
            </p:cNvSpPr>
            <p:nvPr/>
          </p:nvSpPr>
          <p:spPr bwMode="auto">
            <a:xfrm>
              <a:off x="3370" y="2518"/>
              <a:ext cx="139" cy="213"/>
            </a:xfrm>
            <a:prstGeom prst="flowChartMagneticDisk">
              <a:avLst/>
            </a:prstGeom>
            <a:solidFill>
              <a:srgbClr val="FF0000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7" name="AutoShape 62"/>
            <p:cNvSpPr>
              <a:spLocks noChangeArrowheads="1"/>
            </p:cNvSpPr>
            <p:nvPr/>
          </p:nvSpPr>
          <p:spPr bwMode="auto">
            <a:xfrm>
              <a:off x="3856" y="2589"/>
              <a:ext cx="139" cy="213"/>
            </a:xfrm>
            <a:prstGeom prst="flowChartMagneticDisk">
              <a:avLst/>
            </a:prstGeom>
            <a:solidFill>
              <a:srgbClr val="FF0000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8" name="AutoShape 63"/>
            <p:cNvSpPr>
              <a:spLocks noChangeArrowheads="1"/>
            </p:cNvSpPr>
            <p:nvPr/>
          </p:nvSpPr>
          <p:spPr bwMode="auto">
            <a:xfrm>
              <a:off x="3856" y="2056"/>
              <a:ext cx="139" cy="213"/>
            </a:xfrm>
            <a:prstGeom prst="flowChartMagneticDisk">
              <a:avLst/>
            </a:prstGeom>
            <a:solidFill>
              <a:schemeClr val="folHlink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  <p:sp>
          <p:nvSpPr>
            <p:cNvPr id="54319" name="Text Box 64"/>
            <p:cNvSpPr txBox="1">
              <a:spLocks noChangeArrowheads="1"/>
            </p:cNvSpPr>
            <p:nvPr/>
          </p:nvSpPr>
          <p:spPr bwMode="auto">
            <a:xfrm>
              <a:off x="4573" y="1886"/>
              <a:ext cx="666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mass = 200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decay = WW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stability = 1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LowPt = 20</a:t>
              </a:r>
            </a:p>
            <a:p>
              <a:r>
                <a:rPr lang="en-US" altLang="pt-BR" sz="800" b="1">
                  <a:solidFill>
                    <a:srgbClr val="003399"/>
                  </a:solidFill>
                  <a:latin typeface="Verdana" pitchFamily="34" charset="0"/>
                </a:rPr>
                <a:t>HighPt = 10000</a:t>
              </a:r>
            </a:p>
          </p:txBody>
        </p:sp>
        <p:cxnSp>
          <p:nvCxnSpPr>
            <p:cNvPr id="54320" name="AutoShape 65"/>
            <p:cNvCxnSpPr>
              <a:cxnSpLocks noChangeShapeType="1"/>
            </p:cNvCxnSpPr>
            <p:nvPr/>
          </p:nvCxnSpPr>
          <p:spPr bwMode="auto">
            <a:xfrm flipV="1">
              <a:off x="3910" y="2112"/>
              <a:ext cx="521" cy="488"/>
            </a:xfrm>
            <a:prstGeom prst="straightConnector1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321" name="AutoShape 66"/>
            <p:cNvSpPr>
              <a:spLocks noChangeArrowheads="1"/>
            </p:cNvSpPr>
            <p:nvPr/>
          </p:nvSpPr>
          <p:spPr bwMode="auto">
            <a:xfrm>
              <a:off x="4435" y="1985"/>
              <a:ext cx="139" cy="213"/>
            </a:xfrm>
            <a:prstGeom prst="flowChartMagneticDisk">
              <a:avLst/>
            </a:prstGeom>
            <a:solidFill>
              <a:srgbClr val="FF0000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pt-BR" sz="1800"/>
            </a:p>
          </p:txBody>
        </p:sp>
      </p:grpSp>
      <p:grpSp>
        <p:nvGrpSpPr>
          <p:cNvPr id="54277" name="Group 105"/>
          <p:cNvGrpSpPr>
            <a:grpSpLocks/>
          </p:cNvGrpSpPr>
          <p:nvPr/>
        </p:nvGrpSpPr>
        <p:grpSpPr bwMode="auto">
          <a:xfrm>
            <a:off x="5440363" y="4357688"/>
            <a:ext cx="3846512" cy="2286000"/>
            <a:chOff x="3644" y="583"/>
            <a:chExt cx="2303" cy="1694"/>
          </a:xfrm>
        </p:grpSpPr>
        <p:pic>
          <p:nvPicPr>
            <p:cNvPr id="73" name="Picture 91"/>
            <p:cNvPicPr>
              <a:picLocks noChangeAspect="1" noChangeArrowheads="1"/>
            </p:cNvPicPr>
            <p:nvPr/>
          </p:nvPicPr>
          <p:blipFill>
            <a:blip r:embed="rId3" cstate="print"/>
            <a:srcRect l="13835" t="12364" r="46306" b="9370"/>
            <a:stretch>
              <a:fillRect/>
            </a:stretch>
          </p:blipFill>
          <p:spPr bwMode="auto">
            <a:xfrm>
              <a:off x="3644" y="583"/>
              <a:ext cx="1234" cy="155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71" name="Picture 7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2" y="812"/>
              <a:ext cx="1275" cy="146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54278" name="Rectangle 74"/>
          <p:cNvSpPr>
            <a:spLocks noChangeArrowheads="1"/>
          </p:cNvSpPr>
          <p:nvPr/>
        </p:nvSpPr>
        <p:spPr bwMode="auto">
          <a:xfrm>
            <a:off x="361511" y="6284486"/>
            <a:ext cx="5643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err="1">
                <a:latin typeface="Comic Sans MS" panose="030F0702030302020204" pitchFamily="66" charset="0"/>
              </a:rPr>
              <a:t>Knowledge</a:t>
            </a:r>
            <a:r>
              <a:rPr lang="pt-BR" altLang="pt-BR" sz="1600" dirty="0">
                <a:latin typeface="Comic Sans MS" panose="030F0702030302020204" pitchFamily="66" charset="0"/>
              </a:rPr>
              <a:t> </a:t>
            </a:r>
            <a:r>
              <a:rPr lang="pt-BR" altLang="pt-BR" sz="1600" dirty="0" err="1">
                <a:latin typeface="Comic Sans MS" panose="030F0702030302020204" pitchFamily="66" charset="0"/>
              </a:rPr>
              <a:t>and</a:t>
            </a:r>
            <a:r>
              <a:rPr lang="pt-BR" altLang="pt-BR" sz="1600" dirty="0">
                <a:latin typeface="Comic Sans MS" panose="030F0702030302020204" pitchFamily="66" charset="0"/>
              </a:rPr>
              <a:t> </a:t>
            </a:r>
            <a:r>
              <a:rPr lang="pt-BR" altLang="pt-BR" sz="1600" dirty="0" err="1">
                <a:latin typeface="Comic Sans MS" panose="030F0702030302020204" pitchFamily="66" charset="0"/>
              </a:rPr>
              <a:t>Provenance</a:t>
            </a:r>
            <a:r>
              <a:rPr lang="pt-BR" altLang="pt-BR" sz="1600" dirty="0">
                <a:latin typeface="Comic Sans MS" panose="030F0702030302020204" pitchFamily="66" charset="0"/>
              </a:rPr>
              <a:t> (</a:t>
            </a:r>
            <a:r>
              <a:rPr lang="pt-BR" altLang="pt-BR" sz="1600" dirty="0" err="1">
                <a:latin typeface="Comic Sans MS" panose="030F0702030302020204" pitchFamily="66" charset="0"/>
              </a:rPr>
              <a:t>Goble</a:t>
            </a:r>
            <a:r>
              <a:rPr lang="pt-BR" altLang="pt-BR" sz="1600" dirty="0">
                <a:latin typeface="Comic Sans MS" panose="030F0702030302020204" pitchFamily="66" charset="0"/>
              </a:rPr>
              <a:t>, 2003)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25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Tempo Real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Uso</a:t>
            </a:r>
            <a:r>
              <a:rPr lang="en-US" dirty="0" smtClean="0">
                <a:latin typeface="Comic Sans MS" panose="030F0702030302020204" pitchFamily="66" charset="0"/>
              </a:rPr>
              <a:t> da </a:t>
            </a:r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tempo real </a:t>
            </a:r>
            <a:r>
              <a:rPr lang="en-US" dirty="0" err="1" smtClean="0">
                <a:latin typeface="Comic Sans MS" panose="030F0702030302020204" pitchFamily="66" charset="0"/>
              </a:rPr>
              <a:t>possibilita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análises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mais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precisas</a:t>
            </a:r>
            <a:r>
              <a:rPr lang="en-US" dirty="0" smtClean="0">
                <a:latin typeface="Comic Sans MS" panose="030F0702030302020204" pitchFamily="66" charset="0"/>
              </a:rPr>
              <a:t> e </a:t>
            </a:r>
            <a:r>
              <a:rPr lang="en-US" dirty="0" err="1" smtClean="0">
                <a:latin typeface="Comic Sans MS" panose="030F0702030302020204" pitchFamily="66" charset="0"/>
              </a:rPr>
              <a:t>uma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resposta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mais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rapida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durante</a:t>
            </a:r>
            <a:r>
              <a:rPr lang="en-US" dirty="0" smtClean="0">
                <a:latin typeface="Comic Sans MS" panose="030F0702030302020204" pitchFamily="66" charset="0"/>
              </a:rPr>
              <a:t> a </a:t>
            </a:r>
            <a:r>
              <a:rPr lang="en-US" dirty="0" err="1" smtClean="0">
                <a:latin typeface="Comic Sans MS" panose="030F0702030302020204" pitchFamily="66" charset="0"/>
              </a:rPr>
              <a:t>execução</a:t>
            </a:r>
            <a:r>
              <a:rPr lang="en-US" dirty="0" smtClean="0">
                <a:latin typeface="Comic Sans MS" panose="030F0702030302020204" pitchFamily="66" charset="0"/>
              </a:rPr>
              <a:t> do </a:t>
            </a:r>
            <a:r>
              <a:rPr lang="en-US" dirty="0" err="1" smtClean="0">
                <a:latin typeface="Comic Sans MS" panose="030F0702030302020204" pitchFamily="66" charset="0"/>
              </a:rPr>
              <a:t>experimento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As </a:t>
            </a:r>
            <a:r>
              <a:rPr lang="en-US" dirty="0" err="1" smtClean="0">
                <a:latin typeface="Comic Sans MS" panose="030F0702030302020204" pitchFamily="66" charset="0"/>
              </a:rPr>
              <a:t>derivações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que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ocorrem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durante</a:t>
            </a:r>
            <a:r>
              <a:rPr lang="en-US" dirty="0" smtClean="0">
                <a:latin typeface="Comic Sans MS" panose="030F0702030302020204" pitchFamily="66" charset="0"/>
              </a:rPr>
              <a:t> a </a:t>
            </a:r>
            <a:r>
              <a:rPr lang="en-US" dirty="0" err="1" smtClean="0">
                <a:latin typeface="Comic Sans MS" panose="030F0702030302020204" pitchFamily="66" charset="0"/>
              </a:rPr>
              <a:t>execução</a:t>
            </a:r>
            <a:r>
              <a:rPr lang="en-US" dirty="0" smtClean="0">
                <a:latin typeface="Comic Sans MS" panose="030F0702030302020204" pitchFamily="66" charset="0"/>
              </a:rPr>
              <a:t> do workflow </a:t>
            </a:r>
            <a:r>
              <a:rPr lang="en-US" dirty="0" err="1" smtClean="0">
                <a:latin typeface="Comic Sans MS" panose="030F0702030302020204" pitchFamily="66" charset="0"/>
              </a:rPr>
              <a:t>devem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estar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disponíveis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assim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que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os</a:t>
            </a:r>
            <a:r>
              <a:rPr lang="en-US" dirty="0" smtClean="0">
                <a:latin typeface="Comic Sans MS" panose="030F0702030302020204" pitchFamily="66" charset="0"/>
              </a:rPr>
              <a:t> dados </a:t>
            </a:r>
            <a:r>
              <a:rPr lang="en-US" dirty="0" err="1" smtClean="0">
                <a:latin typeface="Comic Sans MS" panose="030F0702030302020204" pitchFamily="66" charset="0"/>
              </a:rPr>
              <a:t>forem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produzidos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6" name="CaixaDeTexto 4"/>
          <p:cNvSpPr txBox="1"/>
          <p:nvPr/>
        </p:nvSpPr>
        <p:spPr>
          <a:xfrm>
            <a:off x="468324" y="5805264"/>
            <a:ext cx="8136904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Dados </a:t>
            </a:r>
            <a:r>
              <a:rPr lang="en-US" sz="2400" dirty="0" err="1" smtClean="0">
                <a:solidFill>
                  <a:schemeClr val="bg1"/>
                </a:solidFill>
              </a:rPr>
              <a:t>específicos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domínio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também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são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necessários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pt-BR" smtClean="0"/>
          </a:p>
        </p:txBody>
      </p:sp>
      <p:pic>
        <p:nvPicPr>
          <p:cNvPr id="854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42875"/>
            <a:ext cx="3786187" cy="54213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0" name="Picture 4"/>
          <p:cNvPicPr>
            <a:picLocks noChangeAspect="1" noChangeArrowheads="1"/>
          </p:cNvPicPr>
          <p:nvPr/>
        </p:nvPicPr>
        <p:blipFill>
          <a:blip r:embed="rId4"/>
          <a:srcRect b="5823"/>
          <a:stretch>
            <a:fillRect/>
          </a:stretch>
        </p:blipFill>
        <p:spPr bwMode="auto">
          <a:xfrm>
            <a:off x="571500" y="938213"/>
            <a:ext cx="4214813" cy="57769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75" y="52388"/>
            <a:ext cx="3563938" cy="4876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355725"/>
            <a:ext cx="4333875" cy="5359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3" name="Picture 7"/>
          <p:cNvPicPr>
            <a:picLocks noChangeAspect="1" noChangeArrowheads="1"/>
          </p:cNvPicPr>
          <p:nvPr/>
        </p:nvPicPr>
        <p:blipFill>
          <a:blip r:embed="rId7"/>
          <a:srcRect b="28992"/>
          <a:stretch>
            <a:fillRect/>
          </a:stretch>
        </p:blipFill>
        <p:spPr bwMode="auto">
          <a:xfrm>
            <a:off x="1285875" y="2357438"/>
            <a:ext cx="4429125" cy="4429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4" name="Picture 8"/>
          <p:cNvPicPr>
            <a:picLocks noChangeAspect="1" noChangeArrowheads="1"/>
          </p:cNvPicPr>
          <p:nvPr/>
        </p:nvPicPr>
        <p:blipFill>
          <a:blip r:embed="rId8"/>
          <a:srcRect b="29269"/>
          <a:stretch>
            <a:fillRect/>
          </a:stretch>
        </p:blipFill>
        <p:spPr bwMode="auto">
          <a:xfrm>
            <a:off x="4738688" y="2786063"/>
            <a:ext cx="3762375" cy="37861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4025" name="Picture 9"/>
          <p:cNvPicPr>
            <a:picLocks noChangeAspect="1" noChangeArrowheads="1"/>
          </p:cNvPicPr>
          <p:nvPr/>
        </p:nvPicPr>
        <p:blipFill>
          <a:blip r:embed="rId9"/>
          <a:srcRect b="65231"/>
          <a:stretch>
            <a:fillRect/>
          </a:stretch>
        </p:blipFill>
        <p:spPr bwMode="auto">
          <a:xfrm>
            <a:off x="2714625" y="4714875"/>
            <a:ext cx="4071938" cy="2143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77876" y="3140968"/>
            <a:ext cx="601846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Tipos de proveniência ?</a:t>
            </a:r>
          </a:p>
        </p:txBody>
      </p:sp>
    </p:spTree>
    <p:extLst>
      <p:ext uri="{BB962C8B-B14F-4D97-AF65-F5344CB8AC3E}">
        <p14:creationId xmlns:p14="http://schemas.microsoft.com/office/powerpoint/2010/main" val="4229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4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4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pt-BR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31828"/>
            <a:ext cx="8535081" cy="57850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bg2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60001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6631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pt-BR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37" y="928670"/>
            <a:ext cx="8392205" cy="56882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bg2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60001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Explosão 2 54"/>
          <p:cNvSpPr/>
          <p:nvPr/>
        </p:nvSpPr>
        <p:spPr>
          <a:xfrm>
            <a:off x="714375" y="1357313"/>
            <a:ext cx="7429500" cy="485775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Classificar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proveniência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termos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o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quê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ainda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dado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pode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capturado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durante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as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ciclo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vida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experimento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</p:spTree>
    <p:extLst>
      <p:ext uri="{BB962C8B-B14F-4D97-AF65-F5344CB8AC3E}">
        <p14:creationId xmlns:p14="http://schemas.microsoft.com/office/powerpoint/2010/main" val="3213174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pt-BR" dirty="0" err="1" smtClean="0">
                <a:latin typeface="Comic Sans MS" panose="030F0702030302020204" pitchFamily="66" charset="0"/>
              </a:rPr>
              <a:t>Classificar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como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os</a:t>
            </a:r>
            <a:r>
              <a:rPr lang="en-US" altLang="pt-BR" dirty="0" smtClean="0">
                <a:latin typeface="Comic Sans MS" panose="030F0702030302020204" pitchFamily="66" charset="0"/>
              </a:rPr>
              <a:t> dados de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proveniência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podem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ser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capturados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nos</a:t>
            </a:r>
            <a:r>
              <a:rPr lang="en-US" altLang="pt-BR" dirty="0" smtClean="0">
                <a:latin typeface="Comic Sans MS" panose="030F0702030302020204" pitchFamily="66" charset="0"/>
              </a:rPr>
              <a:t>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sistemas</a:t>
            </a:r>
            <a:r>
              <a:rPr lang="en-US" altLang="pt-BR" dirty="0" smtClean="0">
                <a:latin typeface="Comic Sans MS" panose="030F0702030302020204" pitchFamily="66" charset="0"/>
              </a:rPr>
              <a:t> de </a:t>
            </a:r>
            <a:r>
              <a:rPr lang="en-US" altLang="pt-BR" dirty="0" err="1" smtClean="0">
                <a:latin typeface="Comic Sans MS" panose="030F0702030302020204" pitchFamily="66" charset="0"/>
              </a:rPr>
              <a:t>proveniência</a:t>
            </a:r>
            <a:r>
              <a:rPr lang="en-US" altLang="pt-BR" dirty="0" smtClean="0">
                <a:latin typeface="Comic Sans MS" panose="030F0702030302020204" pitchFamily="66" charset="0"/>
              </a:rPr>
              <a:t>.</a:t>
            </a:r>
            <a:endParaRPr lang="pt-BR" altLang="pt-BR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3573016"/>
            <a:ext cx="6607175" cy="23574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1685" y="5494073"/>
            <a:ext cx="1071563" cy="428625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Explosão 2 54"/>
          <p:cNvSpPr/>
          <p:nvPr/>
        </p:nvSpPr>
        <p:spPr>
          <a:xfrm>
            <a:off x="6057032" y="4509518"/>
            <a:ext cx="3786187" cy="17145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ＭＳ Ｐゴシック" charset="-128"/>
              </a:rPr>
              <a:t>Composição &amp; Execução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496" y="6093296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</a:rPr>
              <a:t>Cruz, S.M.S. ; CAMPOS, M. L. M. ; MATTOSO, M. L. Q. . Towards a Taxonomy of Provenance in Scientific Workflow Management Systems. In: IEEE </a:t>
            </a:r>
            <a:r>
              <a:rPr lang="en-US" sz="1400" dirty="0" smtClean="0">
                <a:latin typeface="Tahoma" panose="020B0604030504040204" pitchFamily="34" charset="0"/>
              </a:rPr>
              <a:t>SWF, </a:t>
            </a:r>
            <a:r>
              <a:rPr lang="en-US" sz="1400" dirty="0">
                <a:latin typeface="Tahoma" panose="020B0604030504040204" pitchFamily="34" charset="0"/>
              </a:rPr>
              <a:t>2009, Los Angeles. 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12650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/>
          <p:cNvSpPr/>
          <p:nvPr/>
        </p:nvSpPr>
        <p:spPr>
          <a:xfrm>
            <a:off x="1633366" y="1854173"/>
            <a:ext cx="6023874" cy="415776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Comic Sans MS" pitchFamily="66" charset="0"/>
              </a:rPr>
              <a:t>e</a:t>
            </a:r>
            <a:r>
              <a:rPr lang="pt-BR" sz="3200" dirty="0" smtClean="0">
                <a:latin typeface="Comic Sans MS" pitchFamily="66" charset="0"/>
              </a:rPr>
              <a:t>-Science</a:t>
            </a:r>
            <a:endParaRPr lang="pt-BR" sz="3200" dirty="0">
              <a:latin typeface="Comic Sans MS" pitchFamily="66" charset="0"/>
            </a:endParaRPr>
          </a:p>
        </p:txBody>
      </p:sp>
      <p:pic>
        <p:nvPicPr>
          <p:cNvPr id="12303" name="Picture 15" descr="http://www.osmardeoliveira.com.br/site/images/fotosartigos/medicinaespor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" y="1455920"/>
            <a:ext cx="1320201" cy="13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380312" y="1728057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Astronomia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1560" y="5733256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Química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3597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339454" y="6175931"/>
            <a:ext cx="13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Engenharias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388424" y="3597002"/>
            <a:ext cx="69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Física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0599" y="105273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Medicina</a:t>
            </a:r>
            <a:endParaRPr lang="pt-BR" dirty="0"/>
          </a:p>
        </p:txBody>
      </p:sp>
      <p:pic>
        <p:nvPicPr>
          <p:cNvPr id="12290" name="Picture 2" descr="http://www.uece.br/uecevest/images/stories/fis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97" y="3977600"/>
            <a:ext cx="761703" cy="7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xQSEhUUEhQVFhQXGRgXFxgYFxcYGhwXFxccFxcVGRcYHCggGhwlHBUXITEiJSkrLi4uGB8zODMsNyotLisBCgoKDg0OGxAQGywkICUtLC8sLSwwLC4tLywvLCwsLCwsLywvLCwsLCwsLS8sLDAsLCwsLCwsLDQsLC8tLzQ0LP/AABEIALEBHAMBIgACEQEDEQH/xAAcAAABBQEBAQAAAAAAAAAAAAAAAwQFBgcCAQj/xABLEAACAQMCAwUFAwgHBgQHAAABAgMABBESIQUxQQYTIlFhBxQycYEjcpEzQlJiobHB8BU1Q3Oz0eE0gpKytNIldJTDFyQ2U1VjZP/EABkBAQADAQEAAAAAAAAAAAAAAAABAwQCBf/EADARAAIBAgMFBgcBAQEAAAAAAAABAgMREiExBBNBUfAyYXGRocEUIoGx0eHxM0MF/9oADAMBAAIRAxEAPwDcaKKKAa5w7euK7LV5eLtnqOVcSZA5j8KA5m6DrkU9ptbRfnHn0pzQBRRRQBRRRQBRRRQHhFMFyp09akKb3PNPnQlOw3Z/8qWsk5t58qbt8J+9UlUI6k+AUVRe2nGJHu47GOR4U7sTTuh0uysxSOFH5pkqxZhvgAAjJppxK2FsglsZZUmQZ0vNLLHJjfRIkjMMHlqGGGcg9Kk4NFoplwXiK3NvDOgIWWNJADzAdQwB9RnFPaAKKKieN9o4LQqsrMZHyVjjR5ZCBzbRGCQo/SOB60BLUVFcC7QwXevuXOqMgSRurRyITuNUbgMAehxg4NStAFFFFANJ7fG6/Uf5V4rhhg08pjOPGelQyGdBXwVzt/D5142SMKOVKI+BSZmI2qCLnsNvzyf5/k0o6gDakVL9AfrXXcOeZAro6Owa61U3JKbEbede9+PWgOpzt8yKeU1giJOpvoKdUAUUUUA3u/zR5muLvlSPFrxYVaVzhIo3kY+SopZv2CqTbWJvYFubyabvJAHWKOaWKOJWGVRREy6mAIyzZJOeQwKA0ZRgYr2s+7D8amS7aymkaaN42lgeQ6pF7tlEkTPzcYdWVjv8QJO1aDQBRRRQBRRTbiVwY4ZHUZKI7AeZVSQP2UAx4t2ns7VglxcwxORnSzqGweTac5A2O/Lao/tR2rWG2iktWjla5mit4GDa4+8lYgMSh3CgMcA74xkVQux17bm0Mkx1zzDvJJDjUzsMkk+nIDoABTPsLDHPxGW1K6reVDOVBZdE8Dp3c6MpBR/ERkYztnlVKrJywnp1P/MqQoOs+Fr5c+T4mkcB4tMeIXdpI4lSGOCRX0hWDShtUb6cKfhyNgcZzmrBc80+dJcN4XFBr7tSGkbXIzMzu7YxlnYknAAAGcAAAYG1K3XNfnVx5g1b4T96pKo1hsfvVJVCJbuUD2h9m7hpo72zQSyKnczQ6gpki1a1ZCdg6lmO/MH6GnScYYPGl3bXVtFI3dmSZCgJ6ojbjURnBPkcZxW4U04pw2K5ieGdFkicYZWGQeo+RBwQRuCARUkFK4Fxk8NEdvcNrsThLa62AjHJILjGy42Ak5HbPnWgVjfaSzuOEr3UubnhcjBWZt2RSdoZT0B2Ak68jgmpHs32hPDlQM7T8KYgRynLSWpPKGXq0Q5BunLljHDmlLCyt1IqWFmp1ld7xTu7q94hrjMAkjhiZj8YiQJIiHkFWUyYO4ZiRtzqb7XdpFnDWtrOApTXc3EbBhDAdtKMMjvpMFVHNRlvLOc8H4rDxG5VZ1LWdnhYraGJnMzDIj1IoKpGoG+ohWPoSBOJXsdY1iw8S0dm+NpccVa6R0EEFvItxPqUReN0McZk+EkFWbngb1fbDtZYzuI4bu3eQ7BVlQsT+qM5b6Vns1uJroCW3FvawhTb2umMKHYZaeRI8oZN8DchQPMmrZxO1t5YNEiK48mAI9CPIjzHKujouFFVX2fcTeWKWGRi720vdB2OWaMoskZYnmwWQKTzJTJ51aqAKa3S5ZfP+FOqaocszeWwoBGbY7V3BESctsBvXkQ1P8t6c3CkqcVCRCRz35xkDb5/TlXqzZYrjl1z/pXkEowB1pGIgl2JP44qSReGXVnbl60qBTa1Hg9c9OfypW2bI59T9PSgFaKKKAKKajOdm/GvTMw5qPoaAQu7ZZhLHIMo6NGw81ZdLD8Cayjh3vFvFPDJ9olm4hMiMBqXQHQlXIwwRlB3O+a1yPbOeZNYzxTiif0VeSK4Mlzc3LBQRrwzmKLwjf4QuPpUEFq9mvCJZpBxGZe7RotFtHkFtEhV2mfHIsFUAZ2Gc1o9RnCrQRxxwD4IY0jAH6ihR+6l7lNK4HU/wqSR5RTOQZZQAR/l/Oacd6M4+n1oBSiiigMH7SdnYbS+eGIN3TT2DBCdkW4mkWWNcY8BCjY8quHsU4HElq13u00zSIzMc6Y4pWRUXyHhyfM/IVCe0WULxM5z+U4WdgTynmzyH7OtW72On/wuL+8uP+okqqMUpvrkbataUqEYuV+6/j7WLrTe55r86cU1nfLDH5p3q0xDdvhP3qkqj2Q45Hnn6U9ikDDIqEQjuiiipJE7iBZFZHUMjAqysAQQdiCDsQR0rE+L2v8ARXEmtrZh7tLCshjlyyqru6GMDm6DRkZIO+M9a3Cs27fWUFzxKBZFyLe2mmnILLlHIWGIspB3dXb6eu9VaN4Mo2iOKmyB4u3DoY4l7pjCqYdYyV1soATvdGNS41nfbOKS7PdsGUOLDhkxRypQwwNpAC4wXIAA2zn9Y1GdjexknE2kd5BHYpK0bfEZXChSyKeQXxadeSefPetI4Lx+4ntBeQ9xFZDvtMbI5cW8KSKkmrUBqLxodGAApPiJquhGfakVbNCb+efkvco/FeIcQic3N/ZSRQMApdXWUppyVd1jyVUgkZPkPqm3bKBgFikad22SKJHd2P6IUDn86tfAu21zM/Dlfuh7xFNPckwTRqkSKGTu2kfDA6sFhqHWrxwma3k1NbhNm0PpXSwbAbSwIBBwynfoQa0mwhvZ5wSW2t2a4AFxPIZpFBBCZVUSIMOelEXJ8y3TFWmiigOJnwpNNQdK4pW53Kr9TSN02TgfKptchitkuxPnTmuUXAA8q6qCQooooDlkzQigbCuqKAKKKKAz+TtfJC6m7tWt4GIHed6smjOwMyhRpHLJUsB123q6iLYEt+FZFfdop7qRBFZSXDAMrwzW5VQDjJZphoUgKR66iM+cde8Zhtimq1vuGHUdRiMkcZ2ONKHVA2Sc5x0+oiWSucyslc2DjvE/d7W4m/8AtRSP9UQsP3CsglsDnglmBuO5dx8j37/sU06u+MS30Xu0d8ZbaYFZJGtVV13AWMyoRGdROOQPhxnJpx2hkezvoeIP3TJAAvdozMe7Kd27AlVwyqSQMHO49azTmm149eplqVIycc8r/wA9TXUAJ1KcHqCK7khJxvy9P9azqGS2ur68j4iyBxJEtmkhAxCEDLNBn85mLFnXJGMZAGKqCSJLEuWt2S/4vzyveCFJTkD9XTnb/wDo/X31Gw3UxHVqz9Mf61yFJYHBHPOf4VEcF420tzPbmNVEKowIZtw7yBBpZFyNEatqXK5YqCSpNT1AFFFcTShVLMcKoJJ8gBkmgMj7ff1mf73hP/UTVa/ZB/VcX95c/wDUyVT7ZJOKyteao4lZ7eSONs5CWrvJErEZGp9e5Hw9NVS3sy4m8Lvwxyp0B54pFBGpWk1SowJPiVpNj1B6Y3pjOLnrqZ4Ti55PX9GkzTBfn0FN4gVxkV14V9T50i0hboSKtLnmOHkriI6CSeRpHJPIGlI5+hqAPQc8q9pqq9UOPTpSiT9G2P7Pxro6FqwvtF2hHu19d76ryYrCcHBtoB3cWluXiILY82PzOo+0DiLQ2MojP202m3h8+8mPdgj7oJb/AHTWZXdks/FLKwj/ACFoqs+OWmAA7+YaTSPrVsdnVWnJydkl+reqM9f5rQ5modheDCysLe3ONaoDJvn7V/HJ8/EzfTFJw9i4Eglto3mS3kDr3Qk8CrKcyKgIJUHLbZ21HGDvVgWEbem9KVUaCvp2WSN0lhkYTRW5toS+GRUwMZRQurdVJ3BOMZFOuzXBjaRuhfXrlkl5EBe8bVoGpmYgebEk78hgCWooAriWULzrl7hR1z8t6QQEtkjnyoD2Nslm+griAZf5b0pKlcWpw2PP+FdcDniPaKKK5OgooooAooooAooooDLOJ2FzbHMF5cBt9pX79Tn9WYNpPkRyPQ8q8vLfh/dCe+mluSQG1XEhARvJUBCRsDthQNwedd8X4mGBdyFVRkk7AAdTSns67GwTxi/uojI8rvJAsuSkcLNmNhGfDlh48kH4hyoCo33GuJ3cDG2tZmsxldccYTWnIPHHsXyN8qMCopeJTKwlvLKd7Zcq5mhkEeW2GSR8/kSPSvpACvGUEEEZB2IPl5VnezQbvmZZbJBu+fmZR2d4vIqhuHS+8Q43tJpPtFHlBOfiHkr58gRVy7Pdq4bolUYrKmdcMg0SoQcHKHmAdtS5HPeq92l9lcbMZuGv7pPz0DPcMemUH5Ppuu36pql3PEngZLbjNs6Mm0NwjFXGPz4rhefmQTnfcVr2WhKbaclfh3+3rnwGKdPtZrmvfryNmseGQxEtCixsQoJHMqudK5P5oycDkMnFPVuMbOMevSs3suN3yKiwSW94jkhJpMrKuFZtMsUeA5wvxAr670T9pL6VHSaS3s40bTJNHl5X8KtpijkBEezfEdXpjnV3wtS9rZ6dcSzfwte5b+0HbG2s8LIWaV8COGNdUrknAwudgTtqbAz1ql9peMySIW4lL7rbkbWcL/aOD0uJxuB5qmBvg5qtW/EmnMltwe2aRn2muXYs+5+OW4bkeoAOdtqtfZ/2bxowm4i/vdxz0nPcq36qH8pz5t/wiqdp2eUGoqS7+729fE4xzqdnJc+uvEz6Xj76u8trSWG2YBY+7hk7ttOQWUgYJ5An0p5wXj0Kssd5DNa3GWeO4AaGfDHZssPGmMDScggYwRWn319LJxKGwV2hT3drmRlA1MocRJEhIOkZyxwM4AAxvUzc9l4bi1S3vVW50qAXdQGLYwZAV3Rj5qRzrJ8NFO6bucrZIp4k3crvDu0UkQDXX/zNv0urdclR5z26+JfvICPRRV0tb6KSISxOrxsMqyEMp+RG1ZNxPsHf8MYzcMla4hG5hY/aqPJTylHPbY8gAaZcC7UwTOxR2sbvP2mF+ydxsRcW52ztgsMMOQNTvJQyn58Dreyp5VF9eH6NCvOKXE9+bKKTuEjgE0kiKjSapGKxoolVkCgKSxKk7gDHOrHb2p7tFlbXIFUO4AXUwADNgbDJycetZ1e+83Tm5MFnrh+y1xz3KNImzFe+iK+AsT4GVwDnnvUlJ2uvJY1eOCC0RlVu8updZwRnKQxYJHkSw+XSrN5HmW72Gty3vEy+oqF4n20tIco0gllAOIYgZZCcbKUjBK582wN6zXtN2nt1x71eT3hz4oge4gKkEae6iwXAJU+LVsCOtKcKuOKXChOHWAtITtrZBAuP0gWGtx6qDWjZ4U6scbmkuuV36FW+xdhX68h/w7hd1NpvrmR/eYnLiGTUI4SynTGsOQMBX2bmTuSdxTb2VzBeJ3aTDXJNEHVwPhEcnjTHqZFb/dpvfcH4xZrJ3kZuQw1NLC4bAUbqEfDEjfGxz+ykrO6Tht1DxKAtNZToUkY5Z1jYhmI8nVlBIxuARgbV6TVOezyhTzeTVstOfN2uUpzjVUp5LTnr9jbYZBnBLfJtq7a5Uevy3pus6SIrowaNgGVlOQVYZDAjmCCDXRmA5ACvHubrineOeQA+dJ6R+cSfTpXHeM3IE10tqx5nFShmemYDkBSZnz8qdJbKOmfnQsitkY5dDiusQsI6tRwK4Q6Wya7MQIygII/b+2g+MZ69am98iLWHlFNbWX80/T/KnVcHQUUUUAUUUUAUUUUBR7L2XWauGme5uguCqXE3eRgjkdAADf72RV3Ar2igCiiigCmvEuHRXEZinjSSNuauoYehweo6HpTqigMN4TbvwviMtpHC2t2c2xyTqt2y6qryNgaQNJ35oOe1RSwHivEY4SjaVcG53IAiU5KMyn874Rg/nH1rTe3X9Y8J+/df4IqA9ler/wAV0BS/ex6dRIGrQcZIBIGeuDXqLaJfCt2V8o37s/XKxidFb5Z839iw9ne0lp7tH7nCyxd+bbu0WJSkgySWGvGMDVqBYkb1arZdTZ6CqVwjsO1vPbTKyCNYY++jBY6rmGBrdJlJUZzHLJqyBuFOD0vtucID6V5rbsbLDC94Zb3LK00KO8edDMBqXOzBW5gHqOtSFtjSMAKBsAOWBtsOlNsaQrj6/WncK4UD0rkk7qie1bsel3ayTQwK15EFeNlyrsqMC8eV3bKagAc7kYxV7oo8w1fI+eeGdo5VtwEVhGVkYbEeGH8qcfq53/jUx2E7CNxKI3F3LcR25bEEakIXjAHjLEFghOQAMbD5VHca5z/d45/jCt04T+Qi/u0/5RWals8Yu+viY6OywjK+b8cyM4B2NsbLBtraNG/TI1yb7n7R8t+2l+196IbG6kbThYZCNRABbQQq5O27ED61L14RWk2GY9kLWVbpLCcmRrJZZYpzv3kMugW51dT4ph5AxDypl2j4elhK+tSeHXbfaKBn3e5PKRR0Rzz6A+W1a3iozi9hHOksMyho5EKsp6g469D1B6ECu4VJU5Yo6nM4KSszNuwvFZOHzf0dd7Ruc2rE5Clt+4LDbDc1xtnIBORWqW9uAMkb1jlzwh2DcMuSTPEveWM52M0A3Cah/aoR89s+tWLs37RXSBPf4JgEJikulCtGShwZHQHWv6xCkBtXltQqjc3j117imlPC3CX070XW+7Q28MgieTx5jUhUd9JlbRF3hRSI9THAL4BNN27YWYUv3p0iXuM91L+W3+yHg3fIxgddqgey6yW014JIu/S4uXuo50ltyvdsqmKMh5Q+pdAAwCNxuBvVe4L2cuAnDVnjbUl3Jd3X21uUR9UjRkKJCW3deWeR+VWGg1ymIGnD/PP1NODcx9XTH3hVZHa8yZNpZzXEI/tVMMaP5mMSOC4/WwAehI3oC0W48I/H8d6RnXSdQ5dabcA45Fdxl4tSlTokjcaZI3G5R16Hccsgg5BIqSIzQDKRM7j6U5t5dQ9RzpBfAdJ+E8q8cFTkfyKXI0HteE4514jgjakLs7qDyJ3oSKiYHz8+RoE64znb5GibYE9QDTU5EfTB/GgHiOCMiuq5iXAA9K6oAooooAooooAooooCh9vw39IcJ0kA67ncgsPyQ6Aj99Q3siBDcTyQT30XIY/NPTJqa7dOP6S4SMjOu5OOuO6G+PKq17PuKR2ycYmkPhiaORgMaiAh2A8yRgetc72eLd3y1t3r+sz/APdeD+6NUm+EfKl7b4RVf4RNdyKkk4hWOSIOEQNrjc4IjZy5EnhJ3CruOtWC2+EV23cvQrRRRUEhRRRQGAca5z/d45/jCt04T+Qi/u0/5RWFcYOe/wAb+Hjn+MK1L+nXMllZ2xQNLB38kpGoLCiqo0KDhmZiACTgAE4PKuY8TiOr64st1FNuHJII1EzK0g+JlGAd9iB02xTmujsKZzfE33f8qeVC9oOKx2scs0udKqMKoyzMSAkaDqzEgAetAUD2r6jcWGnDd2lzKw1BdCqEPesxI0rgMMkjc43JqF4p2yX3dUaNTGmgmNhpUpsxUjbYr06g+tNuI3LyvI0q99K8iJJEDqElyN4OGIeXcw5DynkzHfmDWh8A9mtshSe8X3m8J7yR3Zinenc6Ys6cLyGRyUcqzTpupK6djHUoupK8XYzdb+AjP9A5B8rWX/tpS2vLcSBm4EwXSwI90kbJJUg4ZegVvxrfaKsjSwu936fgujRwu936fgw88Ts//wAC3/oW/wC2rB2f48O4BiUJE2TGqkFVQk6VGNhgdOnLpWoVU7/2d2MsjSaJIi51OIZpIkYnmSiMBk9SAM1aXEN7PpTJxG9kT8mIoI5CORmDSMBnqyo2/lqFaLTLg/CYbWJYbeNY415Kv7SSdyT1JyTT2gE5o9QxTaOTIweY5U9qOiOB6ZxUMhivu4x6+lAc4wylvWvGkyK595NLkJneoYxoNBYbDQfTeuPejR7zy/npQm44Ex/QNHfn9A0j7186Pe/nUkj2iiq92q448ElpbwBe+upSilwSqRouuaTSCNTBRgDI3OemCBYaKrXZPjUs0t7FMVb3afu1kA06lKB8MM41rkgkYHLYVMycUhWNpGmjEabu5ddK/Ns4FAPKjeNccgtFDTPgscIigvI7foxxqCzn5DbrVE7T+0piNNkCusERyvGzySEjINtajxuP130r5aqoxvXmlKKJpbmTIaGKTvbp8Nhhc3eNNvDn+ziAABG6864c7aCopQSdtSVs+NI1/PNdBTIz5VdYLwxAlYYi0ZIjfQNRCtzZs75pPiFotxKZLS31xJlLlImAeSCUfaqBqDSMBhxnkQu9SsHspu5olM11HbMpzHbwxa4YwQQdRLAvIQd25892zSNx7L7y1AltL0S3AOWRk7pWG2ArBjpbbG+x25Y3zunVxYl4mF0q2PEtNbF67Izwvb/YXctyqgJiXuw8WkY0Mqxowbz1gk451Z7b4RWESdo1MpW9iltOIoNKTJ9lIcnCh9tM0RI3yGBGTV+su1ssEQF2Flg2AvLcEpj/APfDu0R9RqX7orXSjOcXLC7afU0U6yeTyfJl1nv40063VdTBFyQMseSgnmfQV3FdozMiujOmNahgWXPLUBuPrVK7c2acQt7WCKUhJWaRZk1MgKQyd0TIg0j7Zo25jOkgUl2b7RG3iklv0dby4cYtkTVMxhhjgOhB+Y0kcjhiQoEg8WN6JXLjQKpXbfjrSwzWdgxe6YaGdDhIFJHeNJNyRtGrABLAkHGN6r3a3tNMNLXr+72xOGtoZPtyCPCZpl+FdWAUTHxbswBzX+HtfcVURcOhW1sQcd4RojwDg6AN5G5+meeK5rKpBqOHN5lEqzeUFce8Mns4YGheKPXHmPY5Axs2kjmrDBP6QIyK97OWBUJJEqXCgtJGkNy9vPAJgDLAgPglQsNWklQGJI505/8AgvKDhOInScFi0ALZx4iD3mN+meWw3xTy69jaoAbO9nikAGe80yISOZwNJXPofpWaFOrF3uiinSrxd7ru1LVYdtrQaYpmktXAChbsMh2GB9sxKOfUOSas8bhgCpBB3BByD8jWMcRsON2oCzQJewIdR7vEudiADE+HPPOwO4FRnDO0dkrlU944bOD4hCzIur9e2k8B/wCGvR2fZ51Y3ur8r5/v6F2+ce2mvsb2TjnWK9suP++z6kZViUP7uWGUCKNE/EpF5FRkpEDzJyOYqRFjNfxzmXiMk8YGhdBNvGVKDUrxRFe8JydWSRuQNPKoPs9wtbu+91mI0YM8wCgCZYWCW9rGoJ0QRhkYqdydXzF0dnlTTnJaeniHVUmox4ln9l/ZwZjvJFITSy2Ub7tHA2S0zbflZSSxPPBxnBwNMkkA+vIU0Hh07fCN671jvATyxsf5+tYy9KysOI5M5GCMV3XikHlXtCQooooAoopOeXSPU8qATuHz4R9T5CkNQ59Bso8z50AdPq5/hSkCajq6D4RUEHiWzHcnGacxxhRgV3RUkhRRRQBRRRQBUfxTg8VwYmkB1wtridWKsrEFTgjmCCQQcg+VPXkA26+VEcgOcdOYoDLOP20Pv3uBGm0RFuJEJJ76ed2JkmZjmTGgHDZ3PoMVntlY2ltKskKxIFBy4hWRlAGQ6R5Cl9sAsDjVnbFaF7ROwz3rpcWsix3SLoOvOiSPOoKxXdSCSQQDzIPpUOGeyu8uJV9/eJIAQXWN2d5ADnRnACKep51nnGo55aHsbLW2SGzvG3is8ravg79x72Z7A3N2O8lZ7S3lGWJbvL2dSP7SU7RKdjpAx+r1rVOz/Z+2sY+6tYljXrjdmPm7Hdj6k1JbKOgApBrgn4dh5n+Aq9JI8upVlN3kxaSQLzppk5JPU/XFA8x9WP8ACuM9FBY+dCpjTtBwO2vou7uolkXoTsynzRxup+VZhxHslxDhOqexka5tlBLI2O9VAMnI+GUYB5AH0rWNR5YNda9irDYjBB5EHpVlKtUpO8X+H4riVygpr5kZXwThlleRvcyW0MZdVITCsC25aULuE1ArnHPTmoa04lMjix4XaqJ2B1SAjLKmBraRj4VAI8PIch0p6ezYtZb+37x3ihgjmt/EylBI7AKxU+PSFxvt6VM+xPgoWNuISsXlmDxJtskaSFWHqWZASfQeterOtTjR3kFm3ldKy5/oyQpylUwy0WvfyHnZj2Txqwn4nJ73Nz7vfuFP3TvIee7YHp1rSkQAAAAADAA2AA5ACvQc8q9ryZzlN4pO7N8YqKsgoplbvg4PJhkU4tlwo/H8a5JFajuNcCt7tNFzDHKMHGtFYrnbKkjKnfmKeyzBfn5daSOW3JwPIf50BhlzwriXDs26W8txEpKxSW6d4GTPh1qu6Njnnrnc86m+xfZ+e0F1xK/XumW3lEcRIyExrd3IOzHQABnIyc74rVXmA2FN5BqHiXKnzGR+2tVTba1Slum8vDW2lzPGhCM8aWZn3ZAzrcw8PupJHltS9wspZ8S28iYTWSTq0yynY9Yl8q0tUIGBhh5GmyRZI0rvjGcYwPLPl6UodS8xWQvzHC3AGxBX937KWVgeRzTNbnzoVVO+4PpUrMXHtFNhrHIhvnQbk8tJz+yliRwzYGTTJnJOrqdlHp511IxONXLnt+6uCT/vNy9BU2IBY8nSOm7GnwGK4hi0jH40pUEhRRRQBRRRQBRRRQDaH8o2f5FeQc2bpThkB5gGm9wcsF6c6A6N0OgJoNzn4QSfXbHzrrAxTV/UnHp1qLnWE9Zsn9I/sFcsd9/EfLp8q7jjZuXhX+fxp1FCF5fjUkMQW3LfFsPKnKIBsBXVFCArl0B5iuqKAyvtWQl7xEeI5srfGFZv7SXmVBx9cVJ+xuXHCoR+tP8A48lNO1f+2cS/8lbf4s1OvZPJGnBYpJXWNFacs7MFAHvEm5Y7AfOuviZNblrJZ+f8M8f9peC9y8KvVDj06V6bjYggg/LP4VDLxy3BQLcQsZCyxgOuWZDh1UZySDsR0p9wvicVyuqGRJEBwWRgw1DmuR13FLIvF3YFQDkY64/1pTWTy8I8zzol/dSLzEnApYXFNSry5+dIrqbZeX7qWitOrfhToDHKoYsIRWoHPc04ooqCQooooBN4VPMUg1n+ifxp3RQDAq69PwrtJdVPKZ3ERByNweddJ8yLCsjUhAfGKT7ynNrCR4jz6VLtYhXF1cE4B3oVweRpoxIbX0yQflypxb8ifMk/w/hXB0K0UUUAUUUUAUUUUAU1u0OzDpsadUUBH97XirqOB9aeG3U9K7RAOQxUWO3O6OqKKKk4CiiigCkb26WKN5ZDpSNWdj5KoLMfoAaiu0vaq1sVzcSAMRlY18UjfdQb49TgDqRWdcY47fcUjkUBbKwIIkZyNTIcgiSQ+FQR+am/PxGuJ1Ix1K6lWMNRWxlm4j71c/ZRi5ijjRGZgUjjZmUsQDrc94cjwgcsmors73scllZaGnisZpLiVYwCZFlLd1MIyc/YyucgZPiQj0hDxFI5I7fh7zS94CiuylUklBIxCz8xtg52z8zU5a8GSSdZeF3TwXIPdujN9omrxOJFOVlHgJ3yGKjfrWWE5qfzLr9GOnUqKpeS119vLiW/i1nJLxGCaOK4higt7iQOkSZNxMygx4ZWGpkXJOOoGc5FRfZ64nsbWwttWmd5E7+NlUuDcTszOy51keGVQUGxGonSDmRXtrd2Z039v3qDbvrcaX8hqgc7/NG+S1zJ2+mZgw4e3dj9K4jEuP7vSVB9DJW5HoF3mYjnSlknNj15VE8L43FeR95CTsdLow0ujgZKOvQ7jzBByCRvVgqZMhBRRRXJIUUUUAUUUUAUUUUAUUUUAUGiigOBEMY6V0q4GBXtFAFFFFAFFFFAFFJmZR+cPxFe96vmPxFAd0UUUAUUUUAUUUUAUUUUBgE/9a8V+v8Ah069tP8AV1r8x+6iiq59pdcimp2o9cUWnt5/sHCf/OWP/K1Z8/8A9SL99v3tRRXMv9InM/8AWJq3bv4I/vx/8wqt0UVcaB52C/22/wDuWf8A79afRRUgKKKKgBRRRQBRRRQBRRRQBRRRQBRRRQBRRRQBRRRQBXhr2igI1v5/ZXSUU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7" name="Picture 9" descr="http://www.infoescola.com/wp-content/uploads/2010/06/hidrocarboneto-metan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33256"/>
            <a:ext cx="1041921" cy="10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tpn.usp.br/site/images/home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13" y="5411137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http://www.vivabiotec.com.br/site/images/DNA%20with%20Featu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78672" cy="6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95085"/>
            <a:ext cx="2079905" cy="11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/>
          <p:cNvSpPr/>
          <p:nvPr/>
        </p:nvSpPr>
        <p:spPr>
          <a:xfrm>
            <a:off x="3537473" y="3172780"/>
            <a:ext cx="2215661" cy="152055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mic Sans MS" pitchFamily="66" charset="0"/>
              </a:rPr>
              <a:t>e</a:t>
            </a:r>
            <a:r>
              <a:rPr lang="pt-BR" sz="2000" dirty="0" smtClean="0">
                <a:latin typeface="Comic Sans MS" pitchFamily="66" charset="0"/>
              </a:rPr>
              <a:t>-Science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972895" y="1412776"/>
            <a:ext cx="7344816" cy="5040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987824" y="2214536"/>
            <a:ext cx="3248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C00000"/>
                </a:solidFill>
              </a:rPr>
              <a:t>Banco de Dados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930255" y="3135337"/>
            <a:ext cx="1582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Engenharia de </a:t>
            </a:r>
            <a:br>
              <a:rPr lang="pt-BR" dirty="0" smtClean="0"/>
            </a:br>
            <a:r>
              <a:rPr lang="pt-BR" dirty="0" smtClean="0"/>
              <a:t>Software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435842" y="4349442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HPC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2981340" y="5050422"/>
            <a:ext cx="20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Inteligência Artificial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455464" y="484597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Algoritmos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088311" y="3966334"/>
            <a:ext cx="115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Segurança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5763943" y="2988114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72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pt-BR" smtClean="0">
                <a:latin typeface="Comic Sans MS" panose="030F0702030302020204" pitchFamily="66" charset="0"/>
              </a:rPr>
              <a:t>Formas de registro e armazenamento dos dados de proveniência.</a:t>
            </a:r>
            <a:endParaRPr lang="pt-BR" altLang="pt-BR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288" y="2935188"/>
            <a:ext cx="6192837" cy="3086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ão 2 54"/>
          <p:cNvSpPr/>
          <p:nvPr/>
        </p:nvSpPr>
        <p:spPr>
          <a:xfrm>
            <a:off x="0" y="4786313"/>
            <a:ext cx="3786188" cy="17145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ＭＳ Ｐゴシック" charset="-128"/>
              </a:rPr>
              <a:t>Execução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4875" y="2935188"/>
            <a:ext cx="1143000" cy="428625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7"/>
          <p:cNvSpPr/>
          <p:nvPr/>
        </p:nvSpPr>
        <p:spPr>
          <a:xfrm>
            <a:off x="2770659" y="6131481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</a:rPr>
              <a:t>Cruz, S.M.S. ; CAMPOS, M. L. M. ; MATTOSO, M. L. Q. . Towards a Taxonomy of Provenance in Scientific Workflow Management Systems. In: IEEE </a:t>
            </a:r>
            <a:r>
              <a:rPr lang="en-US" sz="1400" dirty="0" smtClean="0">
                <a:latin typeface="Tahoma" panose="020B0604030504040204" pitchFamily="34" charset="0"/>
              </a:rPr>
              <a:t>SWF, </a:t>
            </a:r>
            <a:r>
              <a:rPr lang="en-US" sz="1400" dirty="0">
                <a:latin typeface="Tahoma" panose="020B0604030504040204" pitchFamily="34" charset="0"/>
              </a:rPr>
              <a:t>2009, Los Angeles. 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52084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25" y="3071813"/>
            <a:ext cx="4478338" cy="16097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Content Placeholder 2"/>
          <p:cNvSpPr txBox="1">
            <a:spLocks/>
          </p:cNvSpPr>
          <p:nvPr/>
        </p:nvSpPr>
        <p:spPr bwMode="auto">
          <a:xfrm>
            <a:off x="714375" y="1143000"/>
            <a:ext cx="750093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endParaRPr lang="en-US" altLang="pt-BR" sz="26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pt-BR" sz="2600" dirty="0" err="1">
                <a:latin typeface="Comic Sans MS" panose="030F0702030302020204" pitchFamily="66" charset="0"/>
              </a:rPr>
              <a:t>Descreve</a:t>
            </a:r>
            <a:r>
              <a:rPr lang="en-US" altLang="pt-BR" sz="2600" dirty="0">
                <a:latin typeface="Comic Sans MS" panose="030F0702030302020204" pitchFamily="66" charset="0"/>
              </a:rPr>
              <a:t> as </a:t>
            </a:r>
            <a:r>
              <a:rPr lang="en-US" altLang="pt-BR" sz="2600" dirty="0" err="1">
                <a:latin typeface="Comic Sans MS" panose="030F0702030302020204" pitchFamily="66" charset="0"/>
              </a:rPr>
              <a:t>formas</a:t>
            </a:r>
            <a:r>
              <a:rPr lang="en-US" altLang="pt-BR" sz="2600" dirty="0">
                <a:latin typeface="Comic Sans MS" panose="030F0702030302020204" pitchFamily="66" charset="0"/>
              </a:rPr>
              <a:t> de </a:t>
            </a:r>
            <a:r>
              <a:rPr lang="en-US" altLang="pt-BR" sz="2600" dirty="0" err="1">
                <a:latin typeface="Comic Sans MS" panose="030F0702030302020204" pitchFamily="66" charset="0"/>
              </a:rPr>
              <a:t>acesso</a:t>
            </a:r>
            <a:r>
              <a:rPr lang="en-US" altLang="pt-BR" sz="2600" dirty="0">
                <a:latin typeface="Comic Sans MS" panose="030F0702030302020204" pitchFamily="66" charset="0"/>
              </a:rPr>
              <a:t> </a:t>
            </a:r>
            <a:r>
              <a:rPr lang="en-US" altLang="pt-BR" sz="2600" dirty="0" err="1">
                <a:latin typeface="Comic Sans MS" panose="030F0702030302020204" pitchFamily="66" charset="0"/>
              </a:rPr>
              <a:t>aos</a:t>
            </a:r>
            <a:r>
              <a:rPr lang="en-US" altLang="pt-BR" sz="2600" dirty="0">
                <a:latin typeface="Comic Sans MS" panose="030F0702030302020204" pitchFamily="66" charset="0"/>
              </a:rPr>
              <a:t> dados e </a:t>
            </a:r>
            <a:r>
              <a:rPr lang="en-US" altLang="pt-BR" sz="2600" dirty="0" err="1">
                <a:latin typeface="Comic Sans MS" panose="030F0702030302020204" pitchFamily="66" charset="0"/>
              </a:rPr>
              <a:t>repositórios</a:t>
            </a:r>
            <a:r>
              <a:rPr lang="en-US" altLang="pt-BR" sz="2600" dirty="0">
                <a:latin typeface="Comic Sans MS" panose="030F0702030302020204" pitchFamily="66" charset="0"/>
              </a:rPr>
              <a:t> de </a:t>
            </a:r>
            <a:r>
              <a:rPr lang="en-US" altLang="pt-BR" sz="2600" dirty="0" err="1">
                <a:latin typeface="Comic Sans MS" panose="030F0702030302020204" pitchFamily="66" charset="0"/>
              </a:rPr>
              <a:t>proveniência</a:t>
            </a:r>
            <a:r>
              <a:rPr lang="en-US" altLang="pt-BR" sz="2600" dirty="0">
                <a:latin typeface="Comic Sans MS" panose="030F0702030302020204" pitchFamily="66" charset="0"/>
              </a:rPr>
              <a:t>.</a:t>
            </a:r>
            <a:endParaRPr lang="pt-BR" altLang="pt-BR" sz="26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7688" y="4143375"/>
            <a:ext cx="1285875" cy="500063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6" name="Explosão 2 54"/>
          <p:cNvSpPr/>
          <p:nvPr/>
        </p:nvSpPr>
        <p:spPr>
          <a:xfrm>
            <a:off x="214313" y="4643438"/>
            <a:ext cx="3786187" cy="17145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ＭＳ Ｐゴシック" charset="-128"/>
              </a:rPr>
              <a:t>Análise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ea typeface="ＭＳ Ｐゴシック" charset="-128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15816" y="6093296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</a:rPr>
              <a:t>Cruz, S.M.S. ; CAMPOS, M. L. M. ; MATTOSO, M. L. Q. . Towards a Taxonomy of Provenance in Scientific Workflow Management Systems. In: IEEE </a:t>
            </a:r>
            <a:r>
              <a:rPr lang="en-US" sz="1400" dirty="0" smtClean="0">
                <a:latin typeface="Tahoma" panose="020B0604030504040204" pitchFamily="34" charset="0"/>
              </a:rPr>
              <a:t>SWF, </a:t>
            </a:r>
            <a:r>
              <a:rPr lang="en-US" sz="1400" dirty="0">
                <a:latin typeface="Tahoma" panose="020B0604030504040204" pitchFamily="34" charset="0"/>
              </a:rPr>
              <a:t>2009, Los Angeles. 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57045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omic Sans MS" panose="030F0702030302020204" pitchFamily="66" charset="0"/>
              </a:rPr>
              <a:t>Taxonomia de Proveniência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358188" cy="4937125"/>
          </a:xfrm>
        </p:spPr>
        <p:txBody>
          <a:bodyPr/>
          <a:lstStyle/>
          <a:p>
            <a:pPr eaLnBrk="1" hangingPunct="1"/>
            <a:r>
              <a:rPr lang="en-US" altLang="pt-BR" smtClean="0">
                <a:latin typeface="Comic Sans MS" panose="030F0702030302020204" pitchFamily="66" charset="0"/>
              </a:rPr>
              <a:t>Representação da proveniência em termos de assunto e granulosidade.</a:t>
            </a:r>
            <a:endParaRPr lang="pt-BR" altLang="pt-BR" smtClean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919189"/>
            <a:ext cx="4343400" cy="28860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114600" y="2919189"/>
            <a:ext cx="1000125" cy="428625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5" name="Explosão 2 54"/>
          <p:cNvSpPr/>
          <p:nvPr/>
        </p:nvSpPr>
        <p:spPr>
          <a:xfrm>
            <a:off x="5357813" y="4362226"/>
            <a:ext cx="3786187" cy="2138587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Ortogonal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à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todas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as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752" y="6093296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</a:rPr>
              <a:t>Cruz, S.M.S. ; CAMPOS, M. L. M. ; MATTOSO, M. L. Q. . Towards a Taxonomy of Provenance in Scientific Workflow Management Systems. In: IEEE </a:t>
            </a:r>
            <a:r>
              <a:rPr lang="en-US" sz="1400" dirty="0" smtClean="0">
                <a:latin typeface="Tahoma" panose="020B0604030504040204" pitchFamily="34" charset="0"/>
              </a:rPr>
              <a:t>SWF, </a:t>
            </a:r>
            <a:r>
              <a:rPr lang="en-US" sz="1400" dirty="0">
                <a:latin typeface="Tahoma" panose="020B0604030504040204" pitchFamily="34" charset="0"/>
              </a:rPr>
              <a:t>2009, Los Angeles. 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2685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Representação de proveniência com o PROV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Padrão W3C para representação de proveniência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Baseado em 3 elementos principais: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Entidade (</a:t>
            </a:r>
            <a:r>
              <a:rPr lang="pt-BR" i="1" dirty="0" err="1" smtClean="0">
                <a:latin typeface="Comic Sans MS" panose="030F0702030302020204" pitchFamily="66" charset="0"/>
              </a:rPr>
              <a:t>Entity</a:t>
            </a:r>
            <a:r>
              <a:rPr lang="pt-BR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Agente (</a:t>
            </a:r>
            <a:r>
              <a:rPr lang="pt-BR" i="1" dirty="0" smtClean="0">
                <a:latin typeface="Comic Sans MS" panose="030F0702030302020204" pitchFamily="66" charset="0"/>
              </a:rPr>
              <a:t>Agent</a:t>
            </a:r>
            <a:r>
              <a:rPr lang="pt-BR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Atividade (</a:t>
            </a:r>
            <a:r>
              <a:rPr lang="pt-BR" i="1" dirty="0" err="1" smtClean="0">
                <a:latin typeface="Comic Sans MS" panose="030F0702030302020204" pitchFamily="66" charset="0"/>
              </a:rPr>
              <a:t>Activity</a:t>
            </a:r>
            <a:r>
              <a:rPr lang="pt-BR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pt-BR" i="1" dirty="0" smtClean="0">
                <a:latin typeface="Comic Sans MS" panose="030F0702030302020204" pitchFamily="66" charset="0"/>
              </a:rPr>
              <a:t>“</a:t>
            </a:r>
            <a:r>
              <a:rPr lang="pt-BR" i="1" dirty="0" err="1" smtClean="0">
                <a:latin typeface="Comic Sans MS" panose="030F0702030302020204" pitchFamily="66" charset="0"/>
              </a:rPr>
              <a:t>aims</a:t>
            </a:r>
            <a:r>
              <a:rPr lang="pt-BR" i="1" dirty="0" smtClean="0">
                <a:latin typeface="Comic Sans MS" panose="030F0702030302020204" pitchFamily="66" charset="0"/>
              </a:rPr>
              <a:t> </a:t>
            </a:r>
            <a:r>
              <a:rPr lang="pt-BR" i="1" dirty="0" err="1" smtClean="0">
                <a:latin typeface="Comic Sans MS" panose="030F0702030302020204" pitchFamily="66" charset="0"/>
              </a:rPr>
              <a:t>the</a:t>
            </a:r>
            <a:r>
              <a:rPr lang="en-US" i="1" dirty="0">
                <a:latin typeface="Comic Sans MS" panose="030F0702030302020204" pitchFamily="66" charset="0"/>
              </a:rPr>
              <a:t> inter-operable interchange of provenance information in heterogeneous environments such as the </a:t>
            </a:r>
            <a:r>
              <a:rPr lang="en-US" i="1" dirty="0" smtClean="0">
                <a:latin typeface="Comic Sans MS" panose="030F0702030302020204" pitchFamily="66" charset="0"/>
              </a:rPr>
              <a:t>Web”</a:t>
            </a:r>
            <a:endParaRPr lang="pt-BR" i="1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403" y="3212976"/>
            <a:ext cx="1639044" cy="10926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1001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O modelo de dados do PROV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01" y="1417638"/>
            <a:ext cx="6317597" cy="4811415"/>
          </a:xfrm>
          <a:prstGeom prst="rect">
            <a:avLst/>
          </a:prstGeom>
        </p:spPr>
      </p:pic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5436096" y="5157192"/>
            <a:ext cx="3089258" cy="6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Exemplo de utilização do PROV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2" y="1628800"/>
            <a:ext cx="8543156" cy="3984571"/>
          </a:xfrm>
          <a:prstGeom prst="rect">
            <a:avLst/>
          </a:prstGeom>
        </p:spPr>
      </p:pic>
      <p:sp>
        <p:nvSpPr>
          <p:cNvPr id="15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Exemplo de utilização do PROV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22" y="1556792"/>
            <a:ext cx="8543156" cy="398457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57200" y="3933056"/>
            <a:ext cx="1450504" cy="10081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07904" y="3140968"/>
            <a:ext cx="1450504" cy="10081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444208" y="3140968"/>
            <a:ext cx="2121682" cy="10081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 rot="19623997">
            <a:off x="5981460" y="2941209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Entidade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 rot="19623997">
            <a:off x="3143920" y="2941209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Atividade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 rot="19623997">
            <a:off x="1274987" y="4708052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Agente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6539724" y="4437112"/>
            <a:ext cx="2026165" cy="10081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 rot="19623997">
            <a:off x="7825916" y="5028164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Anotações</a:t>
            </a:r>
            <a:endParaRPr lang="pt-BR" dirty="0"/>
          </a:p>
        </p:txBody>
      </p:sp>
      <p:sp>
        <p:nvSpPr>
          <p:cNvPr id="15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used</a:t>
            </a:r>
            <a:endParaRPr lang="pt-BR" i="1" dirty="0">
              <a:latin typeface="Comic Sans MS" panose="030F0702030302020204" pitchFamily="66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60848"/>
            <a:ext cx="6791567" cy="41044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66" y="4437112"/>
            <a:ext cx="2916733" cy="2420888"/>
          </a:xfrm>
          <a:prstGeom prst="rect">
            <a:avLst/>
          </a:prstGeom>
        </p:spPr>
      </p:pic>
      <p:sp>
        <p:nvSpPr>
          <p:cNvPr id="7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wasGeneratedBy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60848"/>
            <a:ext cx="7958382" cy="373297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314825"/>
            <a:ext cx="2857500" cy="2543175"/>
          </a:xfrm>
          <a:prstGeom prst="rect">
            <a:avLst/>
          </a:prstGeom>
        </p:spPr>
      </p:pic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wasInvalidatedBy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12" y="2132856"/>
            <a:ext cx="7992888" cy="36956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66" y="4437112"/>
            <a:ext cx="2916733" cy="2420888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904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 no Reino Unido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412776"/>
            <a:ext cx="8003232" cy="51125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E-Science é vital </a:t>
            </a:r>
            <a:r>
              <a:rPr lang="en-US" sz="2400" dirty="0" err="1" smtClean="0">
                <a:latin typeface="Comic Sans MS" pitchFamily="66" charset="0"/>
              </a:rPr>
              <a:t>para</a:t>
            </a:r>
            <a:r>
              <a:rPr lang="en-US" sz="2400" dirty="0" smtClean="0">
                <a:latin typeface="Comic Sans MS" pitchFamily="66" charset="0"/>
              </a:rPr>
              <a:t> a </a:t>
            </a:r>
            <a:r>
              <a:rPr lang="en-US" sz="2400" dirty="0" err="1" smtClean="0">
                <a:latin typeface="Comic Sans MS" pitchFamily="66" charset="0"/>
              </a:rPr>
              <a:t>exploração</a:t>
            </a:r>
            <a:r>
              <a:rPr lang="en-US" sz="2400" dirty="0" smtClean="0">
                <a:latin typeface="Comic Sans MS" pitchFamily="66" charset="0"/>
              </a:rPr>
              <a:t> do </a:t>
            </a:r>
            <a:r>
              <a:rPr lang="en-US" sz="2400" dirty="0" err="1" smtClean="0">
                <a:latin typeface="Comic Sans MS" pitchFamily="66" charset="0"/>
              </a:rPr>
              <a:t>poderoso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aparato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científico</a:t>
            </a:r>
            <a:r>
              <a:rPr lang="en-US" sz="2400" dirty="0" smtClean="0">
                <a:latin typeface="Comic Sans MS" pitchFamily="66" charset="0"/>
              </a:rPr>
              <a:t> da </a:t>
            </a:r>
            <a:r>
              <a:rPr lang="en-US" sz="2400" dirty="0" err="1" smtClean="0">
                <a:latin typeface="Comic Sans MS" pitchFamily="66" charset="0"/>
              </a:rPr>
              <a:t>próxima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geração</a:t>
            </a:r>
            <a:endParaRPr lang="en-US" sz="2400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Telescópios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Sensores</a:t>
            </a:r>
            <a:endParaRPr lang="en-US" dirty="0" smtClean="0">
              <a:latin typeface="Comic Sans MS" pitchFamily="66" charset="0"/>
            </a:endParaRPr>
          </a:p>
          <a:p>
            <a:pPr lvl="1"/>
            <a:r>
              <a:rPr lang="en-US" dirty="0" err="1" smtClean="0">
                <a:latin typeface="Comic Sans MS" pitchFamily="66" charset="0"/>
              </a:rPr>
              <a:t>Satélites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Cada</a:t>
            </a:r>
            <a:r>
              <a:rPr lang="en-US" sz="2400" dirty="0">
                <a:latin typeface="Comic Sans MS" pitchFamily="66" charset="0"/>
              </a:rPr>
              <a:t> um </a:t>
            </a:r>
            <a:r>
              <a:rPr lang="en-US" sz="2400" dirty="0" err="1">
                <a:latin typeface="Comic Sans MS" pitchFamily="66" charset="0"/>
              </a:rPr>
              <a:t>desses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aparatos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podem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gerar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vários</a:t>
            </a:r>
            <a:r>
              <a:rPr lang="en-US" sz="2400" dirty="0">
                <a:latin typeface="Comic Sans MS" pitchFamily="66" charset="0"/>
              </a:rPr>
              <a:t> terabytes de dados </a:t>
            </a:r>
            <a:r>
              <a:rPr lang="en-US" sz="2400" dirty="0" err="1">
                <a:latin typeface="Comic Sans MS" pitchFamily="66" charset="0"/>
              </a:rPr>
              <a:t>diariamente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usuários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podem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estar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dispersos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geograficamente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ao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redor</a:t>
            </a:r>
            <a:r>
              <a:rPr lang="en-US" sz="2400" dirty="0">
                <a:latin typeface="Comic Sans MS" pitchFamily="66" charset="0"/>
              </a:rPr>
              <a:t> do </a:t>
            </a:r>
            <a:r>
              <a:rPr lang="en-US" sz="2400" dirty="0" err="1" smtClean="0">
                <a:latin typeface="Comic Sans MS" pitchFamily="66" charset="0"/>
              </a:rPr>
              <a:t>globo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A e-Science </a:t>
            </a:r>
            <a:r>
              <a:rPr lang="en-US" sz="2400" dirty="0" err="1" smtClean="0">
                <a:latin typeface="Comic Sans MS" pitchFamily="66" charset="0"/>
              </a:rPr>
              <a:t>deve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construir</a:t>
            </a:r>
            <a:r>
              <a:rPr lang="en-US" sz="2400" dirty="0" smtClean="0">
                <a:latin typeface="Comic Sans MS" pitchFamily="66" charset="0"/>
              </a:rPr>
              <a:t> a </a:t>
            </a:r>
            <a:r>
              <a:rPr lang="en-US" sz="2400" dirty="0" err="1" smtClean="0">
                <a:latin typeface="Comic Sans MS" pitchFamily="66" charset="0"/>
              </a:rPr>
              <a:t>infraestrutura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necessária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para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este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exploração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9220" name="Picture 4" descr="http://www.gestaopublica.net/blog/wp-content/uploads/2013/07/reino_uni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440160" cy="72008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1517155" cy="113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33080"/>
            <a:ext cx="1260363" cy="12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0945"/>
            <a:ext cx="1577752" cy="157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wasInformedBy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48880"/>
            <a:ext cx="8533793" cy="26642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314825"/>
            <a:ext cx="2857500" cy="2543175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wasStartedBy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44824"/>
            <a:ext cx="6055154" cy="36569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66" y="4437112"/>
            <a:ext cx="2916733" cy="2420888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wasEndedBy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37" y="2132856"/>
            <a:ext cx="6747726" cy="35650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314825"/>
            <a:ext cx="2857500" cy="2543175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wasDerivedFrom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367240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66" y="4437112"/>
            <a:ext cx="2916733" cy="2420888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actedOnBehalfOf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603" y="1700808"/>
            <a:ext cx="4460793" cy="41114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314825"/>
            <a:ext cx="2857500" cy="2543175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266" y="4437112"/>
            <a:ext cx="2916733" cy="24208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wasAttributedTo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16" y="1543457"/>
            <a:ext cx="7756245" cy="2893655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Relacionamento </a:t>
            </a:r>
            <a:r>
              <a:rPr lang="pt-BR" i="1" dirty="0" err="1" smtClean="0">
                <a:latin typeface="Comic Sans MS" panose="030F0702030302020204" pitchFamily="66" charset="0"/>
              </a:rPr>
              <a:t>wasAssociatedWith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26" y="1916832"/>
            <a:ext cx="6587547" cy="33328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314825"/>
            <a:ext cx="2857500" cy="2543175"/>
          </a:xfrm>
          <a:prstGeom prst="rect">
            <a:avLst/>
          </a:prstGeom>
        </p:spPr>
      </p:pic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323528" y="6114782"/>
            <a:ext cx="6408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1600" b="1" dirty="0">
                <a:latin typeface="Comic Sans MS" panose="030F0702030302020204" pitchFamily="66" charset="0"/>
              </a:rPr>
              <a:t>Fonte</a:t>
            </a:r>
            <a:r>
              <a:rPr lang="pt-BR" altLang="pt-BR" sz="1600" dirty="0">
                <a:latin typeface="Comic Sans MS" panose="030F0702030302020204" pitchFamily="66" charset="0"/>
              </a:rPr>
              <a:t>: 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Sítio W3C PROV </a:t>
            </a:r>
            <a:r>
              <a:rPr lang="pt-BR" sz="1600" dirty="0">
                <a:latin typeface="Comic Sans MS" panose="030F0702030302020204" pitchFamily="66" charset="0"/>
              </a:rPr>
              <a:t>www.w3.org/TR/</a:t>
            </a:r>
            <a:r>
              <a:rPr lang="pt-BR" sz="1600" b="1" dirty="0" err="1">
                <a:latin typeface="Comic Sans MS" panose="030F0702030302020204" pitchFamily="66" charset="0"/>
              </a:rPr>
              <a:t>prov</a:t>
            </a:r>
            <a:r>
              <a:rPr lang="pt-BR" sz="1600" dirty="0">
                <a:latin typeface="Comic Sans MS" panose="030F0702030302020204" pitchFamily="66" charset="0"/>
              </a:rPr>
              <a:t>-</a:t>
            </a:r>
            <a:r>
              <a:rPr lang="pt-BR" sz="1600" b="1" dirty="0">
                <a:latin typeface="Comic Sans MS" panose="030F0702030302020204" pitchFamily="66" charset="0"/>
              </a:rPr>
              <a:t>dm</a:t>
            </a:r>
            <a:r>
              <a:rPr lang="pt-BR" sz="1600" dirty="0">
                <a:latin typeface="Comic Sans MS" panose="030F0702030302020204" pitchFamily="66" charset="0"/>
              </a:rPr>
              <a:t>/</a:t>
            </a:r>
            <a:r>
              <a:rPr lang="pt-BR" sz="1600" dirty="0"/>
              <a:t>‎</a:t>
            </a:r>
            <a:r>
              <a:rPr lang="pt-BR" altLang="pt-BR" sz="1600" dirty="0" smtClean="0">
                <a:latin typeface="Comic Sans MS" panose="030F0702030302020204" pitchFamily="66" charset="0"/>
              </a:rPr>
              <a:t>  </a:t>
            </a:r>
            <a:endParaRPr lang="pt-BR" altLang="pt-BR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0" y="1764728"/>
            <a:ext cx="1382400" cy="352512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 sz="1633">
              <a:latin typeface="Comic Sans MS" panose="030F0702030302020204" pitchFamily="66" charset="0"/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59610" y="4944248"/>
            <a:ext cx="4147751" cy="179712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sz="1633" b="1">
              <a:latin typeface="Comic Sans MS" panose="030F0702030302020204" pitchFamily="66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701281" y="180361"/>
            <a:ext cx="7806240" cy="114336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Arquitetura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genérica</a:t>
            </a:r>
            <a:r>
              <a:rPr lang="en-US" dirty="0" smtClean="0">
                <a:latin typeface="Comic Sans MS" panose="030F0702030302020204" pitchFamily="66" charset="0"/>
              </a:rPr>
              <a:t> para </a:t>
            </a:r>
            <a:r>
              <a:rPr lang="en-US" dirty="0" err="1" smtClean="0">
                <a:latin typeface="Comic Sans MS" panose="030F0702030302020204" pitchFamily="66" charset="0"/>
              </a:rPr>
              <a:t>captura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5124961" y="5428087"/>
            <a:ext cx="1175040" cy="1202399"/>
          </a:xfrm>
          <a:prstGeom prst="can">
            <a:avLst>
              <a:gd name="adj" fmla="val 34375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51" dirty="0" err="1" smtClean="0">
                <a:latin typeface="Comic Sans MS" panose="030F0702030302020204" pitchFamily="66" charset="0"/>
              </a:rPr>
              <a:t>Repositório</a:t>
            </a:r>
            <a:endParaRPr lang="en-US" sz="1451" dirty="0">
              <a:latin typeface="Comic Sans MS" panose="030F0702030302020204" pitchFamily="66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1" y="2594168"/>
            <a:ext cx="1254240" cy="89856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err="1" smtClean="0">
                <a:latin typeface="Comic Sans MS" panose="030F0702030302020204" pitchFamily="66" charset="0"/>
              </a:rPr>
              <a:t>Máquina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2419199" y="2041207"/>
            <a:ext cx="2256481" cy="1133279"/>
          </a:xfrm>
          <a:prstGeom prst="ellipse">
            <a:avLst/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Serviço</a:t>
            </a: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captura</a:t>
            </a: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proveniência</a:t>
            </a:r>
            <a:endParaRPr lang="en-US" sz="1633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158" name="AutoShape 14"/>
          <p:cNvCxnSpPr>
            <a:cxnSpLocks noChangeShapeType="1"/>
            <a:stCxn id="6155" idx="7"/>
            <a:endCxn id="6156" idx="0"/>
          </p:cNvCxnSpPr>
          <p:nvPr/>
        </p:nvCxnSpPr>
        <p:spPr bwMode="auto">
          <a:xfrm rot="5400000" flipH="1" flipV="1">
            <a:off x="1966725" y="1145044"/>
            <a:ext cx="684552" cy="2476878"/>
          </a:xfrm>
          <a:prstGeom prst="curvedConnector3">
            <a:avLst>
              <a:gd name="adj1" fmla="val 13339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3059832" y="5358968"/>
            <a:ext cx="1036800" cy="62208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51" dirty="0" err="1" smtClean="0">
                <a:latin typeface="Comic Sans MS" panose="030F0702030302020204" pitchFamily="66" charset="0"/>
              </a:rPr>
              <a:t>Metadados</a:t>
            </a:r>
            <a:endParaRPr lang="en-US" sz="1451" dirty="0">
              <a:latin typeface="Comic Sans MS" panose="030F0702030302020204" pitchFamily="66" charset="0"/>
            </a:endParaRPr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4848481" y="3630968"/>
            <a:ext cx="1589760" cy="967680"/>
          </a:xfrm>
          <a:prstGeom prst="ellipse">
            <a:avLst/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Serviço</a:t>
            </a: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b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Consulta</a:t>
            </a:r>
            <a:endParaRPr lang="en-US" sz="1633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411760" y="5013368"/>
            <a:ext cx="4003019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33" dirty="0" err="1" smtClean="0">
                <a:latin typeface="Comic Sans MS" panose="030F0702030302020204" pitchFamily="66" charset="0"/>
              </a:rPr>
              <a:t>Repositório</a:t>
            </a:r>
            <a:r>
              <a:rPr lang="en-US" sz="1633" dirty="0">
                <a:latin typeface="Comic Sans MS" panose="030F0702030302020204" pitchFamily="66" charset="0"/>
              </a:rPr>
              <a:t> </a:t>
            </a:r>
            <a:r>
              <a:rPr lang="en-US" sz="1633" dirty="0" err="1" smtClean="0">
                <a:latin typeface="Comic Sans MS" panose="030F0702030302020204" pitchFamily="66" charset="0"/>
              </a:rPr>
              <a:t>ou</a:t>
            </a:r>
            <a:r>
              <a:rPr lang="en-US" sz="1633" dirty="0" smtClean="0">
                <a:latin typeface="Comic Sans MS" panose="030F0702030302020204" pitchFamily="66" charset="0"/>
              </a:rPr>
              <a:t> Sistema de </a:t>
            </a:r>
            <a:r>
              <a:rPr lang="en-US" sz="1633" dirty="0" err="1" smtClean="0">
                <a:latin typeface="Comic Sans MS" panose="030F0702030302020204" pitchFamily="66" charset="0"/>
              </a:rPr>
              <a:t>Proveniência</a:t>
            </a:r>
            <a:endParaRPr lang="en-US" sz="1633" dirty="0">
              <a:latin typeface="Comic Sans MS" panose="030F0702030302020204" pitchFamily="66" charset="0"/>
            </a:endParaRPr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2459521" y="3630967"/>
            <a:ext cx="2319840" cy="1064159"/>
          </a:xfrm>
          <a:prstGeom prst="ellipse">
            <a:avLst/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Serviço</a:t>
            </a: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Gerência</a:t>
            </a: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1633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en-US" sz="1633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Proveniência</a:t>
            </a:r>
            <a:endParaRPr lang="en-US" sz="1633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166" name="Oval 22"/>
          <p:cNvSpPr>
            <a:spLocks noChangeArrowheads="1"/>
          </p:cNvSpPr>
          <p:nvPr/>
        </p:nvSpPr>
        <p:spPr bwMode="auto">
          <a:xfrm>
            <a:off x="3120481" y="6050168"/>
            <a:ext cx="1036800" cy="62208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51" dirty="0" err="1" smtClean="0">
                <a:latin typeface="Comic Sans MS" panose="030F0702030302020204" pitchFamily="66" charset="0"/>
              </a:rPr>
              <a:t>Tradução</a:t>
            </a:r>
            <a:endParaRPr lang="en-US" sz="1451" dirty="0">
              <a:latin typeface="Comic Sans MS" panose="030F0702030302020204" pitchFamily="66" charset="0"/>
            </a:endParaRP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7475041" y="1446487"/>
            <a:ext cx="1382400" cy="4416728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 sz="1633">
              <a:latin typeface="Comic Sans MS" panose="030F0702030302020204" pitchFamily="66" charset="0"/>
            </a:endParaRPr>
          </a:p>
        </p:txBody>
      </p:sp>
      <p:cxnSp>
        <p:nvCxnSpPr>
          <p:cNvPr id="6168" name="AutoShape 24"/>
          <p:cNvCxnSpPr>
            <a:cxnSpLocks noChangeShapeType="1"/>
            <a:stCxn id="6161" idx="0"/>
            <a:endCxn id="6160" idx="4"/>
          </p:cNvCxnSpPr>
          <p:nvPr/>
        </p:nvCxnSpPr>
        <p:spPr bwMode="auto">
          <a:xfrm flipV="1">
            <a:off x="4433486" y="4598648"/>
            <a:ext cx="1209875" cy="34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71" name="AutoShape 27"/>
          <p:cNvCxnSpPr>
            <a:cxnSpLocks noChangeShapeType="1"/>
            <a:stCxn id="6156" idx="4"/>
            <a:endCxn id="6165" idx="0"/>
          </p:cNvCxnSpPr>
          <p:nvPr/>
        </p:nvCxnSpPr>
        <p:spPr bwMode="auto">
          <a:xfrm>
            <a:off x="3547440" y="3174486"/>
            <a:ext cx="72001" cy="4564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72" name="AutoShape 28"/>
          <p:cNvCxnSpPr>
            <a:cxnSpLocks noChangeShapeType="1"/>
            <a:stCxn id="6165" idx="4"/>
            <a:endCxn id="6161" idx="0"/>
          </p:cNvCxnSpPr>
          <p:nvPr/>
        </p:nvCxnSpPr>
        <p:spPr bwMode="auto">
          <a:xfrm>
            <a:off x="3619441" y="4695126"/>
            <a:ext cx="814045" cy="2491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7603200" y="2166335"/>
            <a:ext cx="1175040" cy="7603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err="1" smtClean="0">
                <a:latin typeface="Comic Sans MS" panose="030F0702030302020204" pitchFamily="66" charset="0"/>
              </a:rPr>
              <a:t>Análise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sp>
        <p:nvSpPr>
          <p:cNvPr id="6174" name="Rectangle 30"/>
          <p:cNvSpPr>
            <a:spLocks noChangeArrowheads="1"/>
          </p:cNvSpPr>
          <p:nvPr/>
        </p:nvSpPr>
        <p:spPr bwMode="auto">
          <a:xfrm>
            <a:off x="7603200" y="3014663"/>
            <a:ext cx="1175040" cy="7603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err="1" smtClean="0">
                <a:latin typeface="Comic Sans MS" panose="030F0702030302020204" pitchFamily="66" charset="0"/>
              </a:rPr>
              <a:t>Consulta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7603200" y="3934807"/>
            <a:ext cx="1175040" cy="7603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err="1" smtClean="0">
                <a:latin typeface="Comic Sans MS" panose="030F0702030302020204" pitchFamily="66" charset="0"/>
              </a:rPr>
              <a:t>Exploração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7597315" y="1470727"/>
            <a:ext cx="1218603" cy="5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33" dirty="0" err="1" smtClean="0">
                <a:latin typeface="Comic Sans MS" panose="030F0702030302020204" pitchFamily="66" charset="0"/>
              </a:rPr>
              <a:t>Aplicações</a:t>
            </a:r>
            <a:r>
              <a:rPr lang="en-US" sz="1633" dirty="0" smtClean="0">
                <a:latin typeface="Comic Sans MS" panose="030F0702030302020204" pitchFamily="66" charset="0"/>
              </a:rPr>
              <a:t/>
            </a:r>
            <a:br>
              <a:rPr lang="en-US" sz="1633" dirty="0" smtClean="0">
                <a:latin typeface="Comic Sans MS" panose="030F0702030302020204" pitchFamily="66" charset="0"/>
              </a:rPr>
            </a:br>
            <a:r>
              <a:rPr lang="en-US" sz="1633" dirty="0" err="1" smtClean="0">
                <a:latin typeface="Comic Sans MS" panose="030F0702030302020204" pitchFamily="66" charset="0"/>
              </a:rPr>
              <a:t>Cliente</a:t>
            </a:r>
            <a:endParaRPr lang="en-US" sz="1633" dirty="0">
              <a:latin typeface="Comic Sans MS" panose="030F0702030302020204" pitchFamily="66" charset="0"/>
            </a:endParaRP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1688611" y="1920553"/>
            <a:ext cx="939681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33" dirty="0" err="1" smtClean="0">
                <a:latin typeface="Comic Sans MS" panose="030F0702030302020204" pitchFamily="66" charset="0"/>
              </a:rPr>
              <a:t>eventos</a:t>
            </a:r>
            <a:endParaRPr lang="en-US" sz="1633" dirty="0">
              <a:latin typeface="Comic Sans MS" panose="030F0702030302020204" pitchFamily="66" charset="0"/>
            </a:endParaRPr>
          </a:p>
        </p:txBody>
      </p:sp>
      <p:cxnSp>
        <p:nvCxnSpPr>
          <p:cNvPr id="6179" name="AutoShape 35"/>
          <p:cNvCxnSpPr>
            <a:cxnSpLocks noChangeShapeType="1"/>
            <a:stCxn id="6160" idx="6"/>
            <a:endCxn id="6167" idx="1"/>
          </p:cNvCxnSpPr>
          <p:nvPr/>
        </p:nvCxnSpPr>
        <p:spPr bwMode="auto">
          <a:xfrm flipV="1">
            <a:off x="6438241" y="3654851"/>
            <a:ext cx="1036800" cy="45995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1" y="1833848"/>
            <a:ext cx="1323360" cy="5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r>
              <a:rPr lang="en-US" sz="1633" dirty="0" err="1" smtClean="0">
                <a:latin typeface="Comic Sans MS" panose="030F0702030302020204" pitchFamily="66" charset="0"/>
              </a:rPr>
              <a:t>SGWfC</a:t>
            </a:r>
            <a:endParaRPr lang="en-US" sz="1633" dirty="0">
              <a:latin typeface="Comic Sans MS" panose="030F0702030302020204" pitchFamily="66" charset="0"/>
            </a:endParaRPr>
          </a:p>
          <a:p>
            <a:r>
              <a:rPr lang="en-US" sz="1633" dirty="0"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1" y="3700088"/>
            <a:ext cx="1254240" cy="89856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smtClean="0">
                <a:latin typeface="Comic Sans MS" panose="030F0702030302020204" pitchFamily="66" charset="0"/>
              </a:rPr>
              <a:t>Interface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cxnSp>
        <p:nvCxnSpPr>
          <p:cNvPr id="6182" name="AutoShape 38"/>
          <p:cNvCxnSpPr>
            <a:cxnSpLocks noChangeShapeType="1"/>
            <a:stCxn id="6181" idx="0"/>
            <a:endCxn id="6155" idx="4"/>
          </p:cNvCxnSpPr>
          <p:nvPr/>
        </p:nvCxnSpPr>
        <p:spPr bwMode="auto">
          <a:xfrm flipV="1">
            <a:off x="627840" y="3492728"/>
            <a:ext cx="0" cy="2073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84" name="Oval 40"/>
          <p:cNvSpPr>
            <a:spLocks noChangeArrowheads="1"/>
          </p:cNvSpPr>
          <p:nvPr/>
        </p:nvSpPr>
        <p:spPr bwMode="auto">
          <a:xfrm>
            <a:off x="4019041" y="5704568"/>
            <a:ext cx="1036800" cy="62208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51" dirty="0" err="1" smtClean="0">
                <a:latin typeface="Comic Sans MS" panose="030F0702030302020204" pitchFamily="66" charset="0"/>
              </a:rPr>
              <a:t>Indexação</a:t>
            </a:r>
            <a:endParaRPr lang="en-US" sz="1451" dirty="0">
              <a:latin typeface="Comic Sans MS" panose="030F0702030302020204" pitchFamily="66" charset="0"/>
            </a:endParaRPr>
          </a:p>
        </p:txBody>
      </p:sp>
      <p:sp>
        <p:nvSpPr>
          <p:cNvPr id="6185" name="Rectangle 41"/>
          <p:cNvSpPr>
            <a:spLocks noChangeArrowheads="1"/>
          </p:cNvSpPr>
          <p:nvPr/>
        </p:nvSpPr>
        <p:spPr bwMode="auto">
          <a:xfrm>
            <a:off x="7603200" y="4902487"/>
            <a:ext cx="1175040" cy="7603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14" dirty="0" err="1" smtClean="0">
                <a:latin typeface="Comic Sans MS" panose="030F0702030302020204" pitchFamily="66" charset="0"/>
              </a:rPr>
              <a:t>Anotação</a:t>
            </a:r>
            <a:endParaRPr lang="en-US" sz="1814" dirty="0">
              <a:latin typeface="Comic Sans MS" panose="030F0702030302020204" pitchFamily="66" charset="0"/>
            </a:endParaRPr>
          </a:p>
        </p:txBody>
      </p:sp>
      <p:cxnSp>
        <p:nvCxnSpPr>
          <p:cNvPr id="6186" name="AutoShape 42"/>
          <p:cNvCxnSpPr>
            <a:cxnSpLocks noChangeShapeType="1"/>
            <a:stCxn id="6167" idx="1"/>
            <a:endCxn id="6165" idx="0"/>
          </p:cNvCxnSpPr>
          <p:nvPr/>
        </p:nvCxnSpPr>
        <p:spPr bwMode="auto">
          <a:xfrm rot="10800000">
            <a:off x="3619441" y="3630967"/>
            <a:ext cx="3855600" cy="23884"/>
          </a:xfrm>
          <a:prstGeom prst="curvedConnector4">
            <a:avLst>
              <a:gd name="adj1" fmla="val 34958"/>
              <a:gd name="adj2" fmla="val 1057126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40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Mecanismos de Captura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Atrelados a máquina de execução de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Taverna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Kepler</a:t>
            </a:r>
          </a:p>
          <a:p>
            <a:pPr lvl="1"/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Desacoplados da máquina de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PASS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PASOA</a:t>
            </a:r>
          </a:p>
          <a:p>
            <a:pPr lvl="1"/>
            <a:r>
              <a:rPr lang="pt-BR" dirty="0" err="1" smtClean="0">
                <a:latin typeface="Comic Sans MS" panose="030F0702030302020204" pitchFamily="66" charset="0"/>
              </a:rPr>
              <a:t>Karma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86358" y="2492897"/>
            <a:ext cx="2526487" cy="11958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latin typeface="Comic Sans MS" panose="030F0702030302020204" pitchFamily="66" charset="0"/>
              </a:rPr>
              <a:t>Centralizados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03848" y="3871297"/>
            <a:ext cx="2508998" cy="4320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latin typeface="Comic Sans MS" panose="030F0702030302020204" pitchFamily="66" charset="0"/>
              </a:rPr>
              <a:t>Distribuído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03848" y="4792725"/>
            <a:ext cx="2508998" cy="13334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latin typeface="Comic Sans MS" panose="030F0702030302020204" pitchFamily="66" charset="0"/>
              </a:rPr>
              <a:t>Distribuídos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8" y="1607518"/>
            <a:ext cx="3902273" cy="459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5183559" y="1196752"/>
            <a:ext cx="3187898" cy="1964531"/>
            <a:chOff x="0" y="0"/>
            <a:chExt cx="2856" cy="1760"/>
          </a:xfrm>
        </p:grpSpPr>
        <p:sp>
          <p:nvSpPr>
            <p:cNvPr id="13320" name="Oval 8"/>
            <p:cNvSpPr>
              <a:spLocks/>
            </p:cNvSpPr>
            <p:nvPr/>
          </p:nvSpPr>
          <p:spPr bwMode="auto">
            <a:xfrm>
              <a:off x="0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geneIDs</a:t>
              </a:r>
            </a:p>
          </p:txBody>
        </p:sp>
        <p:sp>
          <p:nvSpPr>
            <p:cNvPr id="13321" name="Oval 9"/>
            <p:cNvSpPr>
              <a:spLocks/>
            </p:cNvSpPr>
            <p:nvPr/>
          </p:nvSpPr>
          <p:spPr bwMode="auto">
            <a:xfrm>
              <a:off x="1752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pathways</a:t>
              </a:r>
            </a:p>
          </p:txBody>
        </p:sp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296" y="60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3" name="Rectangle 11"/>
            <p:cNvSpPr>
              <a:spLocks/>
            </p:cNvSpPr>
            <p:nvPr/>
          </p:nvSpPr>
          <p:spPr bwMode="auto">
            <a:xfrm>
              <a:off x="464" y="752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4" name="Rectangle 12"/>
            <p:cNvSpPr>
              <a:spLocks/>
            </p:cNvSpPr>
            <p:nvPr/>
          </p:nvSpPr>
          <p:spPr bwMode="auto">
            <a:xfrm>
              <a:off x="296" y="109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5" name="Rectangle 13"/>
            <p:cNvSpPr>
              <a:spLocks/>
            </p:cNvSpPr>
            <p:nvPr/>
          </p:nvSpPr>
          <p:spPr bwMode="auto">
            <a:xfrm>
              <a:off x="464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6" name="Rectangle 14"/>
            <p:cNvSpPr>
              <a:spLocks/>
            </p:cNvSpPr>
            <p:nvPr/>
          </p:nvSpPr>
          <p:spPr bwMode="auto">
            <a:xfrm>
              <a:off x="2384" y="600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27" name="Rectangle 15"/>
            <p:cNvSpPr>
              <a:spLocks/>
            </p:cNvSpPr>
            <p:nvPr/>
          </p:nvSpPr>
          <p:spPr bwMode="auto">
            <a:xfrm>
              <a:off x="2448" y="848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28" name="Rectangle 16"/>
            <p:cNvSpPr>
              <a:spLocks/>
            </p:cNvSpPr>
            <p:nvPr/>
          </p:nvSpPr>
          <p:spPr bwMode="auto">
            <a:xfrm>
              <a:off x="2384" y="104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9" name="Rectangle 17"/>
            <p:cNvSpPr>
              <a:spLocks/>
            </p:cNvSpPr>
            <p:nvPr/>
          </p:nvSpPr>
          <p:spPr bwMode="auto">
            <a:xfrm>
              <a:off x="1888" y="624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0" name="Rectangle 18"/>
            <p:cNvSpPr>
              <a:spLocks/>
            </p:cNvSpPr>
            <p:nvPr/>
          </p:nvSpPr>
          <p:spPr bwMode="auto">
            <a:xfrm>
              <a:off x="2056" y="77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1" name="Rectangle 19"/>
            <p:cNvSpPr>
              <a:spLocks/>
            </p:cNvSpPr>
            <p:nvPr/>
          </p:nvSpPr>
          <p:spPr bwMode="auto">
            <a:xfrm>
              <a:off x="2232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2" name="Oval 20"/>
            <p:cNvSpPr>
              <a:spLocks/>
            </p:cNvSpPr>
            <p:nvPr/>
          </p:nvSpPr>
          <p:spPr bwMode="auto">
            <a:xfrm>
              <a:off x="1880" y="608"/>
              <a:ext cx="832" cy="5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3" name="Oval 21"/>
            <p:cNvSpPr>
              <a:spLocks/>
            </p:cNvSpPr>
            <p:nvPr/>
          </p:nvSpPr>
          <p:spPr bwMode="auto">
            <a:xfrm>
              <a:off x="2320" y="600"/>
              <a:ext cx="336" cy="6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4" name="AutoShape 22"/>
            <p:cNvSpPr>
              <a:spLocks/>
            </p:cNvSpPr>
            <p:nvPr/>
          </p:nvSpPr>
          <p:spPr bwMode="auto">
            <a:xfrm>
              <a:off x="632" y="1248"/>
              <a:ext cx="1768" cy="191"/>
            </a:xfrm>
            <a:custGeom>
              <a:avLst/>
              <a:gdLst/>
              <a:ahLst/>
              <a:cxnLst/>
              <a:rect l="0" t="0" r="r" b="b"/>
              <a:pathLst>
                <a:path w="21600" h="18408">
                  <a:moveTo>
                    <a:pt x="0" y="6906"/>
                  </a:moveTo>
                  <a:cubicBezTo>
                    <a:pt x="3486" y="8952"/>
                    <a:pt x="6021" y="21600"/>
                    <a:pt x="9481" y="17648"/>
                  </a:cubicBezTo>
                  <a:cubicBezTo>
                    <a:pt x="13122" y="13487"/>
                    <a:pt x="18147" y="9975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5" name="AutoShape 23"/>
            <p:cNvSpPr>
              <a:spLocks/>
            </p:cNvSpPr>
            <p:nvPr/>
          </p:nvSpPr>
          <p:spPr bwMode="auto">
            <a:xfrm>
              <a:off x="632" y="880"/>
              <a:ext cx="1248" cy="83"/>
            </a:xfrm>
            <a:custGeom>
              <a:avLst/>
              <a:gdLst/>
              <a:ahLst/>
              <a:cxnLst/>
              <a:rect l="0" t="0" r="r" b="b"/>
              <a:pathLst>
                <a:path w="21600" h="15880">
                  <a:moveTo>
                    <a:pt x="0" y="1526"/>
                  </a:moveTo>
                  <a:cubicBezTo>
                    <a:pt x="4938" y="5597"/>
                    <a:pt x="4930" y="21600"/>
                    <a:pt x="9831" y="13737"/>
                  </a:cubicBezTo>
                  <a:cubicBezTo>
                    <a:pt x="14989" y="5461"/>
                    <a:pt x="16708" y="19843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6" name="Oval 24"/>
            <p:cNvSpPr>
              <a:spLocks/>
            </p:cNvSpPr>
            <p:nvPr/>
          </p:nvSpPr>
          <p:spPr bwMode="auto">
            <a:xfrm>
              <a:off x="296" y="600"/>
              <a:ext cx="336" cy="4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7" name="Oval 25"/>
            <p:cNvSpPr>
              <a:spLocks/>
            </p:cNvSpPr>
            <p:nvPr/>
          </p:nvSpPr>
          <p:spPr bwMode="auto">
            <a:xfrm>
              <a:off x="296" y="1096"/>
              <a:ext cx="336" cy="4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3338" name="Rectangle 26"/>
          <p:cNvSpPr>
            <a:spLocks/>
          </p:cNvSpPr>
          <p:nvPr/>
        </p:nvSpPr>
        <p:spPr bwMode="auto">
          <a:xfrm>
            <a:off x="3442270" y="1196752"/>
            <a:ext cx="1699990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6" bIns="0">
            <a:spAutoFit/>
          </a:bodyPr>
          <a:lstStyle>
            <a:lvl1pPr marL="52388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1500">
                <a:cs typeface="Arial" charset="0"/>
              </a:rPr>
              <a:t>List-structured </a:t>
            </a:r>
          </a:p>
          <a:p>
            <a:r>
              <a:rPr lang="en-US" altLang="pt-BR" sz="1500">
                <a:cs typeface="Arial" charset="0"/>
              </a:rPr>
              <a:t>KEGG gene ids:</a:t>
            </a:r>
          </a:p>
          <a:p>
            <a:endParaRPr lang="en-US" altLang="pt-BR" sz="1500">
              <a:cs typeface="Arial" charset="0"/>
            </a:endParaRPr>
          </a:p>
          <a:p>
            <a:r>
              <a:rPr lang="en-US" altLang="pt-BR" sz="1500">
                <a:cs typeface="Arial" charset="0"/>
              </a:rPr>
              <a:t>[ [ mmu:26416 ],</a:t>
            </a:r>
          </a:p>
          <a:p>
            <a:r>
              <a:rPr lang="en-US" altLang="pt-BR" sz="1500">
                <a:cs typeface="Arial" charset="0"/>
              </a:rPr>
              <a:t>  [ mmu:328788 ] ]</a:t>
            </a:r>
          </a:p>
        </p:txBody>
      </p:sp>
      <p:sp>
        <p:nvSpPr>
          <p:cNvPr id="13339" name="Rectangle 27"/>
          <p:cNvSpPr>
            <a:spLocks/>
          </p:cNvSpPr>
          <p:nvPr/>
        </p:nvSpPr>
        <p:spPr bwMode="auto">
          <a:xfrm>
            <a:off x="4871021" y="5429424"/>
            <a:ext cx="3117198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[ path:mmu04010 MAPK signaling, </a:t>
            </a:r>
          </a:p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  path:mmu04370 VEGF signaling ]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rot="10800000" flipH="1">
            <a:off x="4281661" y="5500861"/>
            <a:ext cx="642938" cy="714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>
            <a:off x="1558106" y="5929486"/>
            <a:ext cx="160734" cy="3571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rot="10800000" flipH="1">
            <a:off x="2736825" y="1705744"/>
            <a:ext cx="705445" cy="30360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grpSp>
        <p:nvGrpSpPr>
          <p:cNvPr id="13343" name="Group 31"/>
          <p:cNvGrpSpPr>
            <a:grpSpLocks/>
          </p:cNvGrpSpPr>
          <p:nvPr/>
        </p:nvGrpSpPr>
        <p:grpSpPr bwMode="auto">
          <a:xfrm>
            <a:off x="5290716" y="3295229"/>
            <a:ext cx="3187898" cy="1964531"/>
            <a:chOff x="0" y="0"/>
            <a:chExt cx="2856" cy="1760"/>
          </a:xfrm>
        </p:grpSpPr>
        <p:sp>
          <p:nvSpPr>
            <p:cNvPr id="13344" name="Oval 32"/>
            <p:cNvSpPr>
              <a:spLocks/>
            </p:cNvSpPr>
            <p:nvPr/>
          </p:nvSpPr>
          <p:spPr bwMode="auto">
            <a:xfrm>
              <a:off x="0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geneIDs</a:t>
              </a:r>
            </a:p>
          </p:txBody>
        </p:sp>
        <p:sp>
          <p:nvSpPr>
            <p:cNvPr id="13345" name="Oval 33"/>
            <p:cNvSpPr>
              <a:spLocks/>
            </p:cNvSpPr>
            <p:nvPr/>
          </p:nvSpPr>
          <p:spPr bwMode="auto">
            <a:xfrm>
              <a:off x="1752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pathways</a:t>
              </a:r>
            </a:p>
          </p:txBody>
        </p:sp>
        <p:sp>
          <p:nvSpPr>
            <p:cNvPr id="13346" name="Rectangle 34"/>
            <p:cNvSpPr>
              <a:spLocks/>
            </p:cNvSpPr>
            <p:nvPr/>
          </p:nvSpPr>
          <p:spPr bwMode="auto">
            <a:xfrm>
              <a:off x="296" y="60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7" name="Rectangle 35"/>
            <p:cNvSpPr>
              <a:spLocks/>
            </p:cNvSpPr>
            <p:nvPr/>
          </p:nvSpPr>
          <p:spPr bwMode="auto">
            <a:xfrm>
              <a:off x="464" y="752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8" name="Rectangle 36"/>
            <p:cNvSpPr>
              <a:spLocks/>
            </p:cNvSpPr>
            <p:nvPr/>
          </p:nvSpPr>
          <p:spPr bwMode="auto">
            <a:xfrm>
              <a:off x="296" y="109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9" name="Rectangle 37"/>
            <p:cNvSpPr>
              <a:spLocks/>
            </p:cNvSpPr>
            <p:nvPr/>
          </p:nvSpPr>
          <p:spPr bwMode="auto">
            <a:xfrm>
              <a:off x="464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0" name="Rectangle 38"/>
            <p:cNvSpPr>
              <a:spLocks/>
            </p:cNvSpPr>
            <p:nvPr/>
          </p:nvSpPr>
          <p:spPr bwMode="auto">
            <a:xfrm>
              <a:off x="2384" y="600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51" name="Rectangle 39"/>
            <p:cNvSpPr>
              <a:spLocks/>
            </p:cNvSpPr>
            <p:nvPr/>
          </p:nvSpPr>
          <p:spPr bwMode="auto">
            <a:xfrm>
              <a:off x="2448" y="848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52" name="Rectangle 40"/>
            <p:cNvSpPr>
              <a:spLocks/>
            </p:cNvSpPr>
            <p:nvPr/>
          </p:nvSpPr>
          <p:spPr bwMode="auto">
            <a:xfrm>
              <a:off x="2384" y="104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3" name="Rectangle 41"/>
            <p:cNvSpPr>
              <a:spLocks/>
            </p:cNvSpPr>
            <p:nvPr/>
          </p:nvSpPr>
          <p:spPr bwMode="auto">
            <a:xfrm>
              <a:off x="1888" y="624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4" name="Rectangle 42"/>
            <p:cNvSpPr>
              <a:spLocks/>
            </p:cNvSpPr>
            <p:nvPr/>
          </p:nvSpPr>
          <p:spPr bwMode="auto">
            <a:xfrm>
              <a:off x="2056" y="77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5" name="Rectangle 43"/>
            <p:cNvSpPr>
              <a:spLocks/>
            </p:cNvSpPr>
            <p:nvPr/>
          </p:nvSpPr>
          <p:spPr bwMode="auto">
            <a:xfrm>
              <a:off x="2232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6" name="Oval 44"/>
            <p:cNvSpPr>
              <a:spLocks/>
            </p:cNvSpPr>
            <p:nvPr/>
          </p:nvSpPr>
          <p:spPr bwMode="auto">
            <a:xfrm>
              <a:off x="1872" y="552"/>
              <a:ext cx="776" cy="4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7" name="Oval 45"/>
            <p:cNvSpPr>
              <a:spLocks/>
            </p:cNvSpPr>
            <p:nvPr/>
          </p:nvSpPr>
          <p:spPr bwMode="auto">
            <a:xfrm>
              <a:off x="2320" y="912"/>
              <a:ext cx="336" cy="3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8" name="AutoShape 46"/>
            <p:cNvSpPr>
              <a:spLocks/>
            </p:cNvSpPr>
            <p:nvPr/>
          </p:nvSpPr>
          <p:spPr bwMode="auto">
            <a:xfrm>
              <a:off x="560" y="1248"/>
              <a:ext cx="1840" cy="197"/>
            </a:xfrm>
            <a:custGeom>
              <a:avLst/>
              <a:gdLst/>
              <a:ahLst/>
              <a:cxnLst/>
              <a:rect l="0" t="0" r="r" b="b"/>
              <a:pathLst>
                <a:path w="21600" h="18897">
                  <a:moveTo>
                    <a:pt x="0" y="13044"/>
                  </a:moveTo>
                  <a:cubicBezTo>
                    <a:pt x="3350" y="15090"/>
                    <a:pt x="6631" y="21600"/>
                    <a:pt x="9955" y="17648"/>
                  </a:cubicBezTo>
                  <a:cubicBezTo>
                    <a:pt x="13454" y="13487"/>
                    <a:pt x="18282" y="9975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9" name="AutoShape 47"/>
            <p:cNvSpPr>
              <a:spLocks/>
            </p:cNvSpPr>
            <p:nvPr/>
          </p:nvSpPr>
          <p:spPr bwMode="auto">
            <a:xfrm>
              <a:off x="560" y="880"/>
              <a:ext cx="1320" cy="82"/>
            </a:xfrm>
            <a:custGeom>
              <a:avLst/>
              <a:gdLst/>
              <a:ahLst/>
              <a:cxnLst/>
              <a:rect l="0" t="0" r="r" b="b"/>
              <a:pathLst>
                <a:path w="21600" h="15742">
                  <a:moveTo>
                    <a:pt x="0" y="0"/>
                  </a:moveTo>
                  <a:cubicBezTo>
                    <a:pt x="4669" y="4070"/>
                    <a:pt x="5839" y="21600"/>
                    <a:pt x="10473" y="13737"/>
                  </a:cubicBezTo>
                  <a:cubicBezTo>
                    <a:pt x="15350" y="5461"/>
                    <a:pt x="16975" y="19843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3360" name="Rectangle 48"/>
          <p:cNvSpPr>
            <a:spLocks/>
          </p:cNvSpPr>
          <p:nvPr/>
        </p:nvSpPr>
        <p:spPr bwMode="auto">
          <a:xfrm>
            <a:off x="611560" y="6206307"/>
            <a:ext cx="5927839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1000"/>
              </a:lnSpc>
            </a:pPr>
            <a:r>
              <a:rPr lang="en-US" altLang="pt-BR" sz="1500" dirty="0">
                <a:cs typeface="Arial" charset="0"/>
              </a:rPr>
              <a:t>[ [ path:mmu04210 Apoptosis, path:mmu04010 MAPK signaling, ...], </a:t>
            </a:r>
          </a:p>
          <a:p>
            <a:pPr>
              <a:lnSpc>
                <a:spcPct val="81000"/>
              </a:lnSpc>
            </a:pPr>
            <a:r>
              <a:rPr lang="en-US" altLang="pt-BR" sz="1500" dirty="0">
                <a:cs typeface="Arial" charset="0"/>
              </a:rPr>
              <a:t>  [ path:mmu04010 MAPK signaling , path:mmu04620 </a:t>
            </a:r>
            <a:r>
              <a:rPr lang="en-US" altLang="pt-BR" sz="1500" dirty="0" smtClean="0">
                <a:cs typeface="Arial" charset="0"/>
              </a:rPr>
              <a:t>receptor</a:t>
            </a:r>
            <a:r>
              <a:rPr lang="en-US" altLang="pt-BR" sz="1500" dirty="0">
                <a:cs typeface="Arial" charset="0"/>
              </a:rPr>
              <a:t>, ...] ]</a:t>
            </a:r>
          </a:p>
        </p:txBody>
      </p:sp>
      <p:sp>
        <p:nvSpPr>
          <p:cNvPr id="61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no Taverna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13" y="5901336"/>
            <a:ext cx="2497509" cy="8466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620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904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 no Brasil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412776"/>
            <a:ext cx="8003232" cy="51125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omic Sans MS" pitchFamily="66" charset="0"/>
              </a:rPr>
              <a:t>São Paulo School of Advanced Science </a:t>
            </a:r>
            <a:r>
              <a:rPr lang="en-US" sz="2400" dirty="0" smtClean="0">
                <a:latin typeface="Comic Sans MS" pitchFamily="66" charset="0"/>
              </a:rPr>
              <a:t>on e-Science </a:t>
            </a:r>
            <a:r>
              <a:rPr lang="en-US" sz="2400" dirty="0">
                <a:latin typeface="Comic Sans MS" pitchFamily="66" charset="0"/>
              </a:rPr>
              <a:t>for Bioenergy </a:t>
            </a:r>
            <a:r>
              <a:rPr lang="en-US" sz="2400" dirty="0" smtClean="0">
                <a:latin typeface="Comic Sans MS" pitchFamily="66" charset="0"/>
              </a:rPr>
              <a:t>Research</a:t>
            </a:r>
          </a:p>
          <a:p>
            <a:pPr lvl="1"/>
            <a:endParaRPr lang="en-US" sz="2000" dirty="0" smtClean="0">
              <a:latin typeface="Comic Sans MS" pitchFamily="66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endParaRPr lang="pt-BR" sz="2400" dirty="0" smtClean="0">
              <a:latin typeface="Comic Sans MS" pitchFamily="66" charset="0"/>
            </a:endParaRPr>
          </a:p>
          <a:p>
            <a:r>
              <a:rPr lang="pt-BR" sz="2400" dirty="0" smtClean="0">
                <a:latin typeface="Comic Sans MS" pitchFamily="66" charset="0"/>
              </a:rPr>
              <a:t>Grandes </a:t>
            </a:r>
            <a:r>
              <a:rPr lang="pt-BR" sz="2400" dirty="0">
                <a:latin typeface="Comic Sans MS" pitchFamily="66" charset="0"/>
              </a:rPr>
              <a:t>Desafios da Computação no </a:t>
            </a:r>
            <a:r>
              <a:rPr lang="pt-BR" sz="2400" dirty="0" smtClean="0">
                <a:latin typeface="Comic Sans MS" pitchFamily="66" charset="0"/>
              </a:rPr>
              <a:t>Brasil</a:t>
            </a:r>
          </a:p>
          <a:p>
            <a:pPr lvl="1"/>
            <a:r>
              <a:rPr lang="pt-BR" sz="2000" dirty="0">
                <a:latin typeface="Comic Sans MS" pitchFamily="66" charset="0"/>
              </a:rPr>
              <a:t>http://www.gd2.ufam.edu.br</a:t>
            </a:r>
            <a:r>
              <a:rPr lang="pt-BR" sz="2000" dirty="0" smtClean="0">
                <a:latin typeface="Comic Sans MS" pitchFamily="66" charset="0"/>
              </a:rPr>
              <a:t>/</a:t>
            </a:r>
          </a:p>
          <a:p>
            <a:pPr lvl="1"/>
            <a:endParaRPr lang="pt-BR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BreSci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- Brazilian </a:t>
            </a:r>
            <a:r>
              <a:rPr lang="en-US" sz="2400" dirty="0">
                <a:latin typeface="Comic Sans MS" pitchFamily="66" charset="0"/>
              </a:rPr>
              <a:t>e-Science </a:t>
            </a:r>
            <a:r>
              <a:rPr lang="en-US" sz="2400" dirty="0" smtClean="0">
                <a:latin typeface="Comic Sans MS" pitchFamily="66" charset="0"/>
              </a:rPr>
              <a:t>workshop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http://</a:t>
            </a:r>
            <a:r>
              <a:rPr lang="en-US" sz="2000" dirty="0" smtClean="0">
                <a:latin typeface="Comic Sans MS" pitchFamily="66" charset="0"/>
              </a:rPr>
              <a:t>www.ic.ufal.br/csbc2013/noticias/e-science</a:t>
            </a:r>
          </a:p>
          <a:p>
            <a:pPr marL="457200" lvl="1" indent="0">
              <a:buNone/>
            </a:pPr>
            <a:endParaRPr lang="en-US" sz="2000" dirty="0"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432"/>
            <a:ext cx="1454395" cy="100811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70776"/>
            <a:ext cx="5148064" cy="8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3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8" y="1607518"/>
            <a:ext cx="3902273" cy="459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5183559" y="1196752"/>
            <a:ext cx="3187898" cy="1964531"/>
            <a:chOff x="0" y="0"/>
            <a:chExt cx="2856" cy="1760"/>
          </a:xfrm>
        </p:grpSpPr>
        <p:sp>
          <p:nvSpPr>
            <p:cNvPr id="13320" name="Oval 8"/>
            <p:cNvSpPr>
              <a:spLocks/>
            </p:cNvSpPr>
            <p:nvPr/>
          </p:nvSpPr>
          <p:spPr bwMode="auto">
            <a:xfrm>
              <a:off x="0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geneIDs</a:t>
              </a:r>
            </a:p>
          </p:txBody>
        </p:sp>
        <p:sp>
          <p:nvSpPr>
            <p:cNvPr id="13321" name="Oval 9"/>
            <p:cNvSpPr>
              <a:spLocks/>
            </p:cNvSpPr>
            <p:nvPr/>
          </p:nvSpPr>
          <p:spPr bwMode="auto">
            <a:xfrm>
              <a:off x="1752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pathways</a:t>
              </a:r>
            </a:p>
          </p:txBody>
        </p:sp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296" y="60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3" name="Rectangle 11"/>
            <p:cNvSpPr>
              <a:spLocks/>
            </p:cNvSpPr>
            <p:nvPr/>
          </p:nvSpPr>
          <p:spPr bwMode="auto">
            <a:xfrm>
              <a:off x="464" y="752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4" name="Rectangle 12"/>
            <p:cNvSpPr>
              <a:spLocks/>
            </p:cNvSpPr>
            <p:nvPr/>
          </p:nvSpPr>
          <p:spPr bwMode="auto">
            <a:xfrm>
              <a:off x="296" y="109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5" name="Rectangle 13"/>
            <p:cNvSpPr>
              <a:spLocks/>
            </p:cNvSpPr>
            <p:nvPr/>
          </p:nvSpPr>
          <p:spPr bwMode="auto">
            <a:xfrm>
              <a:off x="464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6" name="Rectangle 14"/>
            <p:cNvSpPr>
              <a:spLocks/>
            </p:cNvSpPr>
            <p:nvPr/>
          </p:nvSpPr>
          <p:spPr bwMode="auto">
            <a:xfrm>
              <a:off x="2384" y="600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27" name="Rectangle 15"/>
            <p:cNvSpPr>
              <a:spLocks/>
            </p:cNvSpPr>
            <p:nvPr/>
          </p:nvSpPr>
          <p:spPr bwMode="auto">
            <a:xfrm>
              <a:off x="2448" y="848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28" name="Rectangle 16"/>
            <p:cNvSpPr>
              <a:spLocks/>
            </p:cNvSpPr>
            <p:nvPr/>
          </p:nvSpPr>
          <p:spPr bwMode="auto">
            <a:xfrm>
              <a:off x="2384" y="104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29" name="Rectangle 17"/>
            <p:cNvSpPr>
              <a:spLocks/>
            </p:cNvSpPr>
            <p:nvPr/>
          </p:nvSpPr>
          <p:spPr bwMode="auto">
            <a:xfrm>
              <a:off x="1888" y="624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0" name="Rectangle 18"/>
            <p:cNvSpPr>
              <a:spLocks/>
            </p:cNvSpPr>
            <p:nvPr/>
          </p:nvSpPr>
          <p:spPr bwMode="auto">
            <a:xfrm>
              <a:off x="2056" y="77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1" name="Rectangle 19"/>
            <p:cNvSpPr>
              <a:spLocks/>
            </p:cNvSpPr>
            <p:nvPr/>
          </p:nvSpPr>
          <p:spPr bwMode="auto">
            <a:xfrm>
              <a:off x="2232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32" name="Oval 20"/>
            <p:cNvSpPr>
              <a:spLocks/>
            </p:cNvSpPr>
            <p:nvPr/>
          </p:nvSpPr>
          <p:spPr bwMode="auto">
            <a:xfrm>
              <a:off x="1880" y="608"/>
              <a:ext cx="832" cy="5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3" name="Oval 21"/>
            <p:cNvSpPr>
              <a:spLocks/>
            </p:cNvSpPr>
            <p:nvPr/>
          </p:nvSpPr>
          <p:spPr bwMode="auto">
            <a:xfrm>
              <a:off x="2320" y="600"/>
              <a:ext cx="336" cy="6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4" name="AutoShape 22"/>
            <p:cNvSpPr>
              <a:spLocks/>
            </p:cNvSpPr>
            <p:nvPr/>
          </p:nvSpPr>
          <p:spPr bwMode="auto">
            <a:xfrm>
              <a:off x="632" y="1248"/>
              <a:ext cx="1768" cy="191"/>
            </a:xfrm>
            <a:custGeom>
              <a:avLst/>
              <a:gdLst/>
              <a:ahLst/>
              <a:cxnLst/>
              <a:rect l="0" t="0" r="r" b="b"/>
              <a:pathLst>
                <a:path w="21600" h="18408">
                  <a:moveTo>
                    <a:pt x="0" y="6906"/>
                  </a:moveTo>
                  <a:cubicBezTo>
                    <a:pt x="3486" y="8952"/>
                    <a:pt x="6021" y="21600"/>
                    <a:pt x="9481" y="17648"/>
                  </a:cubicBezTo>
                  <a:cubicBezTo>
                    <a:pt x="13122" y="13487"/>
                    <a:pt x="18147" y="9975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5" name="AutoShape 23"/>
            <p:cNvSpPr>
              <a:spLocks/>
            </p:cNvSpPr>
            <p:nvPr/>
          </p:nvSpPr>
          <p:spPr bwMode="auto">
            <a:xfrm>
              <a:off x="632" y="880"/>
              <a:ext cx="1248" cy="83"/>
            </a:xfrm>
            <a:custGeom>
              <a:avLst/>
              <a:gdLst/>
              <a:ahLst/>
              <a:cxnLst/>
              <a:rect l="0" t="0" r="r" b="b"/>
              <a:pathLst>
                <a:path w="21600" h="15880">
                  <a:moveTo>
                    <a:pt x="0" y="1526"/>
                  </a:moveTo>
                  <a:cubicBezTo>
                    <a:pt x="4938" y="5597"/>
                    <a:pt x="4930" y="21600"/>
                    <a:pt x="9831" y="13737"/>
                  </a:cubicBezTo>
                  <a:cubicBezTo>
                    <a:pt x="14989" y="5461"/>
                    <a:pt x="16708" y="19843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6" name="Oval 24"/>
            <p:cNvSpPr>
              <a:spLocks/>
            </p:cNvSpPr>
            <p:nvPr/>
          </p:nvSpPr>
          <p:spPr bwMode="auto">
            <a:xfrm>
              <a:off x="296" y="600"/>
              <a:ext cx="336" cy="4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37" name="Oval 25"/>
            <p:cNvSpPr>
              <a:spLocks/>
            </p:cNvSpPr>
            <p:nvPr/>
          </p:nvSpPr>
          <p:spPr bwMode="auto">
            <a:xfrm>
              <a:off x="296" y="1096"/>
              <a:ext cx="336" cy="4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3338" name="Rectangle 26"/>
          <p:cNvSpPr>
            <a:spLocks/>
          </p:cNvSpPr>
          <p:nvPr/>
        </p:nvSpPr>
        <p:spPr bwMode="auto">
          <a:xfrm>
            <a:off x="3442270" y="1196752"/>
            <a:ext cx="1699990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6" bIns="0">
            <a:spAutoFit/>
          </a:bodyPr>
          <a:lstStyle>
            <a:lvl1pPr marL="52388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1500">
                <a:cs typeface="Arial" charset="0"/>
              </a:rPr>
              <a:t>List-structured </a:t>
            </a:r>
          </a:p>
          <a:p>
            <a:r>
              <a:rPr lang="en-US" altLang="pt-BR" sz="1500">
                <a:cs typeface="Arial" charset="0"/>
              </a:rPr>
              <a:t>KEGG gene ids:</a:t>
            </a:r>
          </a:p>
          <a:p>
            <a:endParaRPr lang="en-US" altLang="pt-BR" sz="1500">
              <a:cs typeface="Arial" charset="0"/>
            </a:endParaRPr>
          </a:p>
          <a:p>
            <a:r>
              <a:rPr lang="en-US" altLang="pt-BR" sz="1500">
                <a:cs typeface="Arial" charset="0"/>
              </a:rPr>
              <a:t>[ [ mmu:26416 ],</a:t>
            </a:r>
          </a:p>
          <a:p>
            <a:r>
              <a:rPr lang="en-US" altLang="pt-BR" sz="1500">
                <a:cs typeface="Arial" charset="0"/>
              </a:rPr>
              <a:t>  [ mmu:328788 ] ]</a:t>
            </a:r>
          </a:p>
        </p:txBody>
      </p:sp>
      <p:sp>
        <p:nvSpPr>
          <p:cNvPr id="13339" name="Rectangle 27"/>
          <p:cNvSpPr>
            <a:spLocks/>
          </p:cNvSpPr>
          <p:nvPr/>
        </p:nvSpPr>
        <p:spPr bwMode="auto">
          <a:xfrm>
            <a:off x="4871021" y="5429424"/>
            <a:ext cx="3117198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[ path:mmu04010 MAPK signaling, </a:t>
            </a:r>
          </a:p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  path:mmu04370 VEGF signaling ]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rot="10800000" flipH="1">
            <a:off x="4281661" y="5500861"/>
            <a:ext cx="642938" cy="714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>
            <a:off x="1558106" y="5929486"/>
            <a:ext cx="160734" cy="3571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rot="10800000" flipH="1">
            <a:off x="2736825" y="1705744"/>
            <a:ext cx="705445" cy="30360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pt-BR"/>
          </a:p>
        </p:txBody>
      </p:sp>
      <p:grpSp>
        <p:nvGrpSpPr>
          <p:cNvPr id="13343" name="Group 31"/>
          <p:cNvGrpSpPr>
            <a:grpSpLocks/>
          </p:cNvGrpSpPr>
          <p:nvPr/>
        </p:nvGrpSpPr>
        <p:grpSpPr bwMode="auto">
          <a:xfrm>
            <a:off x="5290716" y="3295229"/>
            <a:ext cx="3187898" cy="1964531"/>
            <a:chOff x="0" y="0"/>
            <a:chExt cx="2856" cy="1760"/>
          </a:xfrm>
        </p:grpSpPr>
        <p:sp>
          <p:nvSpPr>
            <p:cNvPr id="13344" name="Oval 32"/>
            <p:cNvSpPr>
              <a:spLocks/>
            </p:cNvSpPr>
            <p:nvPr/>
          </p:nvSpPr>
          <p:spPr bwMode="auto">
            <a:xfrm>
              <a:off x="0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geneIDs</a:t>
              </a:r>
            </a:p>
          </p:txBody>
        </p:sp>
        <p:sp>
          <p:nvSpPr>
            <p:cNvPr id="13345" name="Oval 33"/>
            <p:cNvSpPr>
              <a:spLocks/>
            </p:cNvSpPr>
            <p:nvPr/>
          </p:nvSpPr>
          <p:spPr bwMode="auto">
            <a:xfrm>
              <a:off x="1752" y="0"/>
              <a:ext cx="1104" cy="176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52434" bIns="0"/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pathways</a:t>
              </a:r>
            </a:p>
          </p:txBody>
        </p:sp>
        <p:sp>
          <p:nvSpPr>
            <p:cNvPr id="13346" name="Rectangle 34"/>
            <p:cNvSpPr>
              <a:spLocks/>
            </p:cNvSpPr>
            <p:nvPr/>
          </p:nvSpPr>
          <p:spPr bwMode="auto">
            <a:xfrm>
              <a:off x="296" y="60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7" name="Rectangle 35"/>
            <p:cNvSpPr>
              <a:spLocks/>
            </p:cNvSpPr>
            <p:nvPr/>
          </p:nvSpPr>
          <p:spPr bwMode="auto">
            <a:xfrm>
              <a:off x="464" y="752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8" name="Rectangle 36"/>
            <p:cNvSpPr>
              <a:spLocks/>
            </p:cNvSpPr>
            <p:nvPr/>
          </p:nvSpPr>
          <p:spPr bwMode="auto">
            <a:xfrm>
              <a:off x="296" y="109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49" name="Rectangle 37"/>
            <p:cNvSpPr>
              <a:spLocks/>
            </p:cNvSpPr>
            <p:nvPr/>
          </p:nvSpPr>
          <p:spPr bwMode="auto">
            <a:xfrm>
              <a:off x="464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0" name="Rectangle 38"/>
            <p:cNvSpPr>
              <a:spLocks/>
            </p:cNvSpPr>
            <p:nvPr/>
          </p:nvSpPr>
          <p:spPr bwMode="auto">
            <a:xfrm>
              <a:off x="2384" y="600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51" name="Rectangle 39"/>
            <p:cNvSpPr>
              <a:spLocks/>
            </p:cNvSpPr>
            <p:nvPr/>
          </p:nvSpPr>
          <p:spPr bwMode="auto">
            <a:xfrm>
              <a:off x="2448" y="848"/>
              <a:ext cx="1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2100">
                  <a:cs typeface="Arial" charset="0"/>
                </a:rPr>
                <a:t>•</a:t>
              </a:r>
            </a:p>
          </p:txBody>
        </p:sp>
        <p:sp>
          <p:nvSpPr>
            <p:cNvPr id="13352" name="Rectangle 40"/>
            <p:cNvSpPr>
              <a:spLocks/>
            </p:cNvSpPr>
            <p:nvPr/>
          </p:nvSpPr>
          <p:spPr bwMode="auto">
            <a:xfrm>
              <a:off x="2384" y="1040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3" name="Rectangle 41"/>
            <p:cNvSpPr>
              <a:spLocks/>
            </p:cNvSpPr>
            <p:nvPr/>
          </p:nvSpPr>
          <p:spPr bwMode="auto">
            <a:xfrm>
              <a:off x="1888" y="624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4" name="Rectangle 42"/>
            <p:cNvSpPr>
              <a:spLocks/>
            </p:cNvSpPr>
            <p:nvPr/>
          </p:nvSpPr>
          <p:spPr bwMode="auto">
            <a:xfrm>
              <a:off x="2056" y="776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5" name="Rectangle 43"/>
            <p:cNvSpPr>
              <a:spLocks/>
            </p:cNvSpPr>
            <p:nvPr/>
          </p:nvSpPr>
          <p:spPr bwMode="auto">
            <a:xfrm>
              <a:off x="2232" y="1248"/>
              <a:ext cx="1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2434" bIns="0">
              <a:spAutoFit/>
            </a:bodyPr>
            <a:lstStyle>
              <a:lvl1pPr marL="523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pt-BR" sz="1500">
                  <a:cs typeface="Arial" charset="0"/>
                </a:rPr>
                <a:t>•</a:t>
              </a:r>
            </a:p>
          </p:txBody>
        </p:sp>
        <p:sp>
          <p:nvSpPr>
            <p:cNvPr id="13356" name="Oval 44"/>
            <p:cNvSpPr>
              <a:spLocks/>
            </p:cNvSpPr>
            <p:nvPr/>
          </p:nvSpPr>
          <p:spPr bwMode="auto">
            <a:xfrm>
              <a:off x="1872" y="552"/>
              <a:ext cx="776" cy="4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7" name="Oval 45"/>
            <p:cNvSpPr>
              <a:spLocks/>
            </p:cNvSpPr>
            <p:nvPr/>
          </p:nvSpPr>
          <p:spPr bwMode="auto">
            <a:xfrm>
              <a:off x="2320" y="912"/>
              <a:ext cx="336" cy="37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8" name="AutoShape 46"/>
            <p:cNvSpPr>
              <a:spLocks/>
            </p:cNvSpPr>
            <p:nvPr/>
          </p:nvSpPr>
          <p:spPr bwMode="auto">
            <a:xfrm>
              <a:off x="560" y="1248"/>
              <a:ext cx="1840" cy="197"/>
            </a:xfrm>
            <a:custGeom>
              <a:avLst/>
              <a:gdLst/>
              <a:ahLst/>
              <a:cxnLst/>
              <a:rect l="0" t="0" r="r" b="b"/>
              <a:pathLst>
                <a:path w="21600" h="18897">
                  <a:moveTo>
                    <a:pt x="0" y="13044"/>
                  </a:moveTo>
                  <a:cubicBezTo>
                    <a:pt x="3350" y="15090"/>
                    <a:pt x="6631" y="21600"/>
                    <a:pt x="9955" y="17648"/>
                  </a:cubicBezTo>
                  <a:cubicBezTo>
                    <a:pt x="13454" y="13487"/>
                    <a:pt x="18282" y="9975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59" name="AutoShape 47"/>
            <p:cNvSpPr>
              <a:spLocks/>
            </p:cNvSpPr>
            <p:nvPr/>
          </p:nvSpPr>
          <p:spPr bwMode="auto">
            <a:xfrm>
              <a:off x="560" y="880"/>
              <a:ext cx="1320" cy="82"/>
            </a:xfrm>
            <a:custGeom>
              <a:avLst/>
              <a:gdLst/>
              <a:ahLst/>
              <a:cxnLst/>
              <a:rect l="0" t="0" r="r" b="b"/>
              <a:pathLst>
                <a:path w="21600" h="15742">
                  <a:moveTo>
                    <a:pt x="0" y="0"/>
                  </a:moveTo>
                  <a:cubicBezTo>
                    <a:pt x="4669" y="4070"/>
                    <a:pt x="5839" y="21600"/>
                    <a:pt x="10473" y="13737"/>
                  </a:cubicBezTo>
                  <a:cubicBezTo>
                    <a:pt x="15350" y="5461"/>
                    <a:pt x="16975" y="19843"/>
                    <a:pt x="216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3360" name="Rectangle 48"/>
          <p:cNvSpPr>
            <a:spLocks/>
          </p:cNvSpPr>
          <p:nvPr/>
        </p:nvSpPr>
        <p:spPr bwMode="auto">
          <a:xfrm>
            <a:off x="611560" y="6206307"/>
            <a:ext cx="6534607" cy="3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>
            <a:lvl1pPr marL="57150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[ [ path:mmu04210 Apoptosis, path:mmu04010 MAPK signaling, ...], </a:t>
            </a:r>
          </a:p>
          <a:p>
            <a:pPr>
              <a:lnSpc>
                <a:spcPct val="81000"/>
              </a:lnSpc>
            </a:pPr>
            <a:r>
              <a:rPr lang="en-US" altLang="pt-BR" sz="1500">
                <a:cs typeface="Arial" charset="0"/>
              </a:rPr>
              <a:t>  [ path:mmu04010 MAPK signaling , path:mmu04620 Toll-like receptor, ...] ]</a:t>
            </a:r>
          </a:p>
        </p:txBody>
      </p:sp>
      <p:sp>
        <p:nvSpPr>
          <p:cNvPr id="13361" name="AutoShape 49"/>
          <p:cNvSpPr>
            <a:spLocks/>
          </p:cNvSpPr>
          <p:nvPr/>
        </p:nvSpPr>
        <p:spPr bwMode="auto">
          <a:xfrm>
            <a:off x="648270" y="6149156"/>
            <a:ext cx="5723930" cy="232172"/>
          </a:xfrm>
          <a:prstGeom prst="roundRect">
            <a:avLst>
              <a:gd name="adj" fmla="val 50000"/>
            </a:avLst>
          </a:prstGeom>
          <a:solidFill>
            <a:srgbClr val="CDCDCD">
              <a:alpha val="50000"/>
            </a:srgbClr>
          </a:solidFill>
          <a:ln w="12700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3362" name="AutoShape 50"/>
          <p:cNvSpPr>
            <a:spLocks/>
          </p:cNvSpPr>
          <p:nvPr/>
        </p:nvSpPr>
        <p:spPr bwMode="auto">
          <a:xfrm>
            <a:off x="3567286" y="1884338"/>
            <a:ext cx="1384102" cy="232172"/>
          </a:xfrm>
          <a:prstGeom prst="roundRect">
            <a:avLst>
              <a:gd name="adj" fmla="val 50000"/>
            </a:avLst>
          </a:prstGeom>
          <a:solidFill>
            <a:srgbClr val="CDCDCD">
              <a:alpha val="50000"/>
            </a:srgbClr>
          </a:solidFill>
          <a:ln w="12700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3363" name="AutoShape 51"/>
          <p:cNvSpPr>
            <a:spLocks/>
          </p:cNvSpPr>
          <p:nvPr/>
        </p:nvSpPr>
        <p:spPr bwMode="auto">
          <a:xfrm>
            <a:off x="4772794" y="2089721"/>
            <a:ext cx="252264" cy="4152305"/>
          </a:xfrm>
          <a:custGeom>
            <a:avLst/>
            <a:gdLst/>
            <a:ahLst/>
            <a:cxnLst/>
            <a:rect l="0" t="0" r="r" b="b"/>
            <a:pathLst>
              <a:path w="19310" h="21600">
                <a:moveTo>
                  <a:pt x="13659" y="21600"/>
                </a:moveTo>
                <a:cubicBezTo>
                  <a:pt x="15252" y="16599"/>
                  <a:pt x="21600" y="11594"/>
                  <a:pt x="18440" y="6596"/>
                </a:cubicBezTo>
                <a:cubicBezTo>
                  <a:pt x="17026" y="4360"/>
                  <a:pt x="6147" y="2199"/>
                  <a:pt x="0" y="0"/>
                </a:cubicBezTo>
              </a:path>
            </a:pathLst>
          </a:custGeom>
          <a:noFill/>
          <a:ln w="19050">
            <a:solidFill>
              <a:srgbClr val="FF2712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grpSp>
        <p:nvGrpSpPr>
          <p:cNvPr id="13364" name="Group 52"/>
          <p:cNvGrpSpPr>
            <a:grpSpLocks/>
          </p:cNvGrpSpPr>
          <p:nvPr/>
        </p:nvGrpSpPr>
        <p:grpSpPr bwMode="auto">
          <a:xfrm>
            <a:off x="828104" y="2143299"/>
            <a:ext cx="6152555" cy="4470425"/>
            <a:chOff x="10" y="0"/>
            <a:chExt cx="5512" cy="4005"/>
          </a:xfrm>
        </p:grpSpPr>
        <p:sp>
          <p:nvSpPr>
            <p:cNvPr id="13365" name="AutoShape 53"/>
            <p:cNvSpPr>
              <a:spLocks/>
            </p:cNvSpPr>
            <p:nvPr/>
          </p:nvSpPr>
          <p:spPr bwMode="auto">
            <a:xfrm>
              <a:off x="10" y="3797"/>
              <a:ext cx="5512" cy="208"/>
            </a:xfrm>
            <a:prstGeom prst="roundRect">
              <a:avLst>
                <a:gd name="adj" fmla="val 50000"/>
              </a:avLst>
            </a:prstGeom>
            <a:solidFill>
              <a:srgbClr val="CDCDCD">
                <a:alpha val="50000"/>
              </a:srgbClr>
            </a:solidFill>
            <a:ln w="12700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66" name="AutoShape 54"/>
            <p:cNvSpPr>
              <a:spLocks/>
            </p:cNvSpPr>
            <p:nvPr/>
          </p:nvSpPr>
          <p:spPr bwMode="auto">
            <a:xfrm>
              <a:off x="2464" y="0"/>
              <a:ext cx="1248" cy="208"/>
            </a:xfrm>
            <a:prstGeom prst="roundRect">
              <a:avLst>
                <a:gd name="adj" fmla="val 50000"/>
              </a:avLst>
            </a:prstGeom>
            <a:solidFill>
              <a:srgbClr val="CDCDCD">
                <a:alpha val="50000"/>
              </a:srgbClr>
            </a:solidFill>
            <a:ln w="12700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13367" name="AutoShape 55"/>
            <p:cNvSpPr>
              <a:spLocks/>
            </p:cNvSpPr>
            <p:nvPr/>
          </p:nvSpPr>
          <p:spPr bwMode="auto">
            <a:xfrm>
              <a:off x="3165" y="208"/>
              <a:ext cx="746" cy="3736"/>
            </a:xfrm>
            <a:custGeom>
              <a:avLst/>
              <a:gdLst/>
              <a:ahLst/>
              <a:cxnLst/>
              <a:rect l="0" t="0" r="r" b="b"/>
              <a:pathLst>
                <a:path w="20559" h="21600">
                  <a:moveTo>
                    <a:pt x="20559" y="21600"/>
                  </a:moveTo>
                  <a:cubicBezTo>
                    <a:pt x="13877" y="16219"/>
                    <a:pt x="5255" y="10929"/>
                    <a:pt x="513" y="5458"/>
                  </a:cubicBezTo>
                  <a:cubicBezTo>
                    <a:pt x="-1041" y="3666"/>
                    <a:pt x="1394" y="1819"/>
                    <a:pt x="1834" y="0"/>
                  </a:cubicBezTo>
                </a:path>
              </a:pathLst>
            </a:custGeom>
            <a:noFill/>
            <a:ln w="19050">
              <a:solidFill>
                <a:srgbClr val="FF2712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pt-BR"/>
            </a:p>
          </p:txBody>
        </p:sp>
      </p:grpSp>
      <p:sp>
        <p:nvSpPr>
          <p:cNvPr id="13368" name="AutoShape 56"/>
          <p:cNvSpPr>
            <a:spLocks/>
          </p:cNvSpPr>
          <p:nvPr/>
        </p:nvSpPr>
        <p:spPr bwMode="auto">
          <a:xfrm>
            <a:off x="6022950" y="3919191"/>
            <a:ext cx="1544836" cy="340444"/>
          </a:xfrm>
          <a:custGeom>
            <a:avLst/>
            <a:gdLst/>
            <a:ahLst/>
            <a:cxnLst/>
            <a:rect l="0" t="0" r="r" b="b"/>
            <a:pathLst>
              <a:path w="21600" h="20139">
                <a:moveTo>
                  <a:pt x="21600" y="3719"/>
                </a:moveTo>
                <a:cubicBezTo>
                  <a:pt x="18936" y="2660"/>
                  <a:pt x="16243" y="-1461"/>
                  <a:pt x="13609" y="541"/>
                </a:cubicBezTo>
                <a:cubicBezTo>
                  <a:pt x="8894" y="4126"/>
                  <a:pt x="4536" y="13606"/>
                  <a:pt x="0" y="20139"/>
                </a:cubicBezTo>
              </a:path>
            </a:pathLst>
          </a:custGeom>
          <a:noFill/>
          <a:ln w="19050">
            <a:solidFill>
              <a:srgbClr val="FF2712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3369" name="AutoShape 57"/>
          <p:cNvSpPr>
            <a:spLocks/>
          </p:cNvSpPr>
          <p:nvPr/>
        </p:nvSpPr>
        <p:spPr bwMode="auto">
          <a:xfrm>
            <a:off x="5889005" y="1820715"/>
            <a:ext cx="1678781" cy="215428"/>
          </a:xfrm>
          <a:custGeom>
            <a:avLst/>
            <a:gdLst/>
            <a:ahLst/>
            <a:cxnLst/>
            <a:rect l="0" t="0" r="r" b="b"/>
            <a:pathLst>
              <a:path w="21600" h="19375">
                <a:moveTo>
                  <a:pt x="21600" y="5663"/>
                </a:moveTo>
                <a:cubicBezTo>
                  <a:pt x="19149" y="4050"/>
                  <a:pt x="16670" y="-2225"/>
                  <a:pt x="14247" y="823"/>
                </a:cubicBezTo>
                <a:cubicBezTo>
                  <a:pt x="9908" y="6282"/>
                  <a:pt x="4174" y="9427"/>
                  <a:pt x="0" y="19375"/>
                </a:cubicBezTo>
              </a:path>
            </a:pathLst>
          </a:custGeom>
          <a:noFill/>
          <a:ln w="19050">
            <a:solidFill>
              <a:srgbClr val="FF2712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61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no Taverna</a:t>
            </a:r>
            <a:endParaRPr lang="pt-BR" dirty="0"/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13" y="5901336"/>
            <a:ext cx="2497509" cy="8466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58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Macintosh HD:Users:juliana:Talks:Figures:lung-vistr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951288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0" y="2438400"/>
            <a:ext cx="1600200" cy="3276600"/>
            <a:chOff x="1848" y="1536"/>
            <a:chExt cx="1272" cy="2064"/>
          </a:xfrm>
        </p:grpSpPr>
        <p:sp>
          <p:nvSpPr>
            <p:cNvPr id="9234" name="Line 6"/>
            <p:cNvSpPr>
              <a:spLocks noChangeShapeType="1"/>
            </p:cNvSpPr>
            <p:nvPr/>
          </p:nvSpPr>
          <p:spPr bwMode="auto">
            <a:xfrm flipV="1">
              <a:off x="1848" y="1536"/>
              <a:ext cx="1200" cy="288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5" name="Line 7"/>
            <p:cNvSpPr>
              <a:spLocks noChangeShapeType="1"/>
            </p:cNvSpPr>
            <p:nvPr/>
          </p:nvSpPr>
          <p:spPr bwMode="auto">
            <a:xfrm flipV="1">
              <a:off x="1992" y="2055"/>
              <a:ext cx="912" cy="288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6" name="Line 8"/>
            <p:cNvSpPr>
              <a:spLocks noChangeShapeType="1"/>
            </p:cNvSpPr>
            <p:nvPr/>
          </p:nvSpPr>
          <p:spPr bwMode="auto">
            <a:xfrm flipV="1">
              <a:off x="1944" y="2496"/>
              <a:ext cx="960" cy="144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7" name="Line 9"/>
            <p:cNvSpPr>
              <a:spLocks noChangeShapeType="1"/>
            </p:cNvSpPr>
            <p:nvPr/>
          </p:nvSpPr>
          <p:spPr bwMode="auto">
            <a:xfrm>
              <a:off x="1920" y="2928"/>
              <a:ext cx="1200" cy="192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8" name="Line 10"/>
            <p:cNvSpPr>
              <a:spLocks noChangeShapeType="1"/>
            </p:cNvSpPr>
            <p:nvPr/>
          </p:nvSpPr>
          <p:spPr bwMode="auto">
            <a:xfrm>
              <a:off x="1920" y="3216"/>
              <a:ext cx="1200" cy="384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381000" y="1219200"/>
            <a:ext cx="127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pt-BR" i="1" dirty="0" err="1" smtClean="0">
                <a:latin typeface="Verdana" pitchFamily="-112" charset="0"/>
              </a:rPr>
              <a:t>Árvore</a:t>
            </a:r>
            <a:r>
              <a:rPr lang="en-US" altLang="pt-BR" i="1" dirty="0" smtClean="0">
                <a:latin typeface="Verdana" pitchFamily="-112" charset="0"/>
              </a:rPr>
              <a:t> de </a:t>
            </a:r>
            <a:r>
              <a:rPr lang="en-US" altLang="pt-BR" i="1" dirty="0" err="1" smtClean="0">
                <a:latin typeface="Verdana" pitchFamily="-112" charset="0"/>
              </a:rPr>
              <a:t>Versões</a:t>
            </a:r>
            <a:endParaRPr lang="en-US" altLang="pt-BR" sz="1600" dirty="0">
              <a:latin typeface="Comic Sans MS" pitchFamily="-112" charset="0"/>
            </a:endParaRPr>
          </a:p>
        </p:txBody>
      </p:sp>
      <p:sp>
        <p:nvSpPr>
          <p:cNvPr id="1360908" name="Rectangle 12"/>
          <p:cNvSpPr>
            <a:spLocks noChangeArrowheads="1"/>
          </p:cNvSpPr>
          <p:nvPr/>
        </p:nvSpPr>
        <p:spPr bwMode="auto">
          <a:xfrm>
            <a:off x="5416550" y="108108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pt-BR" i="1">
                <a:latin typeface="Verdana" pitchFamily="-112" charset="0"/>
                <a:sym typeface="Gill Sans" pitchFamily="-112" charset="0"/>
              </a:rPr>
              <a:t>Workflows</a:t>
            </a:r>
            <a:endParaRPr lang="en-US" altLang="pt-BR" sz="2000">
              <a:latin typeface="Verdana" pitchFamily="-112" charset="0"/>
              <a:sym typeface="Gill Sans" pitchFamily="-112" charset="0"/>
            </a:endParaRPr>
          </a:p>
        </p:txBody>
      </p:sp>
      <p:pic>
        <p:nvPicPr>
          <p:cNvPr id="1360909" name="Picture 13" descr="lung-zspace-w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91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0" name="Picture 14" descr="lung-texture-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1993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1" name="Picture 15" descr="lung-plane-w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438400"/>
            <a:ext cx="200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2" name="Picture 16" descr="lung-xfer-w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08400"/>
            <a:ext cx="20193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3" name="Picture 17" descr="lung-xfer-wf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1993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4314825"/>
            <a:ext cx="1028700" cy="971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11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Macintosh HD:Users:juliana:Talks:Figures:lung-vistr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951288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0" y="2438400"/>
            <a:ext cx="1600200" cy="3276600"/>
            <a:chOff x="1848" y="1536"/>
            <a:chExt cx="1272" cy="2064"/>
          </a:xfrm>
        </p:grpSpPr>
        <p:sp>
          <p:nvSpPr>
            <p:cNvPr id="9234" name="Line 6"/>
            <p:cNvSpPr>
              <a:spLocks noChangeShapeType="1"/>
            </p:cNvSpPr>
            <p:nvPr/>
          </p:nvSpPr>
          <p:spPr bwMode="auto">
            <a:xfrm flipV="1">
              <a:off x="1848" y="1536"/>
              <a:ext cx="1200" cy="288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5" name="Line 7"/>
            <p:cNvSpPr>
              <a:spLocks noChangeShapeType="1"/>
            </p:cNvSpPr>
            <p:nvPr/>
          </p:nvSpPr>
          <p:spPr bwMode="auto">
            <a:xfrm flipV="1">
              <a:off x="1992" y="2055"/>
              <a:ext cx="912" cy="288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6" name="Line 8"/>
            <p:cNvSpPr>
              <a:spLocks noChangeShapeType="1"/>
            </p:cNvSpPr>
            <p:nvPr/>
          </p:nvSpPr>
          <p:spPr bwMode="auto">
            <a:xfrm flipV="1">
              <a:off x="1944" y="2496"/>
              <a:ext cx="960" cy="144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7" name="Line 9"/>
            <p:cNvSpPr>
              <a:spLocks noChangeShapeType="1"/>
            </p:cNvSpPr>
            <p:nvPr/>
          </p:nvSpPr>
          <p:spPr bwMode="auto">
            <a:xfrm>
              <a:off x="1920" y="2928"/>
              <a:ext cx="1200" cy="192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8" name="Line 10"/>
            <p:cNvSpPr>
              <a:spLocks noChangeShapeType="1"/>
            </p:cNvSpPr>
            <p:nvPr/>
          </p:nvSpPr>
          <p:spPr bwMode="auto">
            <a:xfrm>
              <a:off x="1920" y="3216"/>
              <a:ext cx="1200" cy="384"/>
            </a:xfrm>
            <a:prstGeom prst="line">
              <a:avLst/>
            </a:prstGeom>
            <a:noFill/>
            <a:ln w="22225">
              <a:solidFill>
                <a:srgbClr val="DF012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381000" y="1219200"/>
            <a:ext cx="127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pt-BR" i="1" dirty="0" err="1" smtClean="0">
                <a:latin typeface="Verdana" pitchFamily="-112" charset="0"/>
              </a:rPr>
              <a:t>Árvore</a:t>
            </a:r>
            <a:r>
              <a:rPr lang="en-US" altLang="pt-BR" i="1" dirty="0" smtClean="0">
                <a:latin typeface="Verdana" pitchFamily="-112" charset="0"/>
              </a:rPr>
              <a:t> de </a:t>
            </a:r>
            <a:r>
              <a:rPr lang="en-US" altLang="pt-BR" i="1" dirty="0" err="1" smtClean="0">
                <a:latin typeface="Verdana" pitchFamily="-112" charset="0"/>
              </a:rPr>
              <a:t>Versões</a:t>
            </a:r>
            <a:endParaRPr lang="en-US" altLang="pt-BR" sz="1600" dirty="0">
              <a:latin typeface="Comic Sans MS" pitchFamily="-112" charset="0"/>
            </a:endParaRPr>
          </a:p>
        </p:txBody>
      </p:sp>
      <p:sp>
        <p:nvSpPr>
          <p:cNvPr id="1360908" name="Rectangle 12"/>
          <p:cNvSpPr>
            <a:spLocks noChangeArrowheads="1"/>
          </p:cNvSpPr>
          <p:nvPr/>
        </p:nvSpPr>
        <p:spPr bwMode="auto">
          <a:xfrm>
            <a:off x="5416550" y="108108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pt-BR" i="1">
                <a:latin typeface="Verdana" pitchFamily="-112" charset="0"/>
                <a:sym typeface="Gill Sans" pitchFamily="-112" charset="0"/>
              </a:rPr>
              <a:t>Workflows</a:t>
            </a:r>
            <a:endParaRPr lang="en-US" altLang="pt-BR" sz="2000">
              <a:latin typeface="Verdana" pitchFamily="-112" charset="0"/>
              <a:sym typeface="Gill Sans" pitchFamily="-112" charset="0"/>
            </a:endParaRPr>
          </a:p>
        </p:txBody>
      </p:sp>
      <p:pic>
        <p:nvPicPr>
          <p:cNvPr id="1360909" name="Picture 13" descr="lung-zspace-w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91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0" name="Picture 14" descr="lung-texture-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1993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1" name="Picture 15" descr="lung-plane-w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438400"/>
            <a:ext cx="200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2" name="Picture 16" descr="lung-xfer-w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08400"/>
            <a:ext cx="20193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3" name="Picture 17" descr="lung-xfer-wf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1993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921" name="Rectangle 25"/>
          <p:cNvSpPr>
            <a:spLocks noChangeArrowheads="1"/>
          </p:cNvSpPr>
          <p:nvPr/>
        </p:nvSpPr>
        <p:spPr bwMode="auto">
          <a:xfrm>
            <a:off x="7738765" y="1079907"/>
            <a:ext cx="718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pt-BR" i="1" dirty="0" smtClean="0">
                <a:latin typeface="Verdana" pitchFamily="-112" charset="0"/>
                <a:sym typeface="Gill Sans" pitchFamily="-112" charset="0"/>
              </a:rPr>
              <a:t>Dados</a:t>
            </a:r>
            <a:endParaRPr lang="en-US" altLang="pt-BR" i="1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516" y="1390953"/>
            <a:ext cx="1253284" cy="13380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4100" y="2267499"/>
            <a:ext cx="1466681" cy="14520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0112" y="3596809"/>
            <a:ext cx="1581178" cy="1493182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516" y="4395844"/>
            <a:ext cx="1253284" cy="133807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4100" y="5272390"/>
            <a:ext cx="1466681" cy="145201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4314825"/>
            <a:ext cx="1028700" cy="971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584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acintosh HD:Users:juliana:Talks:Figures:lung-vistr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951288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381000" y="1219200"/>
            <a:ext cx="127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pt-BR" i="1" dirty="0" err="1" smtClean="0">
                <a:latin typeface="Verdana" pitchFamily="-112" charset="0"/>
              </a:rPr>
              <a:t>Árvore</a:t>
            </a:r>
            <a:r>
              <a:rPr lang="en-US" altLang="pt-BR" i="1" dirty="0" smtClean="0">
                <a:latin typeface="Verdana" pitchFamily="-112" charset="0"/>
              </a:rPr>
              <a:t> de </a:t>
            </a:r>
            <a:r>
              <a:rPr lang="en-US" altLang="pt-BR" i="1" dirty="0" err="1" smtClean="0">
                <a:latin typeface="Verdana" pitchFamily="-112" charset="0"/>
              </a:rPr>
              <a:t>Versões</a:t>
            </a:r>
            <a:endParaRPr lang="en-US" altLang="pt-BR" sz="1600" dirty="0">
              <a:latin typeface="Comic Sans MS" pitchFamily="-112" charset="0"/>
            </a:endParaRPr>
          </a:p>
        </p:txBody>
      </p:sp>
      <p:sp>
        <p:nvSpPr>
          <p:cNvPr id="10246" name="Rectangle 19"/>
          <p:cNvSpPr>
            <a:spLocks noChangeArrowheads="1"/>
          </p:cNvSpPr>
          <p:nvPr/>
        </p:nvSpPr>
        <p:spPr bwMode="auto">
          <a:xfrm>
            <a:off x="7411783" y="1232307"/>
            <a:ext cx="8736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pt-BR" i="1" dirty="0" err="1" smtClean="0">
                <a:latin typeface="Verdana" pitchFamily="-112" charset="0"/>
                <a:sym typeface="Gill Sans" pitchFamily="-112" charset="0"/>
              </a:rPr>
              <a:t>Usuário</a:t>
            </a:r>
            <a:endParaRPr lang="en-US" altLang="pt-BR" sz="2000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7664" name="Rectangle 20"/>
          <p:cNvSpPr>
            <a:spLocks noChangeArrowheads="1"/>
          </p:cNvSpPr>
          <p:nvPr/>
        </p:nvSpPr>
        <p:spPr bwMode="auto">
          <a:xfrm>
            <a:off x="7318373" y="2133600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pt-BR" sz="2000" i="1" dirty="0" err="1" smtClean="0">
                <a:latin typeface="Verdana" pitchFamily="-112" charset="0"/>
                <a:sym typeface="Gill Sans" pitchFamily="-112" charset="0"/>
              </a:rPr>
              <a:t>marta</a:t>
            </a:r>
            <a:endParaRPr lang="en-US" altLang="pt-BR" sz="2000" i="1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7665" name="Rectangle 21"/>
          <p:cNvSpPr>
            <a:spLocks noChangeArrowheads="1"/>
          </p:cNvSpPr>
          <p:nvPr/>
        </p:nvSpPr>
        <p:spPr bwMode="auto">
          <a:xfrm>
            <a:off x="7033981" y="3032125"/>
            <a:ext cx="1492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pt-BR" sz="2000" i="1" dirty="0" err="1" smtClean="0">
                <a:latin typeface="Verdana" pitchFamily="-112" charset="0"/>
                <a:sym typeface="Gill Sans" pitchFamily="-112" charset="0"/>
              </a:rPr>
              <a:t>danielcmo</a:t>
            </a:r>
            <a:endParaRPr lang="en-US" altLang="pt-BR" sz="2000" i="1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7666" name="Rectangle 22"/>
          <p:cNvSpPr>
            <a:spLocks noChangeArrowheads="1"/>
          </p:cNvSpPr>
          <p:nvPr/>
        </p:nvSpPr>
        <p:spPr bwMode="auto">
          <a:xfrm>
            <a:off x="7070493" y="3810000"/>
            <a:ext cx="1492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pt-BR" sz="2000" i="1" dirty="0" err="1" smtClean="0">
                <a:latin typeface="Verdana" pitchFamily="-112" charset="0"/>
                <a:sym typeface="Gill Sans" pitchFamily="-112" charset="0"/>
              </a:rPr>
              <a:t>danielcmo</a:t>
            </a:r>
            <a:endParaRPr lang="en-US" altLang="pt-BR" sz="2000" i="1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7667" name="Rectangle 23"/>
          <p:cNvSpPr>
            <a:spLocks noChangeArrowheads="1"/>
          </p:cNvSpPr>
          <p:nvPr/>
        </p:nvSpPr>
        <p:spPr bwMode="auto">
          <a:xfrm>
            <a:off x="7441587" y="4724400"/>
            <a:ext cx="750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pt-BR" sz="2000" i="1" dirty="0" err="1" smtClean="0">
                <a:latin typeface="Verdana" pitchFamily="-112" charset="0"/>
                <a:sym typeface="Gill Sans" pitchFamily="-112" charset="0"/>
              </a:rPr>
              <a:t>kary</a:t>
            </a:r>
            <a:endParaRPr lang="en-US" altLang="pt-BR" sz="2000" i="1" dirty="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7668" name="Rectangle 24"/>
          <p:cNvSpPr>
            <a:spLocks noChangeArrowheads="1"/>
          </p:cNvSpPr>
          <p:nvPr/>
        </p:nvSpPr>
        <p:spPr bwMode="auto">
          <a:xfrm>
            <a:off x="7440793" y="5715000"/>
            <a:ext cx="750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pt-BR" sz="2000" i="1" dirty="0" err="1" smtClean="0">
                <a:latin typeface="Verdana" pitchFamily="-112" charset="0"/>
                <a:sym typeface="Gill Sans" pitchFamily="-112" charset="0"/>
              </a:rPr>
              <a:t>kary</a:t>
            </a:r>
            <a:endParaRPr lang="en-US" altLang="pt-BR" sz="2000" i="1" dirty="0">
              <a:latin typeface="Verdana" pitchFamily="-112" charset="0"/>
              <a:sym typeface="Gill Sans" pitchFamily="-112" charset="0"/>
            </a:endParaRPr>
          </a:p>
        </p:txBody>
      </p:sp>
      <p:pic>
        <p:nvPicPr>
          <p:cNvPr id="1360909" name="Picture 13" descr="lung-zspace-w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91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0" name="Picture 14" descr="lung-texture-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1993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1" name="Picture 15" descr="lung-plane-w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438400"/>
            <a:ext cx="200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2" name="Picture 16" descr="lung-xfer-w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08400"/>
            <a:ext cx="20193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0913" name="Picture 17" descr="lung-xfer-wf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1993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0" name="Line 6"/>
          <p:cNvSpPr>
            <a:spLocks noChangeShapeType="1"/>
          </p:cNvSpPr>
          <p:nvPr/>
        </p:nvSpPr>
        <p:spPr bwMode="auto">
          <a:xfrm flipV="1">
            <a:off x="3048000" y="2438400"/>
            <a:ext cx="1546225" cy="457200"/>
          </a:xfrm>
          <a:prstGeom prst="line">
            <a:avLst/>
          </a:prstGeom>
          <a:noFill/>
          <a:ln w="22225">
            <a:solidFill>
              <a:srgbClr val="DF012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81" name="Line 7"/>
          <p:cNvSpPr>
            <a:spLocks noChangeShapeType="1"/>
          </p:cNvSpPr>
          <p:nvPr/>
        </p:nvSpPr>
        <p:spPr bwMode="auto">
          <a:xfrm flipV="1">
            <a:off x="3233738" y="3262313"/>
            <a:ext cx="1174750" cy="457200"/>
          </a:xfrm>
          <a:prstGeom prst="line">
            <a:avLst/>
          </a:prstGeom>
          <a:noFill/>
          <a:ln w="22225">
            <a:solidFill>
              <a:srgbClr val="DF012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82" name="Line 8"/>
          <p:cNvSpPr>
            <a:spLocks noChangeShapeType="1"/>
          </p:cNvSpPr>
          <p:nvPr/>
        </p:nvSpPr>
        <p:spPr bwMode="auto">
          <a:xfrm flipV="1">
            <a:off x="3171825" y="3962400"/>
            <a:ext cx="1236663" cy="228600"/>
          </a:xfrm>
          <a:prstGeom prst="line">
            <a:avLst/>
          </a:prstGeom>
          <a:noFill/>
          <a:ln w="22225">
            <a:solidFill>
              <a:srgbClr val="DF012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83" name="Line 9"/>
          <p:cNvSpPr>
            <a:spLocks noChangeShapeType="1"/>
          </p:cNvSpPr>
          <p:nvPr/>
        </p:nvSpPr>
        <p:spPr bwMode="auto">
          <a:xfrm>
            <a:off x="3140075" y="4648200"/>
            <a:ext cx="1546225" cy="304800"/>
          </a:xfrm>
          <a:prstGeom prst="line">
            <a:avLst/>
          </a:prstGeom>
          <a:noFill/>
          <a:ln w="22225">
            <a:solidFill>
              <a:srgbClr val="DF012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84" name="Line 10"/>
          <p:cNvSpPr>
            <a:spLocks noChangeShapeType="1"/>
          </p:cNvSpPr>
          <p:nvPr/>
        </p:nvSpPr>
        <p:spPr bwMode="auto">
          <a:xfrm>
            <a:off x="3140075" y="5105400"/>
            <a:ext cx="1546225" cy="609600"/>
          </a:xfrm>
          <a:prstGeom prst="line">
            <a:avLst/>
          </a:prstGeom>
          <a:noFill/>
          <a:ln w="22225">
            <a:solidFill>
              <a:srgbClr val="DF012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2" name="Rectangle 12"/>
          <p:cNvSpPr>
            <a:spLocks noChangeArrowheads="1"/>
          </p:cNvSpPr>
          <p:nvPr/>
        </p:nvSpPr>
        <p:spPr bwMode="auto">
          <a:xfrm>
            <a:off x="5416550" y="1081088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223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pt-BR" i="1">
                <a:latin typeface="Verdana" pitchFamily="-112" charset="0"/>
                <a:sym typeface="Gill Sans" pitchFamily="-112" charset="0"/>
              </a:rPr>
              <a:t>Workflows</a:t>
            </a:r>
            <a:endParaRPr lang="en-US" altLang="pt-BR" sz="2000">
              <a:latin typeface="Verdana" pitchFamily="-112" charset="0"/>
              <a:sym typeface="Gill Sans" pitchFamily="-112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4314825"/>
            <a:ext cx="1028700" cy="971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5017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7772400" cy="5510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ADE1E4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Kepler</a:t>
            </a:r>
            <a:endParaRPr lang="pt-BR" dirty="0"/>
          </a:p>
        </p:txBody>
      </p:sp>
      <p:pic>
        <p:nvPicPr>
          <p:cNvPr id="45059" name="Picture 3" descr="kepler-ppod-spla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0"/>
          <a:stretch>
            <a:fillRect/>
          </a:stretch>
        </p:blipFill>
        <p:spPr bwMode="auto">
          <a:xfrm>
            <a:off x="6781800" y="4388644"/>
            <a:ext cx="1905000" cy="11017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203848" y="1546314"/>
            <a:ext cx="3024336" cy="454698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 rot="19623997">
            <a:off x="2830783" y="1145586"/>
            <a:ext cx="1977578" cy="970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Dados Produzidos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7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E1B6B-8B34-4140-B737-F7FE65146BDD}" type="datetime1">
              <a:rPr lang="pt-BR" smtClean="0"/>
              <a:t>17/10/16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Defesa de Tese - Daniel C. M. de Oliveira</a:t>
            </a: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DBA-A8D9-7F4A-8572-C1BB8CD3174C}" type="slidenum">
              <a:rPr lang="en-US" smtClean="0"/>
              <a:t>135</a:t>
            </a:fld>
            <a:endParaRPr lang="en-US"/>
          </a:p>
        </p:txBody>
      </p:sp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1281003"/>
            <a:ext cx="8467725" cy="54603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467544" y="2996952"/>
            <a:ext cx="3168352" cy="187220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4860032" y="2708920"/>
            <a:ext cx="3168352" cy="302433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Chiron</a:t>
            </a:r>
            <a:r>
              <a:rPr lang="pt-BR" dirty="0" smtClean="0">
                <a:latin typeface="Comic Sans MS" panose="030F0702030302020204" pitchFamily="66" charset="0"/>
              </a:rPr>
              <a:t>/</a:t>
            </a:r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 rot="19623997">
            <a:off x="7117868" y="4650317"/>
            <a:ext cx="2013326" cy="146931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Execução e Definição do Workflow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 rot="19623997">
            <a:off x="2942224" y="4560751"/>
            <a:ext cx="1387343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Ambiente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9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66310" cy="37601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899592" y="2276872"/>
            <a:ext cx="1368152" cy="144016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ângulo 15"/>
          <p:cNvSpPr/>
          <p:nvPr/>
        </p:nvSpPr>
        <p:spPr>
          <a:xfrm>
            <a:off x="3707904" y="2448719"/>
            <a:ext cx="1656184" cy="144016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ângulo 16"/>
          <p:cNvSpPr/>
          <p:nvPr/>
        </p:nvSpPr>
        <p:spPr>
          <a:xfrm>
            <a:off x="5580112" y="1412776"/>
            <a:ext cx="1584176" cy="144016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Chiron</a:t>
            </a:r>
            <a:r>
              <a:rPr lang="pt-BR" dirty="0" smtClean="0">
                <a:latin typeface="Comic Sans MS" panose="030F0702030302020204" pitchFamily="66" charset="0"/>
              </a:rPr>
              <a:t>/</a:t>
            </a:r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457200" y="5326036"/>
            <a:ext cx="8276654" cy="11273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Este tipo de informação pode ser usado para fins além da reprodução e validação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sp>
        <p:nvSpPr>
          <p:cNvPr id="14" name="Explosão 2 54"/>
          <p:cNvSpPr/>
          <p:nvPr/>
        </p:nvSpPr>
        <p:spPr>
          <a:xfrm>
            <a:off x="5732450" y="2819585"/>
            <a:ext cx="3786187" cy="2138587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Específico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para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nuvens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55" y="1340768"/>
            <a:ext cx="5400600" cy="50119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347864" y="1988840"/>
            <a:ext cx="864096" cy="122413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/>
          <p:cNvSpPr/>
          <p:nvPr/>
        </p:nvSpPr>
        <p:spPr>
          <a:xfrm>
            <a:off x="4641120" y="1844824"/>
            <a:ext cx="864096" cy="158417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1935882" y="4743230"/>
            <a:ext cx="864096" cy="122413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4391422" y="4509120"/>
            <a:ext cx="1044674" cy="122413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Proveniência no </a:t>
            </a:r>
            <a:r>
              <a:rPr lang="pt-BR" dirty="0" err="1" smtClean="0">
                <a:latin typeface="Comic Sans MS" panose="030F0702030302020204" pitchFamily="66" charset="0"/>
              </a:rPr>
              <a:t>Chiron</a:t>
            </a:r>
            <a:r>
              <a:rPr lang="pt-BR" dirty="0" smtClean="0">
                <a:latin typeface="Comic Sans MS" panose="030F0702030302020204" pitchFamily="66" charset="0"/>
              </a:rPr>
              <a:t>/</a:t>
            </a:r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1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Comic Sans MS" panose="030F0702030302020204" pitchFamily="66" charset="0"/>
              </a:rPr>
              <a:t>Consultas de Proveniência no </a:t>
            </a:r>
            <a:r>
              <a:rPr lang="pt-BR" sz="2900" dirty="0" err="1" smtClean="0">
                <a:latin typeface="Comic Sans MS" panose="030F0702030302020204" pitchFamily="66" charset="0"/>
              </a:rPr>
              <a:t>SciCumulus</a:t>
            </a:r>
            <a:endParaRPr lang="en-US" sz="2900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 smtClean="0">
                <a:latin typeface="Comic Sans MS" panose="030F0702030302020204" pitchFamily="66" charset="0"/>
              </a:rPr>
              <a:t>“Recuperar, por ordem crescente de identificador dos </a:t>
            </a:r>
            <a:r>
              <a:rPr lang="pt-BR" sz="2800" i="1" dirty="0" smtClean="0">
                <a:latin typeface="Comic Sans MS" panose="030F0702030302020204" pitchFamily="66" charset="0"/>
              </a:rPr>
              <a:t>workflows</a:t>
            </a:r>
            <a:r>
              <a:rPr lang="pt-BR" sz="2800" dirty="0" smtClean="0">
                <a:latin typeface="Comic Sans MS" panose="030F0702030302020204" pitchFamily="66" charset="0"/>
              </a:rPr>
              <a:t> as atividades relacionadas a cada </a:t>
            </a:r>
            <a:r>
              <a:rPr lang="pt-BR" sz="2800" i="1" dirty="0" smtClean="0">
                <a:latin typeface="Comic Sans MS" panose="030F0702030302020204" pitchFamily="66" charset="0"/>
              </a:rPr>
              <a:t>workflow</a:t>
            </a:r>
            <a:r>
              <a:rPr lang="pt-BR" sz="2800" dirty="0" smtClean="0">
                <a:latin typeface="Comic Sans MS" panose="030F0702030302020204" pitchFamily="66" charset="0"/>
              </a:rPr>
              <a:t> e as </a:t>
            </a:r>
            <a:r>
              <a:rPr lang="pt-BR" sz="2800" i="1" dirty="0" smtClean="0">
                <a:latin typeface="Comic Sans MS" panose="030F0702030302020204" pitchFamily="66" charset="0"/>
              </a:rPr>
              <a:t>cloud</a:t>
            </a:r>
            <a:r>
              <a:rPr lang="pt-BR" sz="2800" dirty="0" smtClean="0">
                <a:latin typeface="Comic Sans MS" panose="030F0702030302020204" pitchFamily="66" charset="0"/>
              </a:rPr>
              <a:t> </a:t>
            </a:r>
            <a:r>
              <a:rPr lang="pt-BR" sz="2800" i="1" dirty="0" smtClean="0">
                <a:latin typeface="Comic Sans MS" panose="030F0702030302020204" pitchFamily="66" charset="0"/>
              </a:rPr>
              <a:t>activities</a:t>
            </a:r>
            <a:r>
              <a:rPr lang="pt-BR" sz="2800" dirty="0" smtClean="0">
                <a:latin typeface="Comic Sans MS" panose="030F0702030302020204" pitchFamily="66" charset="0"/>
              </a:rPr>
              <a:t> associadas a cada atividade”</a:t>
            </a:r>
            <a:br>
              <a:rPr lang="pt-BR" sz="2800" dirty="0" smtClean="0">
                <a:latin typeface="Comic Sans MS" panose="030F0702030302020204" pitchFamily="66" charset="0"/>
              </a:rPr>
            </a:br>
            <a:r>
              <a:rPr lang="pt-BR" sz="2800" dirty="0" smtClean="0">
                <a:latin typeface="Comic Sans MS" panose="030F0702030302020204" pitchFamily="66" charset="0"/>
              </a:rPr>
              <a:t/>
            </a:r>
            <a:br>
              <a:rPr lang="pt-BR" sz="2800" dirty="0" smtClean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99593"/>
            <a:ext cx="6552728" cy="180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61" y="3356992"/>
            <a:ext cx="5422219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2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Comic Sans MS" panose="030F0702030302020204" pitchFamily="66" charset="0"/>
              </a:rPr>
              <a:t>“Recuperar, por ordem crescente de execuções dos </a:t>
            </a:r>
            <a:r>
              <a:rPr lang="pt-BR" sz="2000" i="1" dirty="0">
                <a:latin typeface="Comic Sans MS" panose="030F0702030302020204" pitchFamily="66" charset="0"/>
              </a:rPr>
              <a:t>workflows</a:t>
            </a:r>
            <a:r>
              <a:rPr lang="pt-BR" sz="2000" dirty="0">
                <a:latin typeface="Comic Sans MS" panose="030F0702030302020204" pitchFamily="66" charset="0"/>
              </a:rPr>
              <a:t>, as datas </a:t>
            </a:r>
            <a:r>
              <a:rPr lang="pt-BR" sz="2000" dirty="0" smtClean="0">
                <a:latin typeface="Comic Sans MS" panose="030F0702030302020204" pitchFamily="66" charset="0"/>
              </a:rPr>
              <a:t>de </a:t>
            </a:r>
            <a:r>
              <a:rPr lang="pt-BR" sz="2000" dirty="0">
                <a:latin typeface="Comic Sans MS" panose="030F0702030302020204" pitchFamily="66" charset="0"/>
              </a:rPr>
              <a:t>início e término, </a:t>
            </a:r>
            <a:r>
              <a:rPr lang="pt-BR" sz="2000" i="1" dirty="0" err="1">
                <a:latin typeface="Comic Sans MS" panose="030F0702030302020204" pitchFamily="66" charset="0"/>
              </a:rPr>
              <a:t>tags</a:t>
            </a:r>
            <a:r>
              <a:rPr lang="pt-BR" sz="2000" dirty="0">
                <a:latin typeface="Comic Sans MS" panose="030F0702030302020204" pitchFamily="66" charset="0"/>
              </a:rPr>
              <a:t> dos </a:t>
            </a:r>
            <a:r>
              <a:rPr lang="pt-BR" sz="2000" i="1" dirty="0" smtClean="0">
                <a:latin typeface="Comic Sans MS" panose="030F0702030302020204" pitchFamily="66" charset="0"/>
              </a:rPr>
              <a:t>workflows</a:t>
            </a:r>
            <a:r>
              <a:rPr lang="pt-BR" sz="2000" dirty="0" smtClean="0">
                <a:latin typeface="Comic Sans MS" panose="030F0702030302020204" pitchFamily="66" charset="0"/>
              </a:rPr>
              <a:t>, </a:t>
            </a:r>
            <a:r>
              <a:rPr lang="pt-BR" sz="2000" dirty="0">
                <a:latin typeface="Comic Sans MS" panose="030F0702030302020204" pitchFamily="66" charset="0"/>
              </a:rPr>
              <a:t>bem como o nome de todas as atividades </a:t>
            </a:r>
            <a:r>
              <a:rPr lang="pt-BR" sz="2000" dirty="0" smtClean="0">
                <a:latin typeface="Comic Sans MS" panose="030F0702030302020204" pitchFamily="66" charset="0"/>
              </a:rPr>
              <a:t>associadas </a:t>
            </a:r>
            <a:r>
              <a:rPr lang="pt-BR" sz="2000" dirty="0">
                <a:latin typeface="Comic Sans MS" panose="030F0702030302020204" pitchFamily="66" charset="0"/>
              </a:rPr>
              <a:t>e que não contenham nenhuma </a:t>
            </a:r>
            <a:r>
              <a:rPr lang="pt-BR" sz="2000" i="1" dirty="0">
                <a:latin typeface="Comic Sans MS" panose="030F0702030302020204" pitchFamily="66" charset="0"/>
              </a:rPr>
              <a:t>cloud</a:t>
            </a:r>
            <a:r>
              <a:rPr lang="pt-BR" sz="2000" dirty="0">
                <a:latin typeface="Comic Sans MS" panose="030F0702030302020204" pitchFamily="66" charset="0"/>
              </a:rPr>
              <a:t> </a:t>
            </a:r>
            <a:r>
              <a:rPr lang="pt-BR" sz="2000" i="1" dirty="0">
                <a:latin typeface="Comic Sans MS" panose="030F0702030302020204" pitchFamily="66" charset="0"/>
              </a:rPr>
              <a:t>activity</a:t>
            </a:r>
            <a:r>
              <a:rPr lang="pt-BR" sz="2000" dirty="0">
                <a:latin typeface="Comic Sans MS" panose="030F0702030302020204" pitchFamily="66" charset="0"/>
              </a:rPr>
              <a:t> que executou com erro”.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399087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5890"/>
            <a:ext cx="6984776" cy="26467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Comic Sans MS" panose="030F0702030302020204" pitchFamily="66" charset="0"/>
              </a:rPr>
              <a:t>Consultas de Proveniência no </a:t>
            </a:r>
            <a:r>
              <a:rPr lang="pt-BR" sz="2900" dirty="0" err="1" smtClean="0">
                <a:latin typeface="Comic Sans MS" panose="030F0702030302020204" pitchFamily="66" charset="0"/>
              </a:rPr>
              <a:t>SciCumulus</a:t>
            </a:r>
            <a:endParaRPr lang="en-US" sz="29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8904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 no Brasil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412776"/>
            <a:ext cx="8003232" cy="51125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omic Sans MS" pitchFamily="66" charset="0"/>
              </a:rPr>
              <a:t>São Paulo School of Advanced Science </a:t>
            </a:r>
            <a:r>
              <a:rPr lang="en-US" sz="2400" dirty="0" smtClean="0">
                <a:latin typeface="Comic Sans MS" pitchFamily="66" charset="0"/>
              </a:rPr>
              <a:t>on e-Science </a:t>
            </a:r>
            <a:r>
              <a:rPr lang="en-US" sz="2400" dirty="0">
                <a:latin typeface="Comic Sans MS" pitchFamily="66" charset="0"/>
              </a:rPr>
              <a:t>for Bioenergy </a:t>
            </a:r>
            <a:r>
              <a:rPr lang="en-US" sz="2400" dirty="0" smtClean="0">
                <a:latin typeface="Comic Sans MS" pitchFamily="66" charset="0"/>
              </a:rPr>
              <a:t>Research</a:t>
            </a:r>
          </a:p>
          <a:p>
            <a:pPr lvl="1"/>
            <a:endParaRPr lang="en-US" sz="2000" dirty="0" smtClean="0">
              <a:latin typeface="Comic Sans MS" pitchFamily="66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endParaRPr lang="pt-BR" sz="2400" dirty="0" smtClean="0">
              <a:latin typeface="Comic Sans MS" pitchFamily="66" charset="0"/>
            </a:endParaRPr>
          </a:p>
          <a:p>
            <a:r>
              <a:rPr lang="pt-BR" sz="2400" dirty="0" smtClean="0">
                <a:latin typeface="Comic Sans MS" pitchFamily="66" charset="0"/>
              </a:rPr>
              <a:t>Grandes </a:t>
            </a:r>
            <a:r>
              <a:rPr lang="pt-BR" sz="2400" dirty="0">
                <a:latin typeface="Comic Sans MS" pitchFamily="66" charset="0"/>
              </a:rPr>
              <a:t>Desafios da Computação no </a:t>
            </a:r>
            <a:r>
              <a:rPr lang="pt-BR" sz="2400" dirty="0" smtClean="0">
                <a:latin typeface="Comic Sans MS" pitchFamily="66" charset="0"/>
              </a:rPr>
              <a:t>Brasil</a:t>
            </a:r>
          </a:p>
          <a:p>
            <a:pPr lvl="1"/>
            <a:r>
              <a:rPr lang="pt-BR" sz="2000" dirty="0">
                <a:latin typeface="Comic Sans MS" pitchFamily="66" charset="0"/>
              </a:rPr>
              <a:t>http://www.gd2.ufam.edu.br</a:t>
            </a:r>
            <a:r>
              <a:rPr lang="pt-BR" sz="2000" dirty="0" smtClean="0">
                <a:latin typeface="Comic Sans MS" pitchFamily="66" charset="0"/>
              </a:rPr>
              <a:t>/</a:t>
            </a:r>
          </a:p>
          <a:p>
            <a:pPr lvl="1"/>
            <a:endParaRPr lang="pt-BR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BreSci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- Brazilian </a:t>
            </a:r>
            <a:r>
              <a:rPr lang="en-US" sz="2400" dirty="0">
                <a:latin typeface="Comic Sans MS" pitchFamily="66" charset="0"/>
              </a:rPr>
              <a:t>e-Science </a:t>
            </a:r>
            <a:r>
              <a:rPr lang="en-US" sz="2400" dirty="0" smtClean="0">
                <a:latin typeface="Comic Sans MS" pitchFamily="66" charset="0"/>
              </a:rPr>
              <a:t>workshop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http://</a:t>
            </a:r>
            <a:r>
              <a:rPr lang="en-US" sz="2000" dirty="0" smtClean="0">
                <a:latin typeface="Comic Sans MS" pitchFamily="66" charset="0"/>
              </a:rPr>
              <a:t>www.ic.ufal.br/csbc2013/noticias/e-science</a:t>
            </a:r>
          </a:p>
          <a:p>
            <a:pPr marL="457200" lvl="1" indent="0">
              <a:buNone/>
            </a:pPr>
            <a:endParaRPr lang="en-US" sz="2000" dirty="0"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432"/>
            <a:ext cx="1454395" cy="100811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70776"/>
            <a:ext cx="5148064" cy="8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79544"/>
            <a:ext cx="8628602" cy="48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latin typeface="Comic Sans MS" panose="030F0702030302020204" pitchFamily="66" charset="0"/>
              </a:rPr>
              <a:t>Karma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http://</a:t>
            </a:r>
            <a:r>
              <a:rPr lang="en-US" dirty="0" smtClean="0">
                <a:latin typeface="Comic Sans MS" panose="030F0702030302020204" pitchFamily="66" charset="0"/>
              </a:rPr>
              <a:t>www.extreme.indiana.edu/karma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Mecanismo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Captura</a:t>
            </a:r>
            <a:r>
              <a:rPr lang="en-US" dirty="0" smtClean="0">
                <a:latin typeface="Comic Sans MS" panose="030F0702030302020204" pitchFamily="66" charset="0"/>
              </a:rPr>
              <a:t>: </a:t>
            </a:r>
            <a:r>
              <a:rPr lang="en-US" dirty="0" err="1" smtClean="0">
                <a:latin typeface="Comic Sans MS" panose="030F0702030302020204" pitchFamily="66" charset="0"/>
              </a:rPr>
              <a:t>cada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serviço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envia</a:t>
            </a:r>
            <a:r>
              <a:rPr lang="en-US" dirty="0" smtClean="0">
                <a:latin typeface="Comic Sans MS" panose="030F0702030302020204" pitchFamily="66" charset="0"/>
              </a:rPr>
              <a:t> dados de </a:t>
            </a:r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r>
              <a:rPr lang="en-US" dirty="0" smtClean="0">
                <a:latin typeface="Comic Sans MS" panose="030F0702030302020204" pitchFamily="66" charset="0"/>
              </a:rPr>
              <a:t> a um </a:t>
            </a:r>
            <a:r>
              <a:rPr lang="en-US" dirty="0" err="1" smtClean="0">
                <a:latin typeface="Comic Sans MS" panose="030F0702030302020204" pitchFamily="66" charset="0"/>
              </a:rPr>
              <a:t>serviço</a:t>
            </a:r>
            <a:r>
              <a:rPr lang="en-US" dirty="0" smtClean="0">
                <a:latin typeface="Comic Sans MS" panose="030F0702030302020204" pitchFamily="66" charset="0"/>
              </a:rPr>
              <a:t> central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Modelo</a:t>
            </a:r>
            <a:r>
              <a:rPr lang="en-US" dirty="0" smtClean="0">
                <a:latin typeface="Comic Sans MS" panose="030F0702030302020204" pitchFamily="66" charset="0"/>
              </a:rPr>
              <a:t> de Dados: </a:t>
            </a: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Retrospectiva</a:t>
            </a:r>
            <a:r>
              <a:rPr lang="en-US" dirty="0" smtClean="0">
                <a:latin typeface="Comic Sans MS" panose="030F0702030302020204" pitchFamily="66" charset="0"/>
              </a:rPr>
              <a:t> → </a:t>
            </a:r>
            <a:r>
              <a:rPr lang="en-US" dirty="0" err="1" smtClean="0">
                <a:latin typeface="Comic Sans MS" panose="030F0702030302020204" pitchFamily="66" charset="0"/>
              </a:rPr>
              <a:t>grafo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representado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XML</a:t>
            </a: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Prospectiva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→ </a:t>
            </a:r>
            <a:r>
              <a:rPr lang="en-US" dirty="0" smtClean="0">
                <a:latin typeface="Comic Sans MS" panose="030F0702030302020204" pitchFamily="66" charset="0"/>
              </a:rPr>
              <a:t>BPEL 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Minimiza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sobrecarga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captura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Desacoplado</a:t>
            </a:r>
            <a:r>
              <a:rPr lang="en-US" dirty="0" smtClean="0">
                <a:latin typeface="Comic Sans MS" panose="030F0702030302020204" pitchFamily="66" charset="0"/>
              </a:rPr>
              <a:t> da </a:t>
            </a:r>
            <a:r>
              <a:rPr lang="en-US" dirty="0" err="1" smtClean="0">
                <a:latin typeface="Comic Sans MS" panose="030F0702030302020204" pitchFamily="66" charset="0"/>
              </a:rPr>
              <a:t>máquina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i="1" dirty="0" smtClean="0">
                <a:latin typeface="Comic Sans MS" panose="030F0702030302020204" pitchFamily="66" charset="0"/>
              </a:rPr>
              <a:t>workflow</a:t>
            </a:r>
            <a:endParaRPr lang="pt-BR" i="1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501177"/>
            <a:ext cx="1800200" cy="18075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9098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PASS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http://www.eecs.harvard.edu/syrah/pass/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en-US" dirty="0" err="1" smtClean="0">
                <a:latin typeface="Comic Sans MS" panose="030F0702030302020204" pitchFamily="66" charset="0"/>
              </a:rPr>
              <a:t>Mecanismo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de </a:t>
            </a:r>
            <a:r>
              <a:rPr lang="en-US" dirty="0" err="1">
                <a:latin typeface="Comic Sans MS" panose="030F0702030302020204" pitchFamily="66" charset="0"/>
              </a:rPr>
              <a:t>Captura</a:t>
            </a:r>
            <a:r>
              <a:rPr lang="en-US" dirty="0">
                <a:latin typeface="Comic Sans MS" panose="030F0702030302020204" pitchFamily="66" charset="0"/>
              </a:rPr>
              <a:t>: </a:t>
            </a:r>
            <a:r>
              <a:rPr lang="en-US" dirty="0" err="1">
                <a:latin typeface="Comic Sans MS" panose="030F0702030302020204" pitchFamily="66" charset="0"/>
              </a:rPr>
              <a:t>cada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serviço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envia</a:t>
            </a:r>
            <a:r>
              <a:rPr lang="en-US" dirty="0">
                <a:latin typeface="Comic Sans MS" panose="030F0702030302020204" pitchFamily="66" charset="0"/>
              </a:rPr>
              <a:t> dados de </a:t>
            </a:r>
            <a:r>
              <a:rPr lang="en-US" dirty="0" err="1">
                <a:latin typeface="Comic Sans MS" panose="030F0702030302020204" pitchFamily="66" charset="0"/>
              </a:rPr>
              <a:t>proveniência</a:t>
            </a:r>
            <a:r>
              <a:rPr lang="en-US" dirty="0">
                <a:latin typeface="Comic Sans MS" panose="030F0702030302020204" pitchFamily="66" charset="0"/>
              </a:rPr>
              <a:t> a um </a:t>
            </a:r>
            <a:r>
              <a:rPr lang="en-US" dirty="0" err="1">
                <a:latin typeface="Comic Sans MS" panose="030F0702030302020204" pitchFamily="66" charset="0"/>
              </a:rPr>
              <a:t>serviço</a:t>
            </a:r>
            <a:r>
              <a:rPr lang="en-US" dirty="0">
                <a:latin typeface="Comic Sans MS" panose="030F0702030302020204" pitchFamily="66" charset="0"/>
              </a:rPr>
              <a:t> central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4437112"/>
            <a:ext cx="1428750" cy="14859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70" y="3908722"/>
            <a:ext cx="4647789" cy="27096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8297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323528" y="4359976"/>
            <a:ext cx="2189201" cy="18053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2296" name="Título 3"/>
          <p:cNvSpPr>
            <a:spLocks noGrp="1"/>
          </p:cNvSpPr>
          <p:nvPr>
            <p:ph type="title"/>
          </p:nvPr>
        </p:nvSpPr>
        <p:spPr>
          <a:xfrm>
            <a:off x="0" y="289367"/>
            <a:ext cx="9144000" cy="64293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Proveni</a:t>
            </a:r>
            <a:r>
              <a:rPr lang="en-US" dirty="0" err="1" smtClean="0">
                <a:latin typeface="Comic Sans MS" panose="030F0702030302020204" pitchFamily="66" charset="0"/>
              </a:rPr>
              <a:t>ência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tempo real</a:t>
            </a:r>
            <a:endParaRPr lang="en-US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4" descr="http://t2.gstatic.com/images?q=tbn:r_aWhZAtk8I7nM:http://teraport.uchicago.edu/clu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37382"/>
            <a:ext cx="2031162" cy="15196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AutoShape 2" descr="data:image/jpeg;base64,/9j/4AAQSkZJRgABAQAAAQABAAD/2wCEAAkGBw8PDA0NDQ0QDQwNDhANDQ0MDg8MDAwMFBIWFxQRFBQYHSggGBolGxUVJDgtJSktLi8uFx8zODMsNygtLisBCgoKDg0OGxAQGy0lICQsNCwsLDcvNCwsLCwsLC0sLCwtLCwrLCwtLCwsLSwsLCwsLC0sLCwsLCwsLCwsLCwsLP/AABEIAOEA4QMBEQACEQEDEQH/xAAbAAEAAQUBAAAAAAAAAAAAAAAAAgEDBAUGB//EAE0QAAEDAQEHDQwJAwMFAAAAAAABAgMEEQUGElSTsdIHEyExNVFxdIGRkpTRFBUWFyJBUlNVo7PwIyQzNmFiZHOyQ3LBMkLhJSZEY6H/xAAaAQEAAwEBAQAAAAAAAAAAAAAAAQQFAgMG/8QANhEBAAEBBAYIBQUBAQEBAAAAAAECAwQRUhMUM1GBkQUSFTFhcaHRISI0sfAjMkFT4cFiQiT/2gAMAwEAAhEDEQA/APcQAAAAAAAAAAAAAAAAAAAAAAAAAAAAAAAAAAAAAAAAAAAAAAAAAKWgRVQKYQFUcBVFAkAAAAAAAAAAAAAAAAw7qXUgpYllqZWxR7SK7bcu81qbLl4D0srKu1q6tEYuLS0os4xqnBx9Tqo0jXKkdPPIif7l1uNF4EVbec0KeibWY+Mwo1dJWcd0Ss+NWnxSbpx9p12RXmhz2pRuk8atPik3Tj7R2RXmg7Uo3SeNWnxSbpx9o7IrzQdqUbpPGrT4pN04+0dkV5oO1KN0njVp8Um6cfaOyK80HalG6Txq0+KTdOPtHZFeaDtSjdJ41afFJunH2jsivNB2pRuk8atPik3TjHZFeaDtSjdKi6qlPik3TjHZNeaDtOjdKK6qVPik3TjHZNeaDtOjLK/Qao9LLKyOSKSBr1wdde5jmMXzYVm0n4+Y5tOjLSmmZiYnwdUdI2dVWExMeLs2ypvmbg0FxryErqKQJAAAAAAAAAAAAAAtzzNjY+R64LI2ue9y7TWtS1V5iaYmqcIRMxEYy8lubSTXfujLNO90dHD5m7ccSr5ETPNhKiWqv/Bv2ldNxsYpp+NU/mPsxaKar5aTVV+2PzD3ejUd7FBExGsooLESzCkibK9eFzrVUx671bVTjNU/ZqU3aypjCKYX+8dHidN1eLsOdPaZp5y60Nnljkd46TE6bq8XYNPaZp5yaGzyxyO8dJidN1eLsGntM085NDRljkd46TE6bq8WiNPaZp5yaGjLHJTvHSYnTdXi0Rp7TNPOTQ0ZY5HeOlxOm6vFok6xaZp5o0NGWOSneOlxSm6vFojT2maeZoaMsclFuJS4pTZCLRGntM08zQ0bo5IOuLS4pTZCLsJ09pmnmjQ0bo5LTrkU2K0+Qi7CdPaZp5mho3RycffncOF70SKOOF6RorVjYjGqtq7DkRDQud4qiPjOKjerCmZ+EYMG9G+h9K5KKtVUiauDHI/bp18zXL6G8vm4Nr0vl0i0jSWff/Pj/v383F1vU2c6O07vt/n28npMUv4mJg12Sx5AutUhKYAAAAAAAAAAAAaW/NVS5VfZi0icipYpZum3o83hedjV5NDqSMRLmyqibLqp9q79jGIha6Vn9aPL3VejtlPm7gzGiAAAACgAkUCEVUC09SRjSOOkOUvkf9O39tM6l+7R8nFRvE/M5m6tC2Ztu1I1PJdvp6K/gXrK0mifBTtKIq82RejfM6mclHVqqRIuDHI7bgX0VX0M3Bted8ukWkaSz7/58f8AXpdb1NnOjr7v48P8ekRSmLMNdlseci61SEpgAAAAAAAAAADS367k1/F35izc9vR5vC87GryaLUm3MfxqT+LC10ptuCt0dsuLtzMaAAAAUAoShQCiqBFVJFmRSUMSZx1CHIXyv+nb+2mdTRusfJxULzPz8GndIWsFbFgXRpUlTeem07f/AAU9LOuaXnXTFTY3o3zup3JSVa/RIuDHI7bhXzNcvo5uDa8L3dItP1LPv/mN/wDr3ut66nyV932/x6TFLzGLMNdlseci61SEpgAAAAAAAAAGlv13Jr+LvzFm57ejzeF52NXk0WpPuY7jUn8WFrpTbcFXo7ZcXbmY0QCgAkUCFLQIqpIoqhCCqSLMikwhhTKdQhxl9En1hE/9Tc7jTukfJxZ16n5+DSrIW8FbFBZBgjFiVkSPS3acm0v+FPSicHFUYt1effTrGDTVLvoNqOV39H8rvyZuDaqXy59f56O/+Y3/AO/daut76nyV92/d/n28npUUpizDXZTHnIvNUhKYAAAAAAAADS367k1/F35izc9vR5vC87GryaHUn3NdxqT+LC30ptuCr0dsuLuDLaKgFCUKAUUChIiqhCikiDlJQsSKShgzqdQhw19L/rXBG3Opq3SP0+LMvc/qcGkdIW8FbFBZCcEYrNRL5K/jsHVMfFzM/BhHo4dbeffSsCtpql30H+mKVf6H5V/Jm4NrOvlz6/z0d/8AMb/9+6/dL11Pkr7v48P8+3l3elQy7WyYsw12Wx5yLyKQlIAAAAAAADS367k1/F35izc9vR5vC87GryaDUo3NdxqT+LC30ntuCr0dsuLuDMaDU3xyubA1WuVq64iWtVUWzBce93iJq+Lxt5mKfg5l1bL61/TcXdHTuVOvVvWXV0vrZOm7tOtHTuR16t606vl9dJlHdpMWdO5z16t6y66E3rpMo7tOtHTuhGkq3rTrozeukyj+06izp3Q50lW+Vl10ZvXy5R/adaKjdDnSVb5bq8ypklrHMfK9yay9bHvc5LcJvmVfxK98ppps8Yj+Vi61TVXhM/w6qVTPheYM6nUOXD34Rq2Zkn+17MG38zV7FQ1blVjTNLNvlOFUS5xzy9gpYrayE4IxY8slq8B3EOZlRFAqQl11519Wsq2mqXfQLsRSu/o/ld+XNwbWbfLn1/no7/5jf/q/dL31fkr7v4nc9MhfbYYstdlMUhK6hAqAAAAAADS367k1/F35izc9vR5vC87GryaDUp3NdxqT+LC30ntuCr0fsuLtlUzGgwrqUWvxozDwLHI63BwtpFSyy38T0s6+pOLi0o68YNWt6yYx7tNI99b/APLx1bxQW9NMZ92mkTrn/lGq+K2t6CY17tNInXJyo1SN6C3mtxv3SaROuzlRqkZkFvKbjfuk0jrXpy+v+I1OMyC3jNxz3SaROvzl9f8AEalGZsLgXtNo51m7p1y2N0eCrEZtqi224S7x4296m1p6vVwetjd4s6utizpV2VPKHqwpjqENNdeibPE6N+xbstcm2x3mVD3srSbOrrQ8rWzi0p6svP7pUMtO5Ukb5PmkTZY7lNmytaLSPlY9rZVWc/M1zpD3iHjitop0hJHHOCU0cRgkVQO2vBvme2WOhmtfG9cGB+26J1luAu+3Y5ODay7/AHSJibWni0bleZiYs6uD06MxWsvNISkAAAAAADS367k1/F35izc9vR5vC87Gryc/qVbmu4zJ/Fhc6T23BU6P2XF2tpmNFFzkTbWzhJQgsib6c6DCTFRZE9JOdCcJRiisieknOhOEmKKyt9JOdBhKMYRWVvpJzoThJiisrfSTnQnCUYwhriLtKi8CoowRig9SRjSodQhhytOoQw5YrbUVLUXbRdlFOoRLXSXHp1W1aeK39tp7Rb2kf/U83jNhZz30xyRS5FOn/jxZNvYTp7TNPM0NnljkklzIU2oIskzsI0teaeadFRljkm2giT+jHk29hGkr3zzT1Kd0MimoYsJLYY8mzsIm0q3ydSndDQ9zsjvlpmRtRjcON2C1MFtqxrbseYuTVNVzqmfz4qfViL1TEfnwl6uxDCbC6hCUgAAAAAAaW/Xcmv4u/MWbnt6PN4XnY1eTntSvc13GZMzS50lteCp0fsuLtFUzGg0F+S/VWfvN/i4t3T9/BWvX7OLiHvNOIZ+Ky5x1EOVlzjrBzMrL3HUQhZe46iHKy9x1EOZdJqcMR90XIux9XkXY/uYU+kJwsuPut3GMbXh7O8euyplQ0ll50hYe0lCw6MlC2sZIisRIjrRKDWwL1Kzy2/PmInuHM1Sf900qfmh+Gpej6Krj91Kfq6fze9TahhtdNCEqgAAAAAA0t+u5Nfxd+Ys3Pb0ebwvOxq8nO6lu5q8ZkzNLnSW14KnR+y4uyVTNaDCunQMqI0jkVyNRyP8AIVEW1EVP8nrZ2k2c4w87SiK4wlr1vRo/WTdNuieuuWu6Hlqtn4orefResm6bdEnXbXdCNUs98oLebQ+tm6bdEnXbbdCNUst8oLeVQetn6bdEnXrbdH5xNTst8oLeRc/1s/Tbok69bbo/OKNTst8oreNc71s/Tbok6/b7o/OKNSsd8s64d7tFRTrPDLKr1Ysdkjkc3BVUVdhGpvIeVtebW2p6tUQ9LK72dlV1qZZD3bK8JxEO5WlU6QgpIgqBCKoSIqhKEVQCKoShdpE+kby5iJ7hy9Z966X+6H4al6PoquP3U5+rp/N71OwwmwqAAAAAAABpb9dya/i78xZue3o83hedjV5Od1LtzV4zJmaXektrwU7hsuLsFUzWgsVNTHG3ClkZG1VsR0j2saq71q+fYO6aZq+ERi5qqin4zLFW7FLjdPl4u070Nplnk401nmjmgt2aTG6fLxdpOgtMs8kaazzRzQW7VJjlP1iLtJ0FrlnlKNPZ5o5ra3co8cpusRdpOr2uWeUo1iyzRzhFbuUeO03WIu0nV7XLPKUaeyzRzhBbu0eO03WIu0nV7XLPKTT2eaOaC3co8dpusRdpOr2uWeUo01nmjmgt26PHKbrEXaToLXLPKTTWeaOai3bo8cpusRdpOgtcs8pRprPNHNFbtUeOU3WIu0aC1yzyk01nmjmot2qTHKfrEXaToLTLPKUaazzRzRW7NJjlP1iLtGgtMs8jTWeaOaK3ZpMbp+sRdpOgtMs8jTWeaObIhqGSNR8b2yMW1EdG5HtVU29lDiaZpnCYdRVExjCSqErtH9q3lzKRV3EOWrfvXS8MXw1LtP0VXH7qc/V0/m96oYTYAAAAAAAANLfruTX8XfmLNz29Hm8LzsavJzmpfuavGJMzS70jteCncNlxdcqmcvuZv9d9TZ++3+Dy7cY/Uny9lS+fsjzeevea0QzMVl7zqIczKy551EOcVl7zuIczKy551EIxW1UlyoAAAUAAAAHqt5VOzvHHLZ5euyJbatlmuqm0Yd8qnWZp8P8AjautMavE/nezlU83ou0S/St5cynNXcQ5mt+9dLwxfCUu0/RVcfuqT9XT+b3qZhNgAAAAAAAA0t+u5Nfxd+Ys3Pb0ebwvOxq8nN6mO5q8YkzNL3SO14KVw2XF1aqZ6+w7o0MVQxI5mYbEcj0TCc3ykRUttRfxU9LO0qs5xpcV0U1xhUxVvYuX56Z2Vm0jvWrxm9I9nnq1hu+6K3rXKxZ2Vm0idbvGb0j2NVsN3rPugt6tycWdlZ9MnW7zm9I9kard93rPugt6lyMVdlp9MnW71m9I9kapd8vrPuj4J3HxV+Wn0xrl6zekeyNUu2X1n3PBO4+Kvy0+mTrd6zekexql2y+s+6ngpcbFX5afTGt3rN6R7GqXbL6z7qeCtxsVflp9Ma3es3pHsjVLtl9Z9zwWuNir8rPpjW71m9I9jVLtl9Z91PBe42Kvys+mTrd6zekexqt2y+s+6ngvcXFX5WfTGtXrN6R7Gq3bL6z7ngxcXFX5WfTGtXvN6R7Gq3bL6z7qeDNxcVflZ9Ma1e83pHsardsvrPu2Le5YaPuWkY6ONHYTWqrnWKrrV2XKqnj+pXadeufi9o6lNHUoYKqerzXqFfpmcuZSKu5Md7m63710vDF8JS5T9FVx+6pP1dP5vepmE2AAAAAAAADS367k1/F35izc9vR5vC87Gryc1qZbmLxiTM0vdI7XgpXHZcXUKpQXmHdK6UVMxJJ34DFcjEXBc7ylRVssRF3lPSzsqrScKYedpaU0RjU1S330GMe6m0T31K23esPHW7Lf6StuvwufjPuptE61K2y+sI1yx3+koLfhQYx7qbRGpW2X1hGuWO/0n2U8L6DGPdTaJOp2271g1ux3+kqeF1BjHuptEanbbvWEa3Y7/SUVvuoMY91Nok6nbbvWDW7Lf6Sot9tBjHuptEnU7bd6wa3Zb/SUfCyhxj3UuiNTtt3rCNbst/pKi32UOMe6l0SdUtt3rBrdlv8ASVPCuhxj3UuiNUtt32Nast/pKK31UPr/AHUuiNUtd32RrVlv9JUW+mi9f7qXRJ1S13fY1qy3+kqLfTRev93LojVLXd9jWrLf6Sz6OsjmjSWJ2GxVVEdYrdlFsXYU8q6JonCp601xXGNK6qnKV+56/TM5cykV9yY73O1v3rpeGL4Slun6Krj91Wfq6fze9TMJsAAAAAAAAGlv13Jr+LvzFm57ejzeF52NXk5nU03Md+/JmaXukNrwUrjsuLpVUorrk9UZ31GPjLP4SF/o+P1J8vZSv0/px5+7zVzzZwZOKJKFAAAABQAAAAAAAD1W86FneGOTBTD12RMKzyrNdVNsw73VOtTHh/xtXWI1eJ/O9dVTl0yLnfbM5cynNf7Ux3ufrfvXS8MXwlLdP0VXH7qs/V0/m96mYTYAAAAAAAANLfruTX8XfmLNz29Hm8LzsavJzGpqv/THfvy5ml/pDa8FG5bLi6FXFJdY9XTRytwJo2StRcJGysbI1HbVti+fZXnO6KqqZxpnBxVTTV8KoxS7gud7MperQaJGkt8885T1LHJHKDuG53syl6tBojr2/wDZPOTqWOSOUKdxXO9l0vV4NEde3/snnJ1LLJHKFO5Lney6Xq8GiT17f+yeco6ljkjlCnctzvZdL1eDRHXt/wCyecnVsckcoO5bney6Xq8GiOtb/wBk85OrY5I5Qp3Nc32XS9Xg0Setb/2Tzk6tjkjlCnc9zfZdL1eDRHWt/wCyecnVsckcoU1i5vsql6vBojG3/snnKOrY5I5QprNzfZVL1eDRGNv/AGTzkwsckcoU1u5vsql6vBok42/9k85MLHJHKDAub7KpurwaIxt/7J5yYWOSOUKYNzfZVN1eDRH6/wDZPOTCxyRyhcmroe51p4KdtPHajkbGjGRouFavktTzkU2dXX69VWKZrp6vVpjBrj2ebJud9szlzKcV/tTHe5+t+9dLwxfCUt0/RVcfuqz9XT+b3qZhNgAAAAAAAA0t+u5Nfxd+Ys3Pb0ebwvOxq8nL6m6/9Md+/LmaX7/tuCjctlxb5VKa4192brR0kSSzI5WuekaYCYS4Soq/4U9rKxqtZwpeVra02cY1NMt/NH6M2TTtLGoWvgr67Z+KPhxSejNk07SdQtfA12z8VPDek9GbJp2jUbTwNds/FRb9qT0ZsmnaTqNp4I12z8VPDWk9GboJ2jUbTwNcs/FRb9KT0ZugnaNRtPA1yz8VPDOl9GXoJ2k6laeBrln4o+GVL6MvQTtGpWngjXLPxU8MaXel6CdpOpWnga5Z+Ki340u9L0E7RqVp4Gt2fip4X0u9L0E7SdTtPA1uz8VPC6l3pegnaNTtPBGt2fip4XUu9L0E7Rqdp4Gt2fi21zq5lREksduCqqiYSWLai2KeFpRNFXVl70VxXGMMk4dsm532zOXMpxX+1Md7n63710vDF8JS3T9FVx+6rP1dP5vepmE2AAAAAAAADS367k1/F35izc9vR5vC87Gryctqcblu/elzNNC/7bgo3LZcW8VSmtuV1RV+ox8ZZ/CQv3DaT5eylftnHn/yXnWEm+nOa+DLMJN9OcYBhJvpzjAMJN9OcYBhJvpzjAMJN9OcYBhJvpzjAMJN9OcYBhJvpzjAMJN9OcYBhJvpzjAMJN9OcYBhJvpzjAer3ntTwejdYluvSbNiW/bL5zBvf1c+X/G1do//ADR+fymHTJud9szlzKcV/tTHe5+t+9dLwxfCUt0/RVcfuqz9XT+b3qZhNgAAAAAAAA0t+u5Nfxd+Ys3Pb0ebwvOxq8nLanO5bv3pczTQv+24Qo3LZcW6VSotIPRF20ReFLSYGd3zT1EfN/weWi8Xek8DvonqI/nkJ0XiaTwU76p6iP55BofE0ngp32T1EfzyDQ+JpPBHvumLx/PITofFGl8DvwmLx/PINB4ml8Ee/KYvH88g0HiaXwU79fp4/nkJ0HjJpfA79/p4/nkGg8ZRpfA79/p4/nkGg8ZNL4Hfv9PH88g0HjJpfA79/p4/nkGg8ZNL4Hfv9PH88g0HjJpfBarLrLJEsWtNYiqi+Su1Ytu0dUWPVqxxRVaYxhg1p7PNk3O+2Zy5lOK/2pjvc/W/eul4YvhKW6foquP3VZ+rp/N71MwmwAAAAAAAAaW/Xcmv4u/MWbnt6PN4XnY1eTldTrct370uZDQv+24Qo3LZcW3VSssqKoEVUlCKqBFVJFFUlCKqBFVJQiqgUJAAAAAAAADJud9szlzKcV/tTHe5+t+9dLwxfCUt0/RVcfuqz9XT+b3qZhNgAAAAAAAA0t+aW3Jr7MWkXkRCzdNvR5vC87GrycpqcLbcyRE2VSaVFTeVWtX/ACaF/wBtwULlP6XFtlUrLSKqShFVJEVUIUVSRFVJQiqgUJFAAAAAAAAAADKualszfwtVeCw4r7kx3udqlwr7KdE2VR0SLZ5lSJVX/wCFuPhcavz+VTvvlP5/D1QwmyAAAAAAAAW6iFskb43phMkY5j2rtKxyWKnMpNNU0zEx/CJiJjCXkdz6iW4dfLTVLXOpZVtR7U/1MRfJmannWzYVOxLfoa4pvllFdHfH5h7MOmarraTTV3T+Y+7s4a2inTXIqqJUXZWyVjVTha7ZReEzqrO0o+E0yvU2lFXxiVyymxlmVjI+fd6Osad6mDTYyzKxj593oY071MCmxlmViHz7vRGNO9TW6bGWZWIn593ofLvNapcZblYhjXu9D5d6ms0uMtysQxr3eh8u81mlxluViGNe70Pl3ms0uMtysQxr3eh8u81mlxluViGNe70Pl3ms0uMtysQxr3eh8u81mlxluViGNe70Pl3ms0uMtysQxr3eh8u81mlxluViGNe70Pl3ms0uMtysQxr3eh8u81mlxluViGNe70Pl3ms0uMtysQxr3eh8u9g3TvjoqKN2tyNnnssbFE9JHK7zYTk2Gp82KetndrW1n4xhDytLxZ2cfCcZYOpvcmaeqluvVJ/rw9YtSzDe7Yc9E9FE8lOFd476RtqaKIsKOLm42VVVc21fB6SYzVAAAAAAAAAGFda5NPVxa1UxNlZtpbsOY7fa5Nlq8B6WVtXZVdaicHnaWVFpGFUYuNqNSylVyrHUzsb6Lkjks/BFsQ0aelrSI+NMKM9GWcz8Jlb8VMGOS5OM67XrywjsujNJ4qYMclycY7Xrywdl0ZpPFTBjkuTjHa9eWDsujNJ4qYMclycY7Xrywdl0ZpPFTBjkuTjHa9eWDsujNJ4qYMclycY7Xrywdl0ZpPFTBjkuTjHa9eWDsujNJ4qYMclycY7Xrywdl0ZpPFTBjkuTjHa9eWDsujNJ4qYMclycY7Xrywdl0ZpPFTBjkuTjHa9eWDsujNJ4qYMclycY7Xrywdl0ZpPFTBjkuTjHa9eWDsujNJ4qYMclycY7Xrywdl0ZpPFTBjkuTjHa9eWDsujNJ4qYMclycY7Xrywdl0ZpbG5WpvQwuR8qyVSpso2ZWpFb/a1Et5VVDxtek7auMI+H3etn0fZUzjPxdi1qIiIiIiIliIiWIiJ5kM7vXlQ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tângulo 23"/>
          <p:cNvSpPr/>
          <p:nvPr/>
        </p:nvSpPr>
        <p:spPr>
          <a:xfrm>
            <a:off x="155575" y="1124744"/>
            <a:ext cx="8988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 smtClean="0">
                <a:latin typeface="Comic Sans MS" panose="030F0702030302020204" pitchFamily="66" charset="0"/>
              </a:rPr>
              <a:t>Por que dados de proveniência em tempo real são importantes</a:t>
            </a:r>
            <a:r>
              <a:rPr lang="en-US" sz="2400" b="1" dirty="0" smtClean="0">
                <a:latin typeface="Comic Sans MS" panose="030F0702030302020204" pitchFamily="66" charset="0"/>
              </a:rPr>
              <a:t>?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4" descr="http://4.bp.blogspot.com/-vPDRApXoErU/UI4iR0F2BEI/AAAAAAAAAUY/0_wcEu4ywE4/s1600/CloudSer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8130"/>
            <a:ext cx="2031162" cy="16678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t1.gstatic.com/images?q=tbn:ANd9GcTWGCdnj68Ul6r_jIn5_9z9hC6UlbmJoPrMEhXkno8mWfr-VIg&amp;t=1&amp;usg=__DLXVjjjqatmx0SHwzDzgKCczf8I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1448" y="1700808"/>
            <a:ext cx="2059024" cy="1508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2" name="Picture 2" descr="http://www.umiacs.umd.edu/research/GPU/images/llnl_w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58" y="4664450"/>
            <a:ext cx="2001138" cy="15008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ilindro 32"/>
          <p:cNvSpPr/>
          <p:nvPr/>
        </p:nvSpPr>
        <p:spPr>
          <a:xfrm>
            <a:off x="3835747" y="2852936"/>
            <a:ext cx="1485080" cy="92597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sp>
        <p:nvSpPr>
          <p:cNvPr id="36" name="CaixaDeTexto 112"/>
          <p:cNvSpPr txBox="1">
            <a:spLocks noChangeArrowheads="1"/>
          </p:cNvSpPr>
          <p:nvPr/>
        </p:nvSpPr>
        <p:spPr bwMode="auto">
          <a:xfrm>
            <a:off x="3563888" y="2020778"/>
            <a:ext cx="2088652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pt-BR" sz="2400" b="0" i="1" dirty="0" smtClean="0">
                <a:latin typeface="Comic Sans MS" panose="030F0702030302020204" pitchFamily="66" charset="0"/>
              </a:rPr>
              <a:t>Proveniência</a:t>
            </a:r>
            <a:endParaRPr lang="en-US" sz="2400" b="0" i="1" dirty="0">
              <a:latin typeface="Comic Sans MS" panose="030F0702030302020204" pitchFamily="66" charset="0"/>
            </a:endParaRPr>
          </a:p>
        </p:txBody>
      </p:sp>
      <p:sp>
        <p:nvSpPr>
          <p:cNvPr id="19" name="Seta para a direita 18"/>
          <p:cNvSpPr/>
          <p:nvPr/>
        </p:nvSpPr>
        <p:spPr>
          <a:xfrm rot="1318561">
            <a:off x="2251648" y="2472991"/>
            <a:ext cx="1426170" cy="56496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8" name="Seta para a direita 37"/>
          <p:cNvSpPr/>
          <p:nvPr/>
        </p:nvSpPr>
        <p:spPr>
          <a:xfrm rot="19659199">
            <a:off x="2596263" y="4038510"/>
            <a:ext cx="1426170" cy="56496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9" name="Seta para a direita 38"/>
          <p:cNvSpPr/>
          <p:nvPr/>
        </p:nvSpPr>
        <p:spPr>
          <a:xfrm rot="9180938">
            <a:off x="5462798" y="2472990"/>
            <a:ext cx="1426170" cy="56496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0" name="Seta para a direita 39"/>
          <p:cNvSpPr/>
          <p:nvPr/>
        </p:nvSpPr>
        <p:spPr>
          <a:xfrm rot="12459339">
            <a:off x="5485744" y="4077496"/>
            <a:ext cx="1426170" cy="56496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08546" y="5085184"/>
            <a:ext cx="4167710" cy="12961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>
                <a:latin typeface="Comic Sans MS" panose="030F0702030302020204" pitchFamily="66" charset="0"/>
              </a:rPr>
              <a:t>Especialmente em ambientes de nuvem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8" name="Cilindro 27"/>
          <p:cNvSpPr/>
          <p:nvPr/>
        </p:nvSpPr>
        <p:spPr>
          <a:xfrm>
            <a:off x="4228912" y="3243790"/>
            <a:ext cx="1207184" cy="905613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PROV-</a:t>
            </a:r>
            <a:r>
              <a:rPr lang="pt-BR" dirty="0" err="1" smtClean="0">
                <a:latin typeface="Comic Sans MS" panose="030F0702030302020204" pitchFamily="66" charset="0"/>
              </a:rPr>
              <a:t>Wf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Extensão do PROV para representação de proveniência em </a:t>
            </a:r>
            <a:r>
              <a:rPr lang="pt-BR" i="1" dirty="0" smtClean="0"/>
              <a:t>workflows </a:t>
            </a:r>
            <a:r>
              <a:rPr lang="pt-BR" dirty="0" smtClean="0"/>
              <a:t>científicos</a:t>
            </a:r>
          </a:p>
          <a:p>
            <a:r>
              <a:rPr lang="pt-BR" dirty="0" smtClean="0"/>
              <a:t>Relaciona elementos do modelo estendido com os elementos do PROV por meio de estereótipos da UML</a:t>
            </a:r>
          </a:p>
          <a:p>
            <a:r>
              <a:rPr lang="pt-BR" dirty="0" smtClean="0"/>
              <a:t>Proposto no </a:t>
            </a:r>
            <a:r>
              <a:rPr lang="pt-BR" i="1" dirty="0" smtClean="0"/>
              <a:t>workshop </a:t>
            </a:r>
            <a:r>
              <a:rPr lang="pt-BR" dirty="0" err="1" smtClean="0"/>
              <a:t>BigProv</a:t>
            </a:r>
            <a:r>
              <a:rPr lang="pt-BR" dirty="0" smtClean="0"/>
              <a:t> do </a:t>
            </a:r>
            <a:br>
              <a:rPr lang="pt-BR" dirty="0" smtClean="0"/>
            </a:br>
            <a:r>
              <a:rPr lang="pt-BR" dirty="0" smtClean="0"/>
              <a:t>EDBT</a:t>
            </a:r>
            <a:r>
              <a:rPr lang="en-US" dirty="0" smtClean="0"/>
              <a:t>/ICDT 2013</a:t>
            </a:r>
            <a:endParaRPr lang="pt-BR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2"/>
            <a:ext cx="1477366" cy="14445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3812" r="29792" b="46538"/>
          <a:stretch/>
        </p:blipFill>
        <p:spPr bwMode="auto">
          <a:xfrm>
            <a:off x="24408" y="1340768"/>
            <a:ext cx="9119592" cy="51125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PROV-</a:t>
            </a:r>
            <a:r>
              <a:rPr lang="pt-BR" dirty="0" err="1" smtClean="0">
                <a:latin typeface="Comic Sans MS" panose="030F0702030302020204" pitchFamily="66" charset="0"/>
              </a:rPr>
              <a:t>Wf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3812" r="29792" b="46538"/>
          <a:stretch/>
        </p:blipFill>
        <p:spPr bwMode="auto">
          <a:xfrm>
            <a:off x="24408" y="1340768"/>
            <a:ext cx="9119592" cy="51125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184970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2" y="3597014"/>
            <a:ext cx="1633715" cy="7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32" y="3066265"/>
            <a:ext cx="2548689" cy="8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05" y="2708919"/>
            <a:ext cx="1880332" cy="77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43" y="5157192"/>
            <a:ext cx="232876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50" y="5157192"/>
            <a:ext cx="143428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PROV-</a:t>
            </a:r>
            <a:r>
              <a:rPr lang="pt-BR" dirty="0" err="1" smtClean="0">
                <a:latin typeface="Comic Sans MS" panose="030F0702030302020204" pitchFamily="66" charset="0"/>
              </a:rPr>
              <a:t>Wf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pt-BR" dirty="0" smtClean="0"/>
          </a:p>
          <a:p>
            <a:endParaRPr lang="en-US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928662" y="1785926"/>
          <a:ext cx="7358114" cy="372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119"/>
                <a:gridCol w="2540103"/>
                <a:gridCol w="2428892"/>
              </a:tblGrid>
              <a:tr h="465710"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400"/>
                        </a:spcAft>
                      </a:pPr>
                      <a:r>
                        <a:rPr lang="en-US" sz="1800" i="1" dirty="0" smtClean="0">
                          <a:effectLst/>
                          <a:latin typeface="+mn-lt"/>
                          <a:ea typeface="SimSun"/>
                        </a:rPr>
                        <a:t>   </a:t>
                      </a:r>
                      <a:r>
                        <a:rPr lang="en-US" sz="1800" i="1" dirty="0" err="1" smtClean="0">
                          <a:effectLst/>
                          <a:latin typeface="+mn-lt"/>
                          <a:ea typeface="SimSun"/>
                        </a:rPr>
                        <a:t>VisTrails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400"/>
                        </a:spcAft>
                      </a:pPr>
                      <a:r>
                        <a:rPr lang="en-US" sz="1800" i="1">
                          <a:effectLst/>
                          <a:latin typeface="+mn-lt"/>
                          <a:ea typeface="SimSun"/>
                        </a:rPr>
                        <a:t>SciCumulus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400"/>
                        </a:spcAft>
                      </a:pPr>
                      <a:r>
                        <a:rPr lang="en-US" sz="1800" i="1" dirty="0">
                          <a:effectLst/>
                          <a:latin typeface="+mn-lt"/>
                          <a:ea typeface="SimSun"/>
                        </a:rPr>
                        <a:t>PROV-</a:t>
                      </a:r>
                      <a:r>
                        <a:rPr lang="en-US" sz="1800" i="1" dirty="0" err="1">
                          <a:effectLst/>
                          <a:latin typeface="+mn-lt"/>
                          <a:ea typeface="SimSun"/>
                        </a:rPr>
                        <a:t>Wf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VisTrail.ID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Workflow.ExecTag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Execute Workflow.ID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VisTrail.Name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Workflow.Tag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Workflow.</a:t>
                      </a:r>
                      <a:r>
                        <a:rPr lang="en-US" sz="180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Name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Module.Name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Activity.Tag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111760" indent="635" algn="l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WActivity.</a:t>
                      </a:r>
                      <a:r>
                        <a:rPr lang="en-US" sz="180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800">
                          <a:effectLst/>
                          <a:latin typeface="+mn-lt"/>
                          <a:ea typeface="SimSun"/>
                        </a:rPr>
                        <a:t>Name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 Module.ID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Activation.ID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Execute </a:t>
                      </a:r>
                      <a:r>
                        <a:rPr lang="en-US" sz="1800" dirty="0" err="1">
                          <a:effectLst/>
                          <a:latin typeface="+mn-lt"/>
                          <a:ea typeface="SimSun"/>
                        </a:rPr>
                        <a:t>Activity.ID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Parameter.Alias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Times New Roman"/>
                        </a:rPr>
                        <a:t>Field.Name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Times New Roman"/>
                        </a:rPr>
                        <a:t>Field.Name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Parameter.Type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Field.Type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Field.Type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  <a:tr h="46571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Parameter.Val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Value.Val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SimSun"/>
                        </a:rPr>
                        <a:t> 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SimSun"/>
                        </a:rPr>
                        <a:t>Value.Val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4807" marR="54807" marT="0" marB="0" anchor="ctr"/>
                </a:tc>
              </a:tr>
            </a:tbl>
          </a:graphicData>
        </a:graphic>
      </p:graphicFrame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Mapeamento no PROV-</a:t>
            </a:r>
            <a:r>
              <a:rPr lang="pt-BR" dirty="0" err="1" smtClean="0">
                <a:latin typeface="Comic Sans MS" panose="030F0702030302020204" pitchFamily="66" charset="0"/>
              </a:rPr>
              <a:t>Wf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609600" y="1371600"/>
            <a:ext cx="8229600" cy="49371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en-US" dirty="0" smtClean="0"/>
          </a:p>
        </p:txBody>
      </p:sp>
      <p:sp>
        <p:nvSpPr>
          <p:cNvPr id="4" name="Retângulo 3"/>
          <p:cNvSpPr/>
          <p:nvPr/>
        </p:nvSpPr>
        <p:spPr>
          <a:xfrm>
            <a:off x="309166" y="1812880"/>
            <a:ext cx="8554587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SELECT</a:t>
            </a:r>
            <a:r>
              <a:rPr lang="en-US" dirty="0"/>
              <a:t> f1.name, v1.value, f2.name, v2.value</a:t>
            </a:r>
          </a:p>
          <a:p>
            <a:r>
              <a:rPr lang="en-US" b="1" dirty="0"/>
              <a:t>FROM</a:t>
            </a:r>
            <a:r>
              <a:rPr lang="en-US" dirty="0"/>
              <a:t> workflow w, activity a, </a:t>
            </a:r>
            <a:r>
              <a:rPr lang="en-US" dirty="0" err="1"/>
              <a:t>executeActivity</a:t>
            </a:r>
            <a:r>
              <a:rPr lang="en-US" dirty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 smtClean="0"/>
              <a:t>relationschema</a:t>
            </a:r>
            <a:r>
              <a:rPr lang="en-US" dirty="0" smtClean="0"/>
              <a:t> </a:t>
            </a:r>
            <a:r>
              <a:rPr lang="en-US" dirty="0" err="1"/>
              <a:t>rs</a:t>
            </a:r>
            <a:r>
              <a:rPr lang="en-US" dirty="0"/>
              <a:t>, relation r, </a:t>
            </a:r>
            <a:br>
              <a:rPr lang="en-US" dirty="0"/>
            </a:br>
            <a:r>
              <a:rPr lang="en-US" dirty="0"/>
              <a:t> field f1, field f2, Value v1, Value v2</a:t>
            </a:r>
          </a:p>
          <a:p>
            <a:r>
              <a:rPr lang="en-US" b="1" dirty="0"/>
              <a:t>WHERE</a:t>
            </a:r>
            <a:r>
              <a:rPr lang="en-US" dirty="0"/>
              <a:t> </a:t>
            </a:r>
            <a:r>
              <a:rPr lang="en-US" dirty="0" err="1"/>
              <a:t>a.wkf_id</a:t>
            </a:r>
            <a:r>
              <a:rPr lang="en-US" dirty="0"/>
              <a:t> = w.id</a:t>
            </a:r>
            <a:r>
              <a:rPr lang="en-US" b="1" dirty="0"/>
              <a:t> AND</a:t>
            </a:r>
            <a:r>
              <a:rPr lang="en-US" dirty="0"/>
              <a:t> </a:t>
            </a:r>
            <a:r>
              <a:rPr lang="en-US" dirty="0" err="1"/>
              <a:t>ea.act_id</a:t>
            </a:r>
            <a:r>
              <a:rPr lang="en-US" dirty="0"/>
              <a:t> = a.id</a:t>
            </a:r>
          </a:p>
          <a:p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dirty="0" err="1"/>
              <a:t>r.rel_id</a:t>
            </a:r>
            <a:r>
              <a:rPr lang="en-US" dirty="0"/>
              <a:t> = rs.id</a:t>
            </a:r>
            <a:r>
              <a:rPr lang="en-US" b="1" dirty="0"/>
              <a:t> AND</a:t>
            </a:r>
            <a:r>
              <a:rPr lang="en-US" dirty="0"/>
              <a:t> </a:t>
            </a:r>
            <a:r>
              <a:rPr lang="en-US" dirty="0" err="1"/>
              <a:t>r.ea_id</a:t>
            </a:r>
            <a:r>
              <a:rPr lang="en-US" dirty="0"/>
              <a:t> = ea.id</a:t>
            </a:r>
          </a:p>
          <a:p>
            <a:r>
              <a:rPr lang="en-US" b="1" dirty="0"/>
              <a:t>AND</a:t>
            </a:r>
            <a:r>
              <a:rPr lang="en-US" dirty="0"/>
              <a:t> f1.rel_id = rs.id</a:t>
            </a:r>
            <a:r>
              <a:rPr lang="en-US" b="1" dirty="0"/>
              <a:t> AND</a:t>
            </a:r>
            <a:r>
              <a:rPr lang="en-US" dirty="0"/>
              <a:t> f2.rel_id = rs.id</a:t>
            </a:r>
          </a:p>
          <a:p>
            <a:r>
              <a:rPr lang="en-US" b="1" dirty="0"/>
              <a:t>AND</a:t>
            </a:r>
            <a:r>
              <a:rPr lang="en-US" dirty="0"/>
              <a:t> v1.uf_id = f1.id</a:t>
            </a:r>
            <a:r>
              <a:rPr lang="en-US" b="1" dirty="0"/>
              <a:t> AND</a:t>
            </a:r>
            <a:r>
              <a:rPr lang="en-US" dirty="0"/>
              <a:t> v2.uf_id = f2.id</a:t>
            </a:r>
          </a:p>
          <a:p>
            <a:r>
              <a:rPr lang="en-US" b="1" dirty="0"/>
              <a:t>AND</a:t>
            </a:r>
            <a:r>
              <a:rPr lang="en-US" dirty="0"/>
              <a:t> rs.name = “Relation MSA”</a:t>
            </a:r>
          </a:p>
          <a:p>
            <a:r>
              <a:rPr lang="en-US" b="1" dirty="0"/>
              <a:t>AND</a:t>
            </a:r>
            <a:r>
              <a:rPr lang="en-US" dirty="0"/>
              <a:t> f1.name = “BIO_SEQ”</a:t>
            </a:r>
          </a:p>
          <a:p>
            <a:r>
              <a:rPr lang="en-US" b="1" dirty="0"/>
              <a:t>AND</a:t>
            </a:r>
            <a:r>
              <a:rPr lang="en-US" dirty="0"/>
              <a:t> f2.name = “TAXON”</a:t>
            </a:r>
          </a:p>
          <a:p>
            <a:r>
              <a:rPr lang="en-US" b="1" dirty="0"/>
              <a:t>AND</a:t>
            </a:r>
            <a:r>
              <a:rPr lang="en-US" dirty="0"/>
              <a:t> a.name = %PARAM_ACT_NAME%</a:t>
            </a:r>
          </a:p>
          <a:p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dirty="0" err="1"/>
              <a:t>w.tag</a:t>
            </a:r>
            <a:r>
              <a:rPr lang="en-US" dirty="0"/>
              <a:t> = %PARAM_WF_NAME%</a:t>
            </a:r>
          </a:p>
        </p:txBody>
      </p:sp>
      <p:pic>
        <p:nvPicPr>
          <p:cNvPr id="16" name="Picture 1" descr="supplementary figure S1 group B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46629" r="4424" b="25359"/>
          <a:stretch/>
        </p:blipFill>
        <p:spPr bwMode="auto">
          <a:xfrm>
            <a:off x="6943888" y="3530434"/>
            <a:ext cx="1859214" cy="156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/>
          </a:blip>
          <a:srcRect l="3951" t="11763" r="49834" b="50696"/>
          <a:stretch>
            <a:fillRect/>
          </a:stretch>
        </p:blipFill>
        <p:spPr bwMode="auto">
          <a:xfrm>
            <a:off x="5202702" y="2573342"/>
            <a:ext cx="2088232" cy="11942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</p:pic>
      <p:cxnSp>
        <p:nvCxnSpPr>
          <p:cNvPr id="3" name="Elbow Connector 2"/>
          <p:cNvCxnSpPr>
            <a:stCxn id="24" idx="1"/>
            <a:endCxn id="16" idx="1"/>
          </p:cNvCxnSpPr>
          <p:nvPr/>
        </p:nvCxnSpPr>
        <p:spPr>
          <a:xfrm rot="10800000" flipH="1" flipV="1">
            <a:off x="5202702" y="3170474"/>
            <a:ext cx="1741186" cy="1141553"/>
          </a:xfrm>
          <a:prstGeom prst="bentConnector3">
            <a:avLst>
              <a:gd name="adj1" fmla="val -13129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30694" y="3125960"/>
            <a:ext cx="2160240" cy="72008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45884" y="4179060"/>
            <a:ext cx="360040" cy="14401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Uso do PROV-</a:t>
            </a:r>
            <a:r>
              <a:rPr lang="pt-BR" dirty="0" err="1" smtClean="0">
                <a:latin typeface="Comic Sans MS" panose="030F0702030302020204" pitchFamily="66" charset="0"/>
              </a:rPr>
              <a:t>Wf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 do Tutorial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Motivação</a:t>
            </a:r>
          </a:p>
          <a:p>
            <a:r>
              <a:rPr lang="pt-BR" dirty="0"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dirty="0"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dirty="0"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Máquinas de Workflow para Nuvem</a:t>
            </a:r>
            <a:endParaRPr lang="pt-B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Aplicação de Proveniência em e-Science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586520"/>
            <a:ext cx="2304256" cy="2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Máquinas baseadas em </a:t>
            </a:r>
            <a:r>
              <a:rPr lang="pt-BR" dirty="0" err="1" smtClean="0">
                <a:latin typeface="Comic Sans MS" panose="030F0702030302020204" pitchFamily="66" charset="0"/>
              </a:rPr>
              <a:t>Hadoop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Framework </a:t>
            </a:r>
            <a:r>
              <a:rPr lang="pt-BR" dirty="0">
                <a:latin typeface="Comic Sans MS" panose="030F0702030302020204" pitchFamily="66" charset="0"/>
              </a:rPr>
              <a:t>para execução de </a:t>
            </a:r>
            <a:r>
              <a:rPr lang="pt-BR" dirty="0" smtClean="0">
                <a:latin typeface="Comic Sans MS" panose="030F0702030302020204" pitchFamily="66" charset="0"/>
              </a:rPr>
              <a:t>aplicações </a:t>
            </a:r>
            <a:r>
              <a:rPr lang="pt-BR" dirty="0">
                <a:latin typeface="Comic Sans MS" panose="030F0702030302020204" pitchFamily="66" charset="0"/>
              </a:rPr>
              <a:t>em grandes </a:t>
            </a:r>
            <a:r>
              <a:rPr lang="pt-BR" dirty="0" smtClean="0">
                <a:latin typeface="Comic Sans MS" panose="030F0702030302020204" pitchFamily="66" charset="0"/>
              </a:rPr>
              <a:t>clusters (virtuais ou não)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Fornece funcionalidades </a:t>
            </a:r>
            <a:r>
              <a:rPr lang="pt-BR" dirty="0">
                <a:latin typeface="Comic Sans MS" panose="030F0702030302020204" pitchFamily="66" charset="0"/>
              </a:rPr>
              <a:t>tanto de confiabilidade e </a:t>
            </a:r>
            <a:r>
              <a:rPr lang="pt-BR" dirty="0" smtClean="0">
                <a:latin typeface="Comic Sans MS" panose="030F0702030302020204" pitchFamily="66" charset="0"/>
              </a:rPr>
              <a:t>movimentação </a:t>
            </a:r>
            <a:r>
              <a:rPr lang="pt-BR" dirty="0">
                <a:latin typeface="Comic Sans MS" panose="030F0702030302020204" pitchFamily="66" charset="0"/>
              </a:rPr>
              <a:t>de dados. 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Implementa o paradigma </a:t>
            </a:r>
            <a:r>
              <a:rPr lang="pt-BR" dirty="0">
                <a:latin typeface="Comic Sans MS" panose="030F0702030302020204" pitchFamily="66" charset="0"/>
              </a:rPr>
              <a:t>computacional chamado </a:t>
            </a:r>
            <a:r>
              <a:rPr lang="pt-BR" dirty="0" err="1">
                <a:latin typeface="Comic Sans MS" panose="030F0702030302020204" pitchFamily="66" charset="0"/>
              </a:rPr>
              <a:t>map</a:t>
            </a:r>
            <a:r>
              <a:rPr lang="pt-BR" dirty="0">
                <a:latin typeface="Comic Sans MS" panose="030F0702030302020204" pitchFamily="66" charset="0"/>
              </a:rPr>
              <a:t> / </a:t>
            </a:r>
            <a:r>
              <a:rPr lang="pt-BR" dirty="0" err="1" smtClean="0">
                <a:latin typeface="Comic Sans MS" panose="030F0702030302020204" pitchFamily="66" charset="0"/>
              </a:rPr>
              <a:t>reduce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Cada aplicação é “dividida” </a:t>
            </a:r>
            <a:r>
              <a:rPr lang="pt-BR" dirty="0">
                <a:latin typeface="Comic Sans MS" panose="030F0702030302020204" pitchFamily="66" charset="0"/>
              </a:rPr>
              <a:t>em muitos pequenos </a:t>
            </a:r>
            <a:r>
              <a:rPr lang="pt-BR" dirty="0" smtClean="0">
                <a:latin typeface="Comic Sans MS" panose="030F0702030302020204" pitchFamily="66" charset="0"/>
              </a:rPr>
              <a:t>fragmentos, </a:t>
            </a:r>
            <a:r>
              <a:rPr lang="pt-BR" dirty="0">
                <a:latin typeface="Comic Sans MS" panose="030F0702030302020204" pitchFamily="66" charset="0"/>
              </a:rPr>
              <a:t>cada um dos quais podem ser executadas ou reexecutado em qualquer nó no cluster.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38" y="5813314"/>
            <a:ext cx="2648006" cy="6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9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e-Science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Ok, mas por que e-Science é importante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hedirectorfiles.com/assets/photos/random/ho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70719"/>
            <a:ext cx="3830375" cy="40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0" y="3140968"/>
            <a:ext cx="1801026" cy="20616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89" y="2996952"/>
            <a:ext cx="1801026" cy="20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latin typeface="Comic Sans MS" panose="030F0702030302020204" pitchFamily="66" charset="0"/>
              </a:rPr>
              <a:t>Hadoop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Desacoplado do conceito de workflow</a:t>
            </a:r>
          </a:p>
          <a:p>
            <a:r>
              <a:rPr lang="pt-BR" dirty="0">
                <a:latin typeface="Comic Sans MS" panose="030F0702030302020204" pitchFamily="66" charset="0"/>
              </a:rPr>
              <a:t>Escalonamento não leva em consideração a estrutura do workflow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Não captura proveniência de forma nativa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Complementos para captura são necessários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648006" cy="6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5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r" defTabSz="457200" rt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r" defTabSz="457200" rt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r" defTabSz="457200" rt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r" defTabSz="457200" rtl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660033"/>
              </a:buClr>
              <a:buFont typeface="Tahoma" panose="020B0604030504040204" pitchFamily="34" charset="0"/>
              <a:buNone/>
            </a:pPr>
            <a:r>
              <a:rPr lang="en-GB" sz="36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Arquitetura</a:t>
            </a:r>
            <a:r>
              <a:rPr lang="en-GB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 do </a:t>
            </a:r>
            <a:r>
              <a:rPr lang="en-GB" sz="3600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Hadoo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  <a:cs typeface="Tahoma" panose="020B0604030504040204" pitchFamily="34" charset="0"/>
              </a:rPr>
              <a:t>p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  <a:cs typeface="Tahoma" panose="020B0604030504040204" pitchFamily="34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7259638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890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Nephele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Arcabou</a:t>
            </a:r>
            <a:r>
              <a:rPr lang="pt-BR" dirty="0" err="1" smtClean="0">
                <a:latin typeface="Comic Sans MS" panose="030F0702030302020204" pitchFamily="66" charset="0"/>
              </a:rPr>
              <a:t>ço</a:t>
            </a:r>
            <a:r>
              <a:rPr lang="pt-BR" dirty="0" smtClean="0">
                <a:latin typeface="Comic Sans MS" panose="030F0702030302020204" pitchFamily="66" charset="0"/>
              </a:rPr>
              <a:t> para processamento paralelo em nuvens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Aloca e </a:t>
            </a:r>
            <a:r>
              <a:rPr lang="pt-BR" dirty="0" err="1" smtClean="0">
                <a:latin typeface="Comic Sans MS" panose="030F0702030302020204" pitchFamily="66" charset="0"/>
              </a:rPr>
              <a:t>desaloca</a:t>
            </a:r>
            <a:r>
              <a:rPr lang="pt-BR" dirty="0" smtClean="0">
                <a:latin typeface="Comic Sans MS" panose="030F0702030302020204" pitchFamily="66" charset="0"/>
              </a:rPr>
              <a:t> máquinas virtuais dependendo do comportamento do </a:t>
            </a:r>
            <a:r>
              <a:rPr lang="pt-BR" dirty="0" err="1" smtClean="0">
                <a:latin typeface="Comic Sans MS" panose="030F0702030302020204" pitchFamily="66" charset="0"/>
              </a:rPr>
              <a:t>Job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Não possui proveniência associada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Paralelização explícita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Tarefas são designadas como ”</a:t>
            </a:r>
            <a:r>
              <a:rPr lang="en-US" dirty="0" smtClean="0">
                <a:latin typeface="Comic Sans MS" panose="030F0702030302020204" pitchFamily="66" charset="0"/>
              </a:rPr>
              <a:t>parallelizable</a:t>
            </a:r>
            <a:r>
              <a:rPr lang="en-US" dirty="0">
                <a:latin typeface="Comic Sans MS" panose="030F0702030302020204" pitchFamily="66" charset="0"/>
              </a:rPr>
              <a:t>“</a:t>
            </a:r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898479"/>
            <a:ext cx="2657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Nephele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6" y="1821557"/>
            <a:ext cx="8650808" cy="427173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1400281"/>
            <a:ext cx="2657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22966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anose="030F0702030302020204" pitchFamily="66" charset="0"/>
              </a:rPr>
              <a:t>Pegasus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5229"/>
            <a:ext cx="8229600" cy="4525963"/>
          </a:xfrm>
        </p:spPr>
        <p:txBody>
          <a:bodyPr>
            <a:normAutofit/>
          </a:bodyPr>
          <a:lstStyle/>
          <a:p>
            <a:pPr marL="0" indent="0" eaLnBrk="1" hangingPunct="1"/>
            <a:r>
              <a:rPr lang="en-US" sz="2800" dirty="0" err="1" smtClean="0">
                <a:latin typeface="Comic Sans MS" panose="030F0702030302020204" pitchFamily="66" charset="0"/>
              </a:rPr>
              <a:t>Financiado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pela</a:t>
            </a:r>
            <a:r>
              <a:rPr lang="en-US" sz="2800" dirty="0" smtClean="0">
                <a:latin typeface="Comic Sans MS" panose="030F0702030302020204" pitchFamily="66" charset="0"/>
              </a:rPr>
              <a:t> NSF/OCI </a:t>
            </a:r>
            <a:r>
              <a:rPr lang="en-US" sz="2800" dirty="0" err="1" smtClean="0">
                <a:latin typeface="Comic Sans MS" panose="030F0702030302020204" pitchFamily="66" charset="0"/>
              </a:rPr>
              <a:t>em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colaboração</a:t>
            </a:r>
            <a:r>
              <a:rPr lang="en-US" sz="2800" dirty="0" smtClean="0">
                <a:latin typeface="Comic Sans MS" panose="030F0702030302020204" pitchFamily="66" charset="0"/>
              </a:rPr>
              <a:t> com o </a:t>
            </a:r>
            <a:r>
              <a:rPr lang="en-US" sz="2800" dirty="0" err="1" smtClean="0">
                <a:latin typeface="Comic Sans MS" panose="030F0702030302020204" pitchFamily="66" charset="0"/>
              </a:rPr>
              <a:t>grupo</a:t>
            </a:r>
            <a:r>
              <a:rPr lang="en-US" sz="2800" dirty="0" smtClean="0">
                <a:latin typeface="Comic Sans MS" panose="030F0702030302020204" pitchFamily="66" charset="0"/>
              </a:rPr>
              <a:t> do </a:t>
            </a:r>
            <a:r>
              <a:rPr lang="en-US" sz="2800" dirty="0" err="1" smtClean="0">
                <a:latin typeface="Comic Sans MS" panose="030F0702030302020204" pitchFamily="66" charset="0"/>
              </a:rPr>
              <a:t>escalonador</a:t>
            </a:r>
            <a:r>
              <a:rPr lang="en-US" sz="2800" dirty="0" smtClean="0">
                <a:latin typeface="Comic Sans MS" panose="030F0702030302020204" pitchFamily="66" charset="0"/>
              </a:rPr>
              <a:t> CONDOR de UW Madison</a:t>
            </a:r>
          </a:p>
          <a:p>
            <a:pPr marL="0" indent="0" eaLnBrk="1" hangingPunct="1"/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Distribui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atividades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em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paralelo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em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ambientes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distribuídos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 eaLnBrk="1" hangingPunct="1"/>
            <a:r>
              <a:rPr lang="en-US" sz="2800" dirty="0" err="1" smtClean="0">
                <a:latin typeface="Comic Sans MS" panose="030F0702030302020204" pitchFamily="66" charset="0"/>
              </a:rPr>
              <a:t>Captura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os</a:t>
            </a:r>
            <a:r>
              <a:rPr lang="en-US" sz="2800" dirty="0" smtClean="0">
                <a:latin typeface="Comic Sans MS" panose="030F0702030302020204" pitchFamily="66" charset="0"/>
              </a:rPr>
              <a:t> dados de </a:t>
            </a:r>
            <a:r>
              <a:rPr lang="en-US" sz="2800" dirty="0" err="1" smtClean="0">
                <a:latin typeface="Comic Sans MS" panose="030F0702030302020204" pitchFamily="66" charset="0"/>
              </a:rPr>
              <a:t>proveniência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 eaLnBrk="1" hangingPunct="1"/>
            <a:r>
              <a:rPr lang="en-US" sz="2800" dirty="0" err="1" smtClean="0">
                <a:latin typeface="Comic Sans MS" panose="030F0702030302020204" pitchFamily="66" charset="0"/>
              </a:rPr>
              <a:t>Escalabilidade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lvl="1" eaLnBrk="1" hangingPunct="1"/>
            <a:r>
              <a:rPr lang="en-US" sz="2400" dirty="0" smtClean="0">
                <a:latin typeface="Comic Sans MS" panose="030F0702030302020204" pitchFamily="66" charset="0"/>
              </a:rPr>
              <a:t>Big Data (</a:t>
            </a:r>
            <a:r>
              <a:rPr lang="en-US" sz="2400" dirty="0" err="1" smtClean="0">
                <a:latin typeface="Comic Sans MS" panose="030F0702030302020204" pitchFamily="66" charset="0"/>
              </a:rPr>
              <a:t>kB</a:t>
            </a:r>
            <a:r>
              <a:rPr lang="en-US" sz="2400" dirty="0" smtClean="0">
                <a:latin typeface="Comic Sans MS" panose="030F0702030302020204" pitchFamily="66" charset="0"/>
              </a:rPr>
              <a:t> to TB)</a:t>
            </a:r>
          </a:p>
          <a:p>
            <a:pPr lvl="1" eaLnBrk="1" hangingPunct="1"/>
            <a:r>
              <a:rPr lang="en-US" sz="2400" dirty="0" err="1" smtClean="0">
                <a:latin typeface="Comic Sans MS" panose="030F0702030302020204" pitchFamily="66" charset="0"/>
              </a:rPr>
              <a:t>Quantidade</a:t>
            </a:r>
            <a:r>
              <a:rPr lang="en-US" sz="2400" dirty="0" smtClean="0">
                <a:latin typeface="Comic Sans MS" panose="030F0702030302020204" pitchFamily="66" charset="0"/>
              </a:rPr>
              <a:t> de </a:t>
            </a:r>
            <a:r>
              <a:rPr lang="en-US" sz="2400" dirty="0" err="1" smtClean="0">
                <a:latin typeface="Comic Sans MS" panose="030F0702030302020204" pitchFamily="66" charset="0"/>
              </a:rPr>
              <a:t>tarefas</a:t>
            </a:r>
            <a:r>
              <a:rPr lang="en-US" sz="2400" dirty="0" smtClean="0">
                <a:latin typeface="Comic Sans MS" panose="030F0702030302020204" pitchFamily="66" charset="0"/>
              </a:rPr>
              <a:t> (1…10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6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latin typeface="Comic Sans MS" panose="030F0702030302020204" pitchFamily="66" charset="0"/>
              </a:rPr>
              <a:t>tarefas</a:t>
            </a:r>
            <a:r>
              <a:rPr lang="en-US" sz="2400" dirty="0" smtClean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30371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egasu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19" y="3170238"/>
            <a:ext cx="12303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mic Sans MS" panose="030F0702030302020204" pitchFamily="66" charset="0"/>
              </a:rPr>
              <a:t>Pegasus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mic Sans MS" panose="030F0702030302020204" pitchFamily="66" charset="0"/>
              </a:rPr>
              <a:t>Re-</a:t>
            </a:r>
            <a:r>
              <a:rPr lang="en-US" dirty="0" err="1" smtClean="0">
                <a:latin typeface="Comic Sans MS" panose="030F0702030302020204" pitchFamily="66" charset="0"/>
              </a:rPr>
              <a:t>executa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tarefas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que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falharam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automaticamente</a:t>
            </a:r>
            <a:endParaRPr lang="en-US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US" dirty="0" err="1" smtClean="0">
                <a:latin typeface="Comic Sans MS" panose="030F0702030302020204" pitchFamily="66" charset="0"/>
              </a:rPr>
              <a:t>Pode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executar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nos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mais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diversos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ambientes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 eaLnBrk="1" hangingPunct="1"/>
            <a:r>
              <a:rPr lang="en-US" dirty="0" smtClean="0">
                <a:latin typeface="Comic Sans MS" panose="030F0702030302020204" pitchFamily="66" charset="0"/>
              </a:rPr>
              <a:t>Laptop</a:t>
            </a:r>
          </a:p>
          <a:p>
            <a:pPr lvl="1" eaLnBrk="1" hangingPunct="1"/>
            <a:r>
              <a:rPr lang="en-US" dirty="0" smtClean="0">
                <a:latin typeface="Comic Sans MS" panose="030F0702030302020204" pitchFamily="66" charset="0"/>
              </a:rPr>
              <a:t> campus cluster</a:t>
            </a:r>
          </a:p>
          <a:p>
            <a:pPr lvl="1" eaLnBrk="1" hangingPunct="1"/>
            <a:r>
              <a:rPr lang="en-US" dirty="0" smtClean="0">
                <a:latin typeface="Comic Sans MS" panose="030F0702030302020204" pitchFamily="66" charset="0"/>
              </a:rPr>
              <a:t> grid</a:t>
            </a:r>
          </a:p>
          <a:p>
            <a:pPr lvl="1" eaLnBrk="1" hangingPunct="1"/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nuvem</a:t>
            </a:r>
            <a:endParaRPr lang="en-US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4306"/>
            <a:ext cx="3476877" cy="273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4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omic Sans MS" panose="030F0702030302020204" pitchFamily="66" charset="0"/>
              </a:rPr>
              <a:t>Pegasus</a:t>
            </a:r>
          </a:p>
        </p:txBody>
      </p:sp>
      <p:pic>
        <p:nvPicPr>
          <p:cNvPr id="204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3" y="1417638"/>
            <a:ext cx="9035507" cy="468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073655" y="6188882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</a:rPr>
              <a:t>Fonte: </a:t>
            </a:r>
            <a:r>
              <a:rPr lang="pt-BR" dirty="0" smtClean="0">
                <a:latin typeface="arial" panose="020B0604020202020204" pitchFamily="34" charset="0"/>
              </a:rPr>
              <a:t>pegasus.isi.edu/</a:t>
            </a:r>
            <a:r>
              <a:rPr lang="pt-BR" dirty="0" err="1" smtClean="0">
                <a:latin typeface="arial" panose="020B0604020202020204" pitchFamily="34" charset="0"/>
              </a:rPr>
              <a:t>presentations</a:t>
            </a:r>
            <a:r>
              <a:rPr lang="pt-BR" dirty="0">
                <a:latin typeface="arial" panose="020B0604020202020204" pitchFamily="34" charset="0"/>
              </a:rPr>
              <a:t>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05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SciCumulus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Uma máquina para execução de </a:t>
            </a:r>
            <a:r>
              <a:rPr lang="pt-BR" i="1" dirty="0" smtClean="0">
                <a:latin typeface="Comic Sans MS" panose="030F0702030302020204" pitchFamily="66" charset="0"/>
              </a:rPr>
              <a:t>workflows </a:t>
            </a:r>
            <a:r>
              <a:rPr lang="pt-BR" dirty="0" smtClean="0">
                <a:latin typeface="Comic Sans MS" panose="030F0702030302020204" pitchFamily="66" charset="0"/>
              </a:rPr>
              <a:t>para nuvem que </a:t>
            </a:r>
            <a:r>
              <a:rPr lang="pt-BR" dirty="0">
                <a:latin typeface="Comic Sans MS" panose="030F0702030302020204" pitchFamily="66" charset="0"/>
              </a:rPr>
              <a:t>tem como objetivo conectar o SGWfC com o ambiente de nuvem para oferecer apoio </a:t>
            </a:r>
            <a:r>
              <a:rPr lang="pt-BR" dirty="0" smtClean="0">
                <a:latin typeface="Comic Sans MS" panose="030F0702030302020204" pitchFamily="66" charset="0"/>
              </a:rPr>
              <a:t>à </a:t>
            </a:r>
            <a:r>
              <a:rPr lang="pt-BR" dirty="0">
                <a:latin typeface="Comic Sans MS" panose="030F0702030302020204" pitchFamily="66" charset="0"/>
              </a:rPr>
              <a:t>execução de </a:t>
            </a:r>
            <a:r>
              <a:rPr lang="pt-BR" i="1" dirty="0">
                <a:latin typeface="Comic Sans MS" panose="030F0702030302020204" pitchFamily="66" charset="0"/>
              </a:rPr>
              <a:t>workflows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smtClean="0">
                <a:latin typeface="Comic Sans MS" panose="030F0702030302020204" pitchFamily="66" charset="0"/>
              </a:rPr>
              <a:t>científicos</a:t>
            </a:r>
          </a:p>
          <a:p>
            <a:pPr lvl="1"/>
            <a:r>
              <a:rPr lang="pt-BR" i="1" dirty="0" smtClean="0">
                <a:latin typeface="Comic Sans MS" panose="030F0702030302020204" pitchFamily="66" charset="0"/>
              </a:rPr>
              <a:t>Middleware</a:t>
            </a:r>
            <a:r>
              <a:rPr lang="pt-BR" dirty="0" smtClean="0">
                <a:latin typeface="Comic Sans MS" panose="030F0702030302020204" pitchFamily="66" charset="0"/>
              </a:rPr>
              <a:t> </a:t>
            </a:r>
            <a:r>
              <a:rPr lang="pt-BR" dirty="0" err="1" smtClean="0">
                <a:latin typeface="Comic Sans MS" panose="030F0702030302020204" pitchFamily="66" charset="0"/>
              </a:rPr>
              <a:t>Hydra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Motor de execução </a:t>
            </a:r>
            <a:r>
              <a:rPr lang="pt-BR" dirty="0" err="1" smtClean="0">
                <a:latin typeface="Comic Sans MS" panose="030F0702030302020204" pitchFamily="66" charset="0"/>
              </a:rPr>
              <a:t>Chiron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5496" y="5445224"/>
            <a:ext cx="89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OLIVEIRA, D.; OGASAWARA, E.; BAIAO, F.; MATTOSO, M. L. Q. . </a:t>
            </a:r>
            <a:r>
              <a:rPr lang="en-US" sz="1400" b="1" dirty="0"/>
              <a:t>SciCumulus: A Lightweight Cloud Middleware to Explore Many Task Computing Paradigm in Scientific Workflows</a:t>
            </a:r>
            <a:r>
              <a:rPr lang="en-US" sz="1400" dirty="0"/>
              <a:t>. In: The 3rd IEEE CLOUD 2010, Miami. Proc. of the 3rd IEEE CLOUD, 2010. p. 378-385</a:t>
            </a:r>
          </a:p>
        </p:txBody>
      </p:sp>
    </p:spTree>
    <p:extLst>
      <p:ext uri="{BB962C8B-B14F-4D97-AF65-F5344CB8AC3E}">
        <p14:creationId xmlns:p14="http://schemas.microsoft.com/office/powerpoint/2010/main" val="41255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Arquitetura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3" y="1268760"/>
            <a:ext cx="8056703" cy="518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5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930896" y="859328"/>
            <a:ext cx="5181600" cy="5029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75" name="Oval 2"/>
          <p:cNvSpPr>
            <a:spLocks noChangeArrowheads="1"/>
          </p:cNvSpPr>
          <p:nvPr/>
        </p:nvSpPr>
        <p:spPr bwMode="auto">
          <a:xfrm>
            <a:off x="2696716" y="1604251"/>
            <a:ext cx="3649960" cy="353935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68" y="5975878"/>
            <a:ext cx="2237552" cy="82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52400" y="5715000"/>
            <a:ext cx="609600" cy="381000"/>
          </a:xfrm>
        </p:spPr>
        <p:txBody>
          <a:bodyPr/>
          <a:lstStyle/>
          <a:p>
            <a:pPr>
              <a:defRPr/>
            </a:pPr>
            <a:fld id="{4EA8287C-2CF3-41DE-9965-800A3719165E}" type="slidenum">
              <a:rPr lang="pt-BR" smtClean="0"/>
              <a:pPr>
                <a:defRPr/>
              </a:pPr>
              <a:t>159</a:t>
            </a:fld>
            <a:endParaRPr lang="pt-BR"/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3881116" y="1431669"/>
            <a:ext cx="1410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composição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261744" y="3132108"/>
            <a:ext cx="931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 smtClean="0">
                <a:latin typeface="Arial Narrow" pitchFamily="34" charset="0"/>
              </a:rPr>
              <a:t>análise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83" name="AutoShape 10"/>
          <p:cNvSpPr>
            <a:spLocks noChangeArrowheads="1"/>
          </p:cNvSpPr>
          <p:nvPr/>
        </p:nvSpPr>
        <p:spPr bwMode="auto">
          <a:xfrm>
            <a:off x="8147586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4" name="AutoShape 11"/>
          <p:cNvSpPr>
            <a:spLocks noChangeArrowheads="1"/>
          </p:cNvSpPr>
          <p:nvPr/>
        </p:nvSpPr>
        <p:spPr bwMode="auto">
          <a:xfrm>
            <a:off x="7715538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5893296" y="3297728"/>
            <a:ext cx="1143000" cy="114300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8" name="Arc 15"/>
          <p:cNvSpPr>
            <a:spLocks/>
          </p:cNvSpPr>
          <p:nvPr/>
        </p:nvSpPr>
        <p:spPr bwMode="auto">
          <a:xfrm rot="10079290" flipV="1">
            <a:off x="6579096" y="2230928"/>
            <a:ext cx="438150" cy="1177925"/>
          </a:xfrm>
          <a:custGeom>
            <a:avLst/>
            <a:gdLst>
              <a:gd name="T0" fmla="*/ 71429926 w 21600"/>
              <a:gd name="T1" fmla="*/ 1938960833 h 29033"/>
              <a:gd name="T2" fmla="*/ 29363311 w 21600"/>
              <a:gd name="T3" fmla="*/ 0 h 29033"/>
              <a:gd name="T4" fmla="*/ 180285434 w 21600"/>
              <a:gd name="T5" fmla="*/ 789060639 h 29033"/>
              <a:gd name="T6" fmla="*/ 0 60000 65536"/>
              <a:gd name="T7" fmla="*/ 0 60000 65536"/>
              <a:gd name="T8" fmla="*/ 0 60000 65536"/>
              <a:gd name="T9" fmla="*/ 0 w 21600"/>
              <a:gd name="T10" fmla="*/ 0 h 29033"/>
              <a:gd name="T11" fmla="*/ 21600 w 21600"/>
              <a:gd name="T12" fmla="*/ 29033 h 290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033" fill="none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</a:path>
              <a:path w="21600" h="29033" stroke="0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  <a:lnTo>
                  <a:pt x="21600" y="11815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99120" y="476672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validação, verificação e publicação dos resultados</a:t>
            </a:r>
            <a:endParaRPr lang="pt-BR" sz="1200" b="0">
              <a:latin typeface="Arial" charset="0"/>
            </a:endParaRP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auto">
          <a:xfrm>
            <a:off x="5076056" y="199673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mtClean="0"/>
              <a:t>especificação do workflow</a:t>
            </a:r>
            <a:endParaRPr lang="pt-BR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 rot="8518009" flipV="1">
            <a:off x="6655296" y="4364528"/>
            <a:ext cx="76200" cy="15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24"/>
          <p:cNvSpPr>
            <a:spLocks noChangeShapeType="1"/>
          </p:cNvSpPr>
          <p:nvPr/>
        </p:nvSpPr>
        <p:spPr bwMode="auto">
          <a:xfrm rot="13935536" flipH="1">
            <a:off x="6157615" y="3333447"/>
            <a:ext cx="4762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8" name="Text Box 25"/>
          <p:cNvSpPr txBox="1">
            <a:spLocks noChangeArrowheads="1"/>
          </p:cNvSpPr>
          <p:nvPr/>
        </p:nvSpPr>
        <p:spPr bwMode="auto">
          <a:xfrm>
            <a:off x="4009222" y="4927743"/>
            <a:ext cx="116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execução</a:t>
            </a:r>
            <a:endParaRPr lang="pt-BR" sz="200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7944" y="-316449"/>
            <a:ext cx="78984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AutoShape 10"/>
          <p:cNvSpPr>
            <a:spLocks noChangeArrowheads="1"/>
          </p:cNvSpPr>
          <p:nvPr/>
        </p:nvSpPr>
        <p:spPr bwMode="auto">
          <a:xfrm>
            <a:off x="7939608" y="53255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0" name="Text Box 19"/>
          <p:cNvSpPr txBox="1">
            <a:spLocks noChangeArrowheads="1"/>
          </p:cNvSpPr>
          <p:nvPr/>
        </p:nvSpPr>
        <p:spPr bwMode="auto">
          <a:xfrm>
            <a:off x="6795602" y="1631724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transferência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para a nuvem</a:t>
            </a:r>
            <a:endParaRPr lang="pt-BR" sz="1200" b="0">
              <a:latin typeface="Arial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6290"/>
            <a:ext cx="2163626" cy="185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 Box 19"/>
          <p:cNvSpPr txBox="1">
            <a:spLocks noChangeArrowheads="1"/>
          </p:cNvSpPr>
          <p:nvPr/>
        </p:nvSpPr>
        <p:spPr bwMode="auto">
          <a:xfrm>
            <a:off x="7112496" y="3735799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dirty="0" smtClean="0"/>
              <a:t>Configuração do cluster</a:t>
            </a:r>
            <a:br>
              <a:rPr lang="pt-BR" dirty="0" smtClean="0"/>
            </a:br>
            <a:r>
              <a:rPr lang="pt-BR" dirty="0" smtClean="0"/>
              <a:t>virtual</a:t>
            </a:r>
            <a:endParaRPr lang="pt-BR" dirty="0"/>
          </a:p>
        </p:txBody>
      </p:sp>
      <p:sp>
        <p:nvSpPr>
          <p:cNvPr id="116" name="Chevron 53"/>
          <p:cNvSpPr>
            <a:spLocks noChangeArrowheads="1"/>
          </p:cNvSpPr>
          <p:nvPr/>
        </p:nvSpPr>
        <p:spPr bwMode="auto">
          <a:xfrm>
            <a:off x="4366121" y="75689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7" name="Chevron 53"/>
          <p:cNvSpPr>
            <a:spLocks noChangeArrowheads="1"/>
          </p:cNvSpPr>
          <p:nvPr/>
        </p:nvSpPr>
        <p:spPr bwMode="auto">
          <a:xfrm rot="2749730">
            <a:off x="6537820" y="1966284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8" name="Chevron 53"/>
          <p:cNvSpPr>
            <a:spLocks noChangeArrowheads="1"/>
          </p:cNvSpPr>
          <p:nvPr/>
        </p:nvSpPr>
        <p:spPr bwMode="auto">
          <a:xfrm rot="6665486">
            <a:off x="6775558" y="4184340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9" name="Text Box 25"/>
          <p:cNvSpPr txBox="1">
            <a:spLocks noChangeArrowheads="1"/>
          </p:cNvSpPr>
          <p:nvPr/>
        </p:nvSpPr>
        <p:spPr bwMode="auto">
          <a:xfrm>
            <a:off x="5337052" y="3140968"/>
            <a:ext cx="1539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configuração</a:t>
            </a:r>
            <a:endParaRPr lang="pt-BR" sz="2000">
              <a:latin typeface="Arial Narrow" pitchFamily="34" charset="0"/>
            </a:endParaRPr>
          </a:p>
        </p:txBody>
      </p:sp>
      <p:sp>
        <p:nvSpPr>
          <p:cNvPr id="123" name="Flowchart: Magnetic Disk 47"/>
          <p:cNvSpPr>
            <a:spLocks noChangeArrowheads="1"/>
          </p:cNvSpPr>
          <p:nvPr/>
        </p:nvSpPr>
        <p:spPr bwMode="auto">
          <a:xfrm>
            <a:off x="4009222" y="2887663"/>
            <a:ext cx="700087" cy="612775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3738321" y="3543399"/>
            <a:ext cx="14927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Dados de</a:t>
            </a:r>
          </a:p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Proveniência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125" name="Flowchart: Magnetic Disk 49"/>
          <p:cNvSpPr>
            <a:spLocks noChangeArrowheads="1"/>
          </p:cNvSpPr>
          <p:nvPr/>
        </p:nvSpPr>
        <p:spPr bwMode="auto">
          <a:xfrm>
            <a:off x="4585484" y="3163888"/>
            <a:ext cx="423863" cy="336550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6" name="computr2"/>
          <p:cNvSpPr>
            <a:spLocks noEditPoints="1" noChangeArrowheads="1"/>
          </p:cNvSpPr>
          <p:nvPr/>
        </p:nvSpPr>
        <p:spPr bwMode="auto">
          <a:xfrm>
            <a:off x="6587744" y="95768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3" name="Chevron 53"/>
          <p:cNvSpPr>
            <a:spLocks noChangeArrowheads="1"/>
          </p:cNvSpPr>
          <p:nvPr/>
        </p:nvSpPr>
        <p:spPr bwMode="auto">
          <a:xfrm rot="9392405">
            <a:off x="5308958" y="5602287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34" name="Text Box 17"/>
          <p:cNvSpPr txBox="1">
            <a:spLocks noChangeArrowheads="1"/>
          </p:cNvSpPr>
          <p:nvPr/>
        </p:nvSpPr>
        <p:spPr bwMode="auto">
          <a:xfrm>
            <a:off x="5724128" y="6279703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execução distribuída e paralela do workflow</a:t>
            </a:r>
            <a:endParaRPr lang="pt-BR" sz="1200" b="0">
              <a:latin typeface="Arial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566814" cy="14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Chevron 53"/>
          <p:cNvSpPr>
            <a:spLocks noChangeArrowheads="1"/>
          </p:cNvSpPr>
          <p:nvPr/>
        </p:nvSpPr>
        <p:spPr bwMode="auto">
          <a:xfrm rot="17928041">
            <a:off x="2213882" y="1908723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7" name="Seta para baixo 106"/>
          <p:cNvSpPr/>
          <p:nvPr/>
        </p:nvSpPr>
        <p:spPr>
          <a:xfrm rot="14402450">
            <a:off x="7253916" y="737847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AutoShape 10"/>
          <p:cNvSpPr>
            <a:spLocks noChangeArrowheads="1"/>
          </p:cNvSpPr>
          <p:nvPr/>
        </p:nvSpPr>
        <p:spPr bwMode="auto">
          <a:xfrm>
            <a:off x="1331640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9" name="AutoShape 11"/>
          <p:cNvSpPr>
            <a:spLocks noChangeArrowheads="1"/>
          </p:cNvSpPr>
          <p:nvPr/>
        </p:nvSpPr>
        <p:spPr bwMode="auto">
          <a:xfrm>
            <a:off x="899592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0" name="AutoShape 10"/>
          <p:cNvSpPr>
            <a:spLocks noChangeArrowheads="1"/>
          </p:cNvSpPr>
          <p:nvPr/>
        </p:nvSpPr>
        <p:spPr bwMode="auto">
          <a:xfrm>
            <a:off x="1123662" y="341287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1" name="Text Box 19"/>
          <p:cNvSpPr txBox="1">
            <a:spLocks noChangeArrowheads="1"/>
          </p:cNvSpPr>
          <p:nvPr/>
        </p:nvSpPr>
        <p:spPr bwMode="auto">
          <a:xfrm>
            <a:off x="62136" y="4459178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i="1" dirty="0" smtClean="0">
                <a:latin typeface="Arial" charset="0"/>
              </a:rPr>
              <a:t>download</a:t>
            </a:r>
            <a:r>
              <a:rPr lang="pt-BR" sz="1200" b="0" dirty="0" smtClean="0">
                <a:latin typeface="Arial" charset="0"/>
              </a:rPr>
              <a:t>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dirty="0" smtClean="0">
                <a:latin typeface="Arial" charset="0"/>
              </a:rPr>
              <a:t>da nuvem</a:t>
            </a:r>
            <a:endParaRPr lang="pt-BR" sz="1200" b="0" dirty="0">
              <a:latin typeface="Arial" charset="0"/>
            </a:endParaRPr>
          </a:p>
        </p:txBody>
      </p:sp>
      <p:sp>
        <p:nvSpPr>
          <p:cNvPr id="142" name="Chevron 53"/>
          <p:cNvSpPr>
            <a:spLocks noChangeArrowheads="1"/>
          </p:cNvSpPr>
          <p:nvPr/>
        </p:nvSpPr>
        <p:spPr bwMode="auto">
          <a:xfrm rot="15398470">
            <a:off x="1825730" y="3786951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43" name="computr2"/>
          <p:cNvSpPr>
            <a:spLocks noEditPoints="1" noChangeArrowheads="1"/>
          </p:cNvSpPr>
          <p:nvPr/>
        </p:nvSpPr>
        <p:spPr bwMode="auto">
          <a:xfrm>
            <a:off x="75990" y="383800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4" name="Seta para baixo 143"/>
          <p:cNvSpPr/>
          <p:nvPr/>
        </p:nvSpPr>
        <p:spPr>
          <a:xfrm rot="3369921">
            <a:off x="609023" y="3837761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13" y="5276423"/>
            <a:ext cx="790814" cy="74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 Box 19"/>
          <p:cNvSpPr txBox="1">
            <a:spLocks noChangeArrowheads="1"/>
          </p:cNvSpPr>
          <p:nvPr/>
        </p:nvSpPr>
        <p:spPr bwMode="auto">
          <a:xfrm>
            <a:off x="516628" y="6061257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monitoramento da execução na nuvem</a:t>
            </a:r>
            <a:endParaRPr lang="pt-BR" sz="1200" b="0">
              <a:latin typeface="Arial" charset="0"/>
            </a:endParaRPr>
          </a:p>
        </p:txBody>
      </p:sp>
      <p:sp>
        <p:nvSpPr>
          <p:cNvPr id="152" name="Chevron 53"/>
          <p:cNvSpPr>
            <a:spLocks noChangeArrowheads="1"/>
          </p:cNvSpPr>
          <p:nvPr/>
        </p:nvSpPr>
        <p:spPr bwMode="auto">
          <a:xfrm rot="13419884">
            <a:off x="2762365" y="524800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1" name="Oval 8"/>
          <p:cNvSpPr>
            <a:spLocks noChangeArrowheads="1"/>
          </p:cNvSpPr>
          <p:nvPr/>
        </p:nvSpPr>
        <p:spPr bwMode="auto">
          <a:xfrm rot="20150330">
            <a:off x="5339585" y="3942166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2" name="Chevron 53"/>
          <p:cNvSpPr>
            <a:spLocks noChangeArrowheads="1"/>
          </p:cNvSpPr>
          <p:nvPr/>
        </p:nvSpPr>
        <p:spPr bwMode="auto">
          <a:xfrm rot="7436074">
            <a:off x="6334575" y="4891303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3" name="Chevron 53"/>
          <p:cNvSpPr>
            <a:spLocks noChangeArrowheads="1"/>
          </p:cNvSpPr>
          <p:nvPr/>
        </p:nvSpPr>
        <p:spPr bwMode="auto">
          <a:xfrm rot="17902285">
            <a:off x="5288753" y="4234915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3" name="Oval 8"/>
          <p:cNvSpPr>
            <a:spLocks noChangeArrowheads="1"/>
          </p:cNvSpPr>
          <p:nvPr/>
        </p:nvSpPr>
        <p:spPr bwMode="auto">
          <a:xfrm rot="20150330">
            <a:off x="2569720" y="1341940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8" name="Chevron 53"/>
          <p:cNvSpPr>
            <a:spLocks noChangeArrowheads="1"/>
          </p:cNvSpPr>
          <p:nvPr/>
        </p:nvSpPr>
        <p:spPr bwMode="auto">
          <a:xfrm rot="7436074">
            <a:off x="3564710" y="229107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9" name="Chevron 53"/>
          <p:cNvSpPr>
            <a:spLocks noChangeArrowheads="1"/>
          </p:cNvSpPr>
          <p:nvPr/>
        </p:nvSpPr>
        <p:spPr bwMode="auto">
          <a:xfrm rot="19253411">
            <a:off x="2735561" y="137819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5314128" y="4440728"/>
            <a:ext cx="15185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z="1100" dirty="0" smtClean="0"/>
              <a:t>redimensionamento</a:t>
            </a:r>
            <a:endParaRPr lang="pt-BR" sz="1100" dirty="0"/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444694" y="1817096"/>
            <a:ext cx="1518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pPr algn="ctr"/>
            <a:r>
              <a:rPr lang="pt-BR" dirty="0" smtClean="0"/>
              <a:t>descoberta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15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196752"/>
            <a:ext cx="8424863" cy="518457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latin typeface="Comic Sans MS" pitchFamily="66" charset="0"/>
              </a:rPr>
              <a:t>DTN compreendem infecções parasitárias, virais e bacterianas que atacam especialmente as populações de baixa renda nas regiões em desenvolvimento da África, Ásia e América Latina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200" dirty="0" smtClean="0">
                <a:latin typeface="Comic Sans MS" pitchFamily="66" charset="0"/>
              </a:rPr>
              <a:t>17 DTN em 149 países afetam 1 ​​bilhão de pessoas (1/7 da população mundial)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200" dirty="0" smtClean="0">
              <a:latin typeface="Comic Sans MS" pitchFamily="66" charset="0"/>
            </a:endParaRPr>
          </a:p>
          <a:p>
            <a:pPr marL="92075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22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4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t-BR" sz="2400" dirty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400" dirty="0" smtClean="0">
                <a:latin typeface="Comic Sans MS" pitchFamily="66" charset="0"/>
              </a:rPr>
              <a:t>A OMS reporta progressos contra a </a:t>
            </a:r>
            <a:r>
              <a:rPr lang="pt-BR" sz="3500" b="1" dirty="0" smtClean="0">
                <a:solidFill>
                  <a:srgbClr val="C00000"/>
                </a:solidFill>
                <a:latin typeface="Comic Sans MS" pitchFamily="66" charset="0"/>
              </a:rPr>
              <a:t>malária</a:t>
            </a:r>
            <a:r>
              <a:rPr lang="pt-BR" sz="2400" dirty="0">
                <a:latin typeface="Comic Sans MS" pitchFamily="66" charset="0"/>
              </a:rPr>
              <a:t> </a:t>
            </a:r>
            <a:r>
              <a:rPr lang="pt-BR" sz="2400" dirty="0" smtClean="0">
                <a:latin typeface="Comic Sans MS" pitchFamily="66" charset="0"/>
              </a:rPr>
              <a:t>como uma prioridade</a:t>
            </a:r>
            <a:endParaRPr lang="pt-BR" sz="2400" dirty="0">
              <a:latin typeface="Comic Sans MS" pitchFamily="66" charset="0"/>
            </a:endParaRPr>
          </a:p>
        </p:txBody>
      </p:sp>
      <p:sp>
        <p:nvSpPr>
          <p:cNvPr id="12" name="Retângulo 16"/>
          <p:cNvSpPr/>
          <p:nvPr/>
        </p:nvSpPr>
        <p:spPr>
          <a:xfrm>
            <a:off x="347224" y="2442964"/>
            <a:ext cx="4680520" cy="300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Doença de Chagas</a:t>
            </a:r>
            <a:endParaRPr lang="en-US" sz="20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Leishmaniose</a:t>
            </a:r>
            <a:endParaRPr lang="en-US" sz="2000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Hanseníase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Esquistossomose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</a:rPr>
              <a:t>Infecções por </a:t>
            </a: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trematódeos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</a:rPr>
              <a:t>transmitidas por alimentos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Comic Sans MS" pitchFamily="66" charset="0"/>
              </a:rPr>
              <a:t>Helmintíases 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</a:rPr>
              <a:t>transmitida pelo solo</a:t>
            </a:r>
            <a:endParaRPr lang="en-US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Retângulo 18"/>
          <p:cNvSpPr/>
          <p:nvPr/>
        </p:nvSpPr>
        <p:spPr>
          <a:xfrm>
            <a:off x="4788024" y="2514972"/>
            <a:ext cx="4176464" cy="3146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Cisticercose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Dengue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Dracunculíase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Equinococose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err="1" smtClean="0">
                <a:solidFill>
                  <a:schemeClr val="tx1"/>
                </a:solidFill>
                <a:latin typeface="Comic Sans MS" pitchFamily="66" charset="0"/>
              </a:rPr>
              <a:t>Oncocercose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Raiva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Tracoma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Úlcera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de Buruli</a:t>
            </a: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Tripanossomíase humana africana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 marL="800100" lvl="1" indent="-342900">
              <a:buSzPct val="50000"/>
              <a:buFont typeface="Wingdings" pitchFamily="2" charset="2"/>
              <a:buChar char="Ø"/>
              <a:defRPr/>
            </a:pP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Experimento de Motivação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12301"/>
      </p:ext>
    </p:extLst>
  </p:cSld>
  <p:clrMapOvr>
    <a:masterClrMapping/>
  </p:clrMapOvr>
  <p:transition spd="slow" advTm="37052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Modelo Algébrico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O SciCumulus segue o modelo algébrico proposto por Ogasawara </a:t>
            </a:r>
            <a:r>
              <a:rPr lang="pt-BR" i="1" dirty="0" smtClean="0">
                <a:latin typeface="Comic Sans MS" panose="030F0702030302020204" pitchFamily="66" charset="0"/>
              </a:rPr>
              <a:t>et al.</a:t>
            </a:r>
            <a:r>
              <a:rPr lang="pt-BR" dirty="0" smtClean="0">
                <a:latin typeface="Comic Sans MS" panose="030F0702030302020204" pitchFamily="66" charset="0"/>
              </a:rPr>
              <a:t> (2011)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Atividades consomem relações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Cada relação é composta de </a:t>
            </a:r>
            <a:r>
              <a:rPr lang="pt-BR" dirty="0" err="1" smtClean="0">
                <a:latin typeface="Comic Sans MS" panose="030F0702030302020204" pitchFamily="66" charset="0"/>
              </a:rPr>
              <a:t>tuplas</a:t>
            </a:r>
            <a:r>
              <a:rPr lang="pt-BR" dirty="0" smtClean="0">
                <a:latin typeface="Comic Sans MS" panose="030F0702030302020204" pitchFamily="66" charset="0"/>
              </a:rPr>
              <a:t> e atributos (parâmetros das atividades)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Execuções de atividades</a:t>
            </a:r>
            <a:r>
              <a:rPr lang="pt-BR" i="1" dirty="0" smtClean="0">
                <a:latin typeface="Comic Sans MS" panose="030F0702030302020204" pitchFamily="66" charset="0"/>
              </a:rPr>
              <a:t> </a:t>
            </a:r>
            <a:r>
              <a:rPr lang="pt-BR" dirty="0" smtClean="0">
                <a:latin typeface="Comic Sans MS" panose="030F0702030302020204" pitchFamily="66" charset="0"/>
              </a:rPr>
              <a:t>consomem </a:t>
            </a:r>
            <a:r>
              <a:rPr lang="pt-BR" dirty="0" err="1" smtClean="0">
                <a:latin typeface="Comic Sans MS" panose="030F0702030302020204" pitchFamily="66" charset="0"/>
              </a:rPr>
              <a:t>tuplas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Os operadores da </a:t>
            </a:r>
            <a:r>
              <a:rPr lang="pt-BR" dirty="0">
                <a:latin typeface="Comic Sans MS" panose="030F0702030302020204" pitchFamily="66" charset="0"/>
              </a:rPr>
              <a:t>álgebra Invocam </a:t>
            </a:r>
            <a:r>
              <a:rPr lang="pt-BR" dirty="0" smtClean="0">
                <a:latin typeface="Comic Sans MS" panose="030F0702030302020204" pitchFamily="66" charset="0"/>
              </a:rPr>
              <a:t>programas:</a:t>
            </a:r>
            <a:endParaRPr lang="pt-BR" dirty="0">
              <a:latin typeface="Comic Sans MS" panose="030F0702030302020204" pitchFamily="66" charset="0"/>
            </a:endParaRPr>
          </a:p>
          <a:p>
            <a:pPr lvl="1"/>
            <a:r>
              <a:rPr lang="pt-BR" b="1" dirty="0" err="1">
                <a:latin typeface="Comic Sans MS" panose="030F0702030302020204" pitchFamily="66" charset="0"/>
              </a:rPr>
              <a:t>Map</a:t>
            </a:r>
            <a:r>
              <a:rPr lang="pt-BR" b="1" dirty="0">
                <a:latin typeface="Comic Sans MS" panose="030F0702030302020204" pitchFamily="66" charset="0"/>
              </a:rPr>
              <a:t> (1:1)</a:t>
            </a:r>
          </a:p>
          <a:p>
            <a:pPr lvl="1"/>
            <a:r>
              <a:rPr lang="pt-BR" dirty="0" err="1">
                <a:latin typeface="Comic Sans MS" panose="030F0702030302020204" pitchFamily="66" charset="0"/>
              </a:rPr>
              <a:t>SplitMap</a:t>
            </a:r>
            <a:r>
              <a:rPr lang="pt-BR" dirty="0">
                <a:latin typeface="Comic Sans MS" panose="030F0702030302020204" pitchFamily="66" charset="0"/>
              </a:rPr>
              <a:t>  (1:n)</a:t>
            </a:r>
          </a:p>
          <a:p>
            <a:pPr lvl="1"/>
            <a:r>
              <a:rPr lang="pt-BR" dirty="0" err="1">
                <a:latin typeface="Comic Sans MS" panose="030F0702030302020204" pitchFamily="66" charset="0"/>
              </a:rPr>
              <a:t>Reduce</a:t>
            </a:r>
            <a:r>
              <a:rPr lang="pt-BR" dirty="0">
                <a:latin typeface="Comic Sans MS" panose="030F0702030302020204" pitchFamily="66" charset="0"/>
              </a:rPr>
              <a:t> (n:1)</a:t>
            </a:r>
          </a:p>
          <a:p>
            <a:pPr lvl="1"/>
            <a:r>
              <a:rPr lang="pt-BR" dirty="0" err="1">
                <a:latin typeface="Comic Sans MS" panose="030F0702030302020204" pitchFamily="66" charset="0"/>
              </a:rPr>
              <a:t>Filter</a:t>
            </a:r>
            <a:r>
              <a:rPr lang="pt-BR" dirty="0">
                <a:latin typeface="Comic Sans MS" panose="030F0702030302020204" pitchFamily="66" charset="0"/>
              </a:rPr>
              <a:t> (1:0-1)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779912" y="4725144"/>
            <a:ext cx="4572000" cy="13500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OGASAWARA, E. ; DIAS, J. ; OLIVEIRA, D. ; PORTO, F. ; VALDURIEZ, P. ; MATTOSO, M. L. Q. . </a:t>
            </a:r>
            <a:r>
              <a:rPr lang="en-US" sz="1600" b="1" dirty="0"/>
              <a:t>An Algebraic Approach for Data-Centric Scientific Workflows</a:t>
            </a:r>
            <a:r>
              <a:rPr lang="en-US" sz="1600" dirty="0"/>
              <a:t>. Proceedings of the </a:t>
            </a:r>
            <a:r>
              <a:rPr lang="en-US" sz="1600" b="1" dirty="0"/>
              <a:t>VLDB</a:t>
            </a:r>
            <a:r>
              <a:rPr lang="en-US" sz="1600" dirty="0"/>
              <a:t> </a:t>
            </a:r>
            <a:r>
              <a:rPr lang="en-US" sz="1600" dirty="0" err="1"/>
              <a:t>Endownment</a:t>
            </a:r>
            <a:r>
              <a:rPr lang="en-US" sz="1600" dirty="0"/>
              <a:t>, v. 4, p. 1328-13369, 2011. </a:t>
            </a:r>
          </a:p>
        </p:txBody>
      </p:sp>
    </p:spTree>
    <p:extLst>
      <p:ext uri="{BB962C8B-B14F-4D97-AF65-F5344CB8AC3E}">
        <p14:creationId xmlns:p14="http://schemas.microsoft.com/office/powerpoint/2010/main" val="9534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342900" indent="-25082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Comic Sans MS" panose="030F0702030302020204" pitchFamily="66" charset="0"/>
              </a:rPr>
              <a:t>Relações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como</a:t>
            </a:r>
            <a:r>
              <a:rPr lang="en-US" dirty="0" smtClean="0">
                <a:latin typeface="Comic Sans MS" panose="030F0702030302020204" pitchFamily="66" charset="0"/>
              </a:rPr>
              <a:t> o </a:t>
            </a:r>
            <a:r>
              <a:rPr lang="en-US" dirty="0" err="1" smtClean="0">
                <a:latin typeface="Comic Sans MS" panose="030F0702030302020204" pitchFamily="66" charset="0"/>
              </a:rPr>
              <a:t>modelo</a:t>
            </a:r>
            <a:r>
              <a:rPr lang="en-US" dirty="0" smtClean="0">
                <a:latin typeface="Comic Sans MS" panose="030F0702030302020204" pitchFamily="66" charset="0"/>
              </a:rPr>
              <a:t> de dados para </a:t>
            </a:r>
            <a:r>
              <a:rPr lang="en-US" dirty="0" err="1" smtClean="0">
                <a:latin typeface="Comic Sans MS" panose="030F0702030302020204" pitchFamily="66" charset="0"/>
              </a:rPr>
              <a:t>consumo</a:t>
            </a:r>
            <a:r>
              <a:rPr lang="en-US" dirty="0" smtClean="0">
                <a:latin typeface="Comic Sans MS" panose="030F0702030302020204" pitchFamily="66" charset="0"/>
              </a:rPr>
              <a:t> e </a:t>
            </a:r>
            <a:r>
              <a:rPr lang="en-US" dirty="0" err="1" smtClean="0">
                <a:latin typeface="Comic Sans MS" panose="030F0702030302020204" pitchFamily="66" charset="0"/>
              </a:rPr>
              <a:t>produção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340" name="Espaço Reservado para Conteúdo 2"/>
          <p:cNvSpPr txBox="1">
            <a:spLocks/>
          </p:cNvSpPr>
          <p:nvPr/>
        </p:nvSpPr>
        <p:spPr bwMode="auto">
          <a:xfrm>
            <a:off x="0" y="1685056"/>
            <a:ext cx="91440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508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800100" indent="-2508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err="1" smtClean="0">
                <a:latin typeface="Comic Sans MS" panose="030F0702030302020204" pitchFamily="66" charset="0"/>
              </a:rPr>
              <a:t>Relações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são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definidas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como</a:t>
            </a:r>
            <a:r>
              <a:rPr lang="en-US" sz="2800" dirty="0" smtClean="0">
                <a:latin typeface="Comic Sans MS" panose="030F0702030302020204" pitchFamily="66" charset="0"/>
              </a:rPr>
              <a:t> um </a:t>
            </a:r>
            <a:r>
              <a:rPr lang="en-US" sz="2800" dirty="0" err="1" smtClean="0">
                <a:latin typeface="Comic Sans MS" panose="030F0702030302020204" pitchFamily="66" charset="0"/>
              </a:rPr>
              <a:t>conjunto</a:t>
            </a:r>
            <a:r>
              <a:rPr lang="en-US" sz="2800" dirty="0" smtClean="0">
                <a:latin typeface="Comic Sans MS" panose="030F0702030302020204" pitchFamily="66" charset="0"/>
              </a:rPr>
              <a:t> de </a:t>
            </a:r>
            <a:r>
              <a:rPr lang="en-US" sz="2800" dirty="0" err="1" smtClean="0">
                <a:latin typeface="Comic Sans MS" panose="030F0702030302020204" pitchFamily="66" charset="0"/>
              </a:rPr>
              <a:t>tuplas</a:t>
            </a:r>
            <a:r>
              <a:rPr lang="en-US" sz="2800" dirty="0" smtClean="0">
                <a:latin typeface="Comic Sans MS" panose="030F0702030302020204" pitchFamily="66" charset="0"/>
              </a:rPr>
              <a:t> de </a:t>
            </a:r>
            <a:r>
              <a:rPr lang="en-US" sz="2800" dirty="0" err="1" smtClean="0">
                <a:latin typeface="Comic Sans MS" panose="030F0702030302020204" pitchFamily="66" charset="0"/>
              </a:rPr>
              <a:t>tipos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primitivos</a:t>
            </a:r>
            <a:r>
              <a:rPr lang="en-US" sz="2800" dirty="0" smtClean="0">
                <a:latin typeface="Comic Sans MS" panose="030F0702030302020204" pitchFamily="66" charset="0"/>
              </a:rPr>
              <a:t> (</a:t>
            </a:r>
            <a:r>
              <a:rPr lang="en-US" sz="2800" dirty="0" err="1" smtClean="0">
                <a:latin typeface="Comic Sans MS" panose="030F0702030302020204" pitchFamily="66" charset="0"/>
              </a:rPr>
              <a:t>inteiro</a:t>
            </a:r>
            <a:r>
              <a:rPr lang="en-US" sz="2800" dirty="0" smtClean="0">
                <a:latin typeface="Comic Sans MS" panose="030F0702030302020204" pitchFamily="66" charset="0"/>
              </a:rPr>
              <a:t>, string, </a:t>
            </a:r>
            <a:r>
              <a:rPr lang="en-US" sz="2800" dirty="0" err="1">
                <a:latin typeface="Comic Sans MS" panose="030F0702030302020204" pitchFamily="66" charset="0"/>
              </a:rPr>
              <a:t>etc</a:t>
            </a:r>
            <a:r>
              <a:rPr lang="en-US" sz="2800" dirty="0">
                <a:latin typeface="Comic Sans MS" panose="030F0702030302020204" pitchFamily="66" charset="0"/>
              </a:rPr>
              <a:t>) </a:t>
            </a:r>
            <a:r>
              <a:rPr lang="en-US" sz="2800" dirty="0" err="1" smtClean="0">
                <a:latin typeface="Comic Sans MS" panose="030F0702030302020204" pitchFamily="66" charset="0"/>
              </a:rPr>
              <a:t>ou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tipos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complexos</a:t>
            </a:r>
            <a:r>
              <a:rPr lang="en-US" sz="2800" dirty="0" smtClean="0">
                <a:latin typeface="Comic Sans MS" panose="030F0702030302020204" pitchFamily="66" charset="0"/>
              </a:rPr>
              <a:t> (e.g</a:t>
            </a:r>
            <a:r>
              <a:rPr lang="en-US" sz="2800" dirty="0">
                <a:latin typeface="Comic Sans MS" panose="030F0702030302020204" pitchFamily="66" charset="0"/>
              </a:rPr>
              <a:t>. </a:t>
            </a:r>
            <a:r>
              <a:rPr lang="en-US" sz="2800" dirty="0" err="1" smtClean="0">
                <a:latin typeface="Comic Sans MS" panose="030F0702030302020204" pitchFamily="66" charset="0"/>
              </a:rPr>
              <a:t>ponteiros</a:t>
            </a:r>
            <a:r>
              <a:rPr lang="en-US" sz="2800" dirty="0" smtClean="0">
                <a:latin typeface="Comic Sans MS" panose="030F0702030302020204" pitchFamily="66" charset="0"/>
              </a:rPr>
              <a:t> para </a:t>
            </a:r>
            <a:r>
              <a:rPr lang="en-US" sz="2800" dirty="0" err="1" smtClean="0">
                <a:latin typeface="Comic Sans MS" panose="030F0702030302020204" pitchFamily="66" charset="0"/>
              </a:rPr>
              <a:t>arquivos</a:t>
            </a:r>
            <a:r>
              <a:rPr lang="en-US" sz="2800" dirty="0" smtClean="0">
                <a:latin typeface="Comic Sans MS" panose="030F0702030302020204" pitchFamily="66" charset="0"/>
              </a:rPr>
              <a:t>)</a:t>
            </a:r>
            <a:endParaRPr lang="en-US" sz="28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err="1" smtClean="0">
                <a:latin typeface="Comic Sans MS" panose="030F0702030302020204" pitchFamily="66" charset="0"/>
              </a:rPr>
              <a:t>Exemplo</a:t>
            </a:r>
            <a:r>
              <a:rPr lang="en-US" sz="2800" i="1" dirty="0" smtClean="0">
                <a:latin typeface="Comic Sans MS" panose="030F0702030302020204" pitchFamily="66" charset="0"/>
              </a:rPr>
              <a:t>: R(</a:t>
            </a:r>
            <a:r>
              <a:rPr lang="en-US" sz="2800" i="1" dirty="0">
                <a:latin typeface="Comic Sans MS" panose="030F0702030302020204" pitchFamily="66" charset="0"/>
              </a:rPr>
              <a:t>R</a:t>
            </a:r>
            <a:r>
              <a:rPr lang="en-US" sz="2800" i="1" dirty="0" smtClean="0">
                <a:latin typeface="Comic Sans MS" panose="030F0702030302020204" pitchFamily="66" charset="0"/>
              </a:rPr>
              <a:t>)</a:t>
            </a:r>
          </a:p>
          <a:p>
            <a:pPr marL="92075" indent="0" eaLnBrk="1" hangingPunct="1">
              <a:spcBef>
                <a:spcPct val="20000"/>
              </a:spcBef>
            </a:pPr>
            <a:endParaRPr lang="en-US" sz="2800" i="1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8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800" i="1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8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1" dirty="0" smtClean="0">
                <a:latin typeface="Comic Sans MS" panose="030F0702030302020204" pitchFamily="66" charset="0"/>
              </a:rPr>
              <a:t>R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i="1" dirty="0">
                <a:latin typeface="Comic Sans MS" panose="030F0702030302020204" pitchFamily="66" charset="0"/>
              </a:rPr>
              <a:t>= (RID: Integer, </a:t>
            </a:r>
            <a:r>
              <a:rPr lang="en-US" sz="2000" i="1" dirty="0" err="1">
                <a:latin typeface="Comic Sans MS" panose="030F0702030302020204" pitchFamily="66" charset="0"/>
              </a:rPr>
              <a:t>CaseStudy</a:t>
            </a:r>
            <a:r>
              <a:rPr lang="en-US" sz="2000" i="1" dirty="0">
                <a:latin typeface="Comic Sans MS" panose="030F0702030302020204" pitchFamily="66" charset="0"/>
              </a:rPr>
              <a:t>: String; </a:t>
            </a:r>
            <a:r>
              <a:rPr lang="en-US" sz="2000" i="1" dirty="0" err="1">
                <a:latin typeface="Comic Sans MS" panose="030F0702030302020204" pitchFamily="66" charset="0"/>
              </a:rPr>
              <a:t>SDat</a:t>
            </a:r>
            <a:r>
              <a:rPr lang="en-US" sz="2000" i="1" dirty="0">
                <a:latin typeface="Comic Sans MS" panose="030F0702030302020204" pitchFamily="66" charset="0"/>
              </a:rPr>
              <a:t>: </a:t>
            </a:r>
            <a:r>
              <a:rPr lang="en-US" sz="2000" i="1" dirty="0" err="1">
                <a:latin typeface="Comic Sans MS" panose="030F0702030302020204" pitchFamily="66" charset="0"/>
              </a:rPr>
              <a:t>FileRef</a:t>
            </a:r>
            <a:r>
              <a:rPr lang="en-US" sz="2000" i="1" dirty="0">
                <a:latin typeface="Comic Sans MS" panose="030F0702030302020204" pitchFamily="66" charset="0"/>
              </a:rPr>
              <a:t>, </a:t>
            </a:r>
            <a:r>
              <a:rPr lang="en-US" sz="2000" i="1" dirty="0" err="1">
                <a:latin typeface="Comic Sans MS" panose="030F0702030302020204" pitchFamily="66" charset="0"/>
              </a:rPr>
              <a:t>DDat</a:t>
            </a:r>
            <a:r>
              <a:rPr lang="en-US" sz="2000" i="1" dirty="0">
                <a:latin typeface="Comic Sans MS" panose="030F0702030302020204" pitchFamily="66" charset="0"/>
              </a:rPr>
              <a:t>: </a:t>
            </a:r>
            <a:r>
              <a:rPr lang="en-US" sz="2000" i="1" dirty="0" err="1">
                <a:latin typeface="Comic Sans MS" panose="030F0702030302020204" pitchFamily="66" charset="0"/>
              </a:rPr>
              <a:t>FileRef</a:t>
            </a:r>
            <a:r>
              <a:rPr lang="en-US" sz="2000" i="1" dirty="0"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637178"/>
              </p:ext>
            </p:extLst>
          </p:nvPr>
        </p:nvGraphicFramePr>
        <p:xfrm>
          <a:off x="1620838" y="3789040"/>
          <a:ext cx="5399088" cy="146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43"/>
                <a:gridCol w="1584515"/>
                <a:gridCol w="1584515"/>
                <a:gridCol w="1584515"/>
              </a:tblGrid>
              <a:tr h="365522">
                <a:tc>
                  <a:txBody>
                    <a:bodyPr/>
                    <a:lstStyle/>
                    <a:p>
                      <a:pPr algn="ctr"/>
                      <a:r>
                        <a:rPr lang="pt-BR" sz="18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8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u="sng" dirty="0" err="1" smtClean="0">
                          <a:solidFill>
                            <a:schemeClr val="tx1"/>
                          </a:solidFill>
                        </a:rPr>
                        <a:t>CaseStudy</a:t>
                      </a:r>
                      <a:endParaRPr lang="pt-BR" sz="18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sdat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ddat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2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</a:t>
                      </a:r>
                      <a:endParaRPr lang="pt-BR" sz="180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U-125</a:t>
                      </a:r>
                      <a:endParaRPr lang="pt-BR" sz="1800" b="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U-125S.DAT</a:t>
                      </a:r>
                      <a:endParaRPr lang="pt-BR" sz="1800" b="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U-125D.DAT</a:t>
                      </a:r>
                      <a:endParaRPr lang="pt-BR" sz="180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2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</a:t>
                      </a:r>
                      <a:endParaRPr lang="pt-BR" sz="180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U-127</a:t>
                      </a:r>
                      <a:endParaRPr lang="pt-BR" sz="1800" b="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U-127S.DAT</a:t>
                      </a:r>
                      <a:endParaRPr lang="pt-BR" sz="1800" b="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U-127D.DAT</a:t>
                      </a:r>
                      <a:endParaRPr lang="pt-BR" sz="1800" b="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52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</a:t>
                      </a:r>
                      <a:endParaRPr lang="pt-BR" sz="1800" dirty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U-129</a:t>
                      </a:r>
                      <a:endParaRPr lang="pt-BR" sz="1800" b="0" dirty="0" smtClean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U-129S.DAT</a:t>
                      </a:r>
                      <a:endParaRPr lang="pt-BR" sz="1800" b="0" dirty="0" smtClean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U-129D.DAT</a:t>
                      </a:r>
                      <a:endParaRPr lang="pt-BR" sz="1800" b="0" dirty="0" smtClean="0"/>
                    </a:p>
                  </a:txBody>
                  <a:tcPr marL="91425" marR="91425" marT="45651" marB="45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Split Map (</a:t>
            </a:r>
            <a:r>
              <a:rPr lang="en-US" dirty="0" err="1" smtClean="0">
                <a:latin typeface="Comic Sans MS" panose="030F0702030302020204" pitchFamily="66" charset="0"/>
              </a:rPr>
              <a:t>SplitMap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T ← </a:t>
            </a:r>
            <a:r>
              <a:rPr lang="en-US" i="1" dirty="0" err="1">
                <a:latin typeface="Comic Sans MS" panose="030F0702030302020204" pitchFamily="66" charset="0"/>
              </a:rPr>
              <a:t>SplitMap</a:t>
            </a:r>
            <a:r>
              <a:rPr lang="en-US" i="1" dirty="0">
                <a:latin typeface="Comic Sans MS" panose="030F0702030302020204" pitchFamily="66" charset="0"/>
              </a:rPr>
              <a:t>(Y, a, R</a:t>
            </a:r>
            <a:r>
              <a:rPr lang="en-US" i="1" dirty="0" smtClean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1508" name="Retângulo 7"/>
          <p:cNvSpPr>
            <a:spLocks noChangeArrowheads="1"/>
          </p:cNvSpPr>
          <p:nvPr/>
        </p:nvSpPr>
        <p:spPr bwMode="auto">
          <a:xfrm>
            <a:off x="827088" y="1196975"/>
            <a:ext cx="705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" name="Retângulo de cantos arredondados 14"/>
          <p:cNvSpPr/>
          <p:nvPr/>
        </p:nvSpPr>
        <p:spPr>
          <a:xfrm>
            <a:off x="1825625" y="3496965"/>
            <a:ext cx="5076825" cy="450850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T</a:t>
            </a:r>
            <a:r>
              <a:rPr lang="pt-BR" b="1" i="1" baseline="-25000" dirty="0"/>
              <a:t> </a:t>
            </a:r>
            <a:r>
              <a:rPr lang="pt-BR" b="1" dirty="0">
                <a:sym typeface="Symbol"/>
              </a:rPr>
              <a:t></a:t>
            </a:r>
            <a:r>
              <a:rPr lang="pt-BR" b="1" dirty="0"/>
              <a:t> </a:t>
            </a:r>
            <a:r>
              <a:rPr lang="pt-BR" b="1" dirty="0" err="1"/>
              <a:t>SlipMap</a:t>
            </a:r>
            <a:r>
              <a:rPr lang="pt-BR" b="1" dirty="0"/>
              <a:t>(</a:t>
            </a:r>
            <a:r>
              <a:rPr lang="pt-BR" b="1" dirty="0" err="1"/>
              <a:t>extractRD</a:t>
            </a:r>
            <a:r>
              <a:rPr lang="pt-BR" b="1" dirty="0"/>
              <a:t>, </a:t>
            </a:r>
            <a:r>
              <a:rPr lang="en-US" b="1" dirty="0"/>
              <a:t>‘</a:t>
            </a:r>
            <a:r>
              <a:rPr lang="en-US" b="1" dirty="0" err="1"/>
              <a:t>RdZip</a:t>
            </a:r>
            <a:r>
              <a:rPr lang="en-US" b="1" dirty="0"/>
              <a:t>’, </a:t>
            </a:r>
            <a:r>
              <a:rPr lang="pt-BR" b="1" dirty="0"/>
              <a:t>R)</a:t>
            </a:r>
          </a:p>
        </p:txBody>
      </p:sp>
      <p:graphicFrame>
        <p:nvGraphicFramePr>
          <p:cNvPr id="7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19408"/>
              </p:ext>
            </p:extLst>
          </p:nvPr>
        </p:nvGraphicFramePr>
        <p:xfrm>
          <a:off x="2760663" y="1992015"/>
          <a:ext cx="2844800" cy="100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495"/>
                <a:gridCol w="2021305"/>
              </a:tblGrid>
              <a:tr h="334962"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RdZip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96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Project1.zip</a:t>
                      </a:r>
                      <a:endParaRPr lang="pt-BR" sz="1600" b="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96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2</a:t>
                      </a:r>
                      <a:endParaRPr lang="pt-BR" sz="160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Project2.zip</a:t>
                      </a:r>
                      <a:endParaRPr lang="pt-BR" sz="1600" b="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Straight Connector 73"/>
          <p:cNvCxnSpPr/>
          <p:nvPr/>
        </p:nvCxnSpPr>
        <p:spPr>
          <a:xfrm rot="10800000">
            <a:off x="1212850" y="2493665"/>
            <a:ext cx="1512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5"/>
          <p:cNvCxnSpPr/>
          <p:nvPr/>
        </p:nvCxnSpPr>
        <p:spPr>
          <a:xfrm rot="5400000">
            <a:off x="-191294" y="3897809"/>
            <a:ext cx="28082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26" name="Grupo 10"/>
          <p:cNvGrpSpPr>
            <a:grpSpLocks/>
          </p:cNvGrpSpPr>
          <p:nvPr/>
        </p:nvGrpSpPr>
        <p:grpSpPr bwMode="auto">
          <a:xfrm>
            <a:off x="1212850" y="4955877"/>
            <a:ext cx="431800" cy="346075"/>
            <a:chOff x="971600" y="4018975"/>
            <a:chExt cx="681061" cy="346129"/>
          </a:xfrm>
        </p:grpSpPr>
        <p:cxnSp>
          <p:nvCxnSpPr>
            <p:cNvPr id="12" name="Straight Arrow Connector 77"/>
            <p:cNvCxnSpPr/>
            <p:nvPr/>
          </p:nvCxnSpPr>
          <p:spPr>
            <a:xfrm>
              <a:off x="971600" y="4018975"/>
              <a:ext cx="67104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77"/>
            <p:cNvCxnSpPr/>
            <p:nvPr/>
          </p:nvCxnSpPr>
          <p:spPr>
            <a:xfrm>
              <a:off x="981616" y="4363517"/>
              <a:ext cx="671045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254831"/>
              </p:ext>
            </p:extLst>
          </p:nvPr>
        </p:nvGraphicFramePr>
        <p:xfrm>
          <a:off x="1620838" y="4465340"/>
          <a:ext cx="5399088" cy="134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43"/>
                <a:gridCol w="1584515"/>
                <a:gridCol w="1584515"/>
                <a:gridCol w="1584515"/>
              </a:tblGrid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sdat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ddat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</a:t>
                      </a:r>
                      <a:endParaRPr lang="pt-BR" sz="1600" b="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U-125S.DAT</a:t>
                      </a:r>
                      <a:endParaRPr lang="pt-BR" sz="1600" b="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U-125D.DAT</a:t>
                      </a:r>
                      <a:endParaRPr lang="pt-BR" sz="160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</a:t>
                      </a:r>
                      <a:endParaRPr lang="pt-BR" sz="1600" b="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U-127S.DAT</a:t>
                      </a:r>
                      <a:endParaRPr lang="pt-BR" sz="1600" b="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U-127D.DAT</a:t>
                      </a:r>
                      <a:endParaRPr lang="pt-BR" sz="1600" b="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2</a:t>
                      </a:r>
                      <a:endParaRPr lang="pt-BR" sz="1600" dirty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</a:t>
                      </a:r>
                      <a:endParaRPr lang="pt-BR" sz="1600" b="0" dirty="0" smtClean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U-129S.DAT</a:t>
                      </a:r>
                      <a:endParaRPr lang="pt-BR" sz="1600" b="0" dirty="0" smtClean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U-129D.DAT</a:t>
                      </a:r>
                      <a:endParaRPr lang="pt-BR" sz="1600" b="0" dirty="0" smtClean="0"/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554" name="CaixaDeTexto 14"/>
          <p:cNvSpPr txBox="1">
            <a:spLocks noChangeArrowheads="1"/>
          </p:cNvSpPr>
          <p:nvPr/>
        </p:nvSpPr>
        <p:spPr bwMode="auto">
          <a:xfrm>
            <a:off x="2428875" y="1988840"/>
            <a:ext cx="300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R</a:t>
            </a:r>
            <a:endParaRPr lang="pt-BR" sz="1600" b="1" i="1" baseline="-25000"/>
          </a:p>
        </p:txBody>
      </p:sp>
      <p:sp>
        <p:nvSpPr>
          <p:cNvPr id="21555" name="CaixaDeTexto 15"/>
          <p:cNvSpPr txBox="1">
            <a:spLocks noChangeArrowheads="1"/>
          </p:cNvSpPr>
          <p:nvPr/>
        </p:nvSpPr>
        <p:spPr bwMode="auto">
          <a:xfrm>
            <a:off x="1289050" y="4530427"/>
            <a:ext cx="284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T</a:t>
            </a:r>
            <a:endParaRPr lang="pt-BR" sz="1600" b="1" i="1" baseline="-25000"/>
          </a:p>
        </p:txBody>
      </p:sp>
    </p:spTree>
    <p:extLst>
      <p:ext uri="{BB962C8B-B14F-4D97-AF65-F5344CB8AC3E}">
        <p14:creationId xmlns:p14="http://schemas.microsoft.com/office/powerpoint/2010/main" val="18031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Reduce Activity (Reduce)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T ← Reduce(Y, </a:t>
            </a:r>
            <a:r>
              <a:rPr lang="en-US" i="1" dirty="0" err="1">
                <a:latin typeface="Comic Sans MS" panose="030F0702030302020204" pitchFamily="66" charset="0"/>
              </a:rPr>
              <a:t>g</a:t>
            </a:r>
            <a:r>
              <a:rPr lang="en-US" i="1" baseline="-25000" dirty="0" err="1">
                <a:latin typeface="Comic Sans MS" panose="030F0702030302020204" pitchFamily="66" charset="0"/>
              </a:rPr>
              <a:t>A</a:t>
            </a:r>
            <a:r>
              <a:rPr lang="en-US" i="1" dirty="0">
                <a:latin typeface="Comic Sans MS" panose="030F0702030302020204" pitchFamily="66" charset="0"/>
              </a:rPr>
              <a:t>, R</a:t>
            </a:r>
            <a:r>
              <a:rPr lang="en-US" i="1" dirty="0" smtClean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2532" name="Retângulo 7"/>
          <p:cNvSpPr>
            <a:spLocks noChangeArrowheads="1"/>
          </p:cNvSpPr>
          <p:nvPr/>
        </p:nvSpPr>
        <p:spPr bwMode="auto">
          <a:xfrm>
            <a:off x="0" y="11969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pt-BR"/>
          </a:p>
        </p:txBody>
      </p:sp>
      <p:sp>
        <p:nvSpPr>
          <p:cNvPr id="6" name="Retângulo de cantos arredondados 14"/>
          <p:cNvSpPr/>
          <p:nvPr/>
        </p:nvSpPr>
        <p:spPr>
          <a:xfrm>
            <a:off x="2051050" y="3990387"/>
            <a:ext cx="5400675" cy="449263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T</a:t>
            </a:r>
            <a:r>
              <a:rPr lang="pt-BR" b="1" i="1" dirty="0"/>
              <a:t> </a:t>
            </a:r>
            <a:r>
              <a:rPr lang="pt-BR" b="1" dirty="0">
                <a:latin typeface="Symbol" pitchFamily="18" charset="2"/>
                <a:sym typeface="Symbol"/>
              </a:rPr>
              <a:t></a:t>
            </a:r>
            <a:r>
              <a:rPr lang="pt-BR" b="1" dirty="0">
                <a:latin typeface="Symbol" pitchFamily="18" charset="2"/>
              </a:rPr>
              <a:t> </a:t>
            </a:r>
            <a:r>
              <a:rPr lang="pt-BR" b="1" dirty="0" err="1"/>
              <a:t>Reduce</a:t>
            </a:r>
            <a:r>
              <a:rPr lang="pt-BR" b="1" dirty="0"/>
              <a:t>(</a:t>
            </a:r>
            <a:r>
              <a:rPr lang="pt-BR" b="1" dirty="0" err="1"/>
              <a:t>CompressRD</a:t>
            </a:r>
            <a:r>
              <a:rPr lang="pt-BR" b="1" dirty="0"/>
              <a:t>, {</a:t>
            </a:r>
            <a:r>
              <a:rPr lang="en-US" b="1" dirty="0"/>
              <a:t>‘RID’}, </a:t>
            </a:r>
            <a:r>
              <a:rPr lang="pt-BR" b="1" dirty="0"/>
              <a:t>R</a:t>
            </a:r>
            <a:r>
              <a:rPr lang="pt-BR" b="1" dirty="0">
                <a:latin typeface="Symbol" pitchFamily="18" charset="2"/>
              </a:rPr>
              <a:t>)</a:t>
            </a:r>
            <a:endParaRPr lang="pt-BR" b="1" dirty="0"/>
          </a:p>
        </p:txBody>
      </p:sp>
      <p:graphicFrame>
        <p:nvGraphicFramePr>
          <p:cNvPr id="7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14633"/>
              </p:ext>
            </p:extLst>
          </p:nvPr>
        </p:nvGraphicFramePr>
        <p:xfrm>
          <a:off x="3203575" y="4800012"/>
          <a:ext cx="2844800" cy="100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495"/>
                <a:gridCol w="2021305"/>
              </a:tblGrid>
              <a:tr h="334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RdResultZip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ProjectResult1.zip</a:t>
                      </a:r>
                      <a:endParaRPr lang="pt-BR" sz="1600" b="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2</a:t>
                      </a:r>
                      <a:endParaRPr lang="pt-BR" sz="1600" dirty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ProjectResult2.zip</a:t>
                      </a:r>
                      <a:endParaRPr lang="pt-BR" sz="1600" b="0" dirty="0" smtClean="0"/>
                    </a:p>
                  </a:txBody>
                  <a:tcPr marL="91456" marR="91456" marT="45622" marB="456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228119"/>
              </p:ext>
            </p:extLst>
          </p:nvPr>
        </p:nvGraphicFramePr>
        <p:xfrm>
          <a:off x="1979613" y="2279062"/>
          <a:ext cx="5545136" cy="134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577"/>
                <a:gridCol w="1071752"/>
                <a:gridCol w="1320269"/>
                <a:gridCol w="1320269"/>
                <a:gridCol w="1320269"/>
              </a:tblGrid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SsSai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DdSai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MEnv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U-125Ss.SAI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U-125Dd.SAI</a:t>
                      </a:r>
                      <a:endParaRPr lang="pt-BR" sz="160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U-125.ENV</a:t>
                      </a:r>
                      <a:endParaRPr lang="pt-BR" sz="1600" dirty="0" smtClean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U-127Ss.SAI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U-127Dd.SAI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U-127.ENV</a:t>
                      </a:r>
                      <a:endParaRPr lang="pt-BR" sz="1600" dirty="0" smtClean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pt-BR" sz="160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</a:t>
                      </a:r>
                      <a:endParaRPr lang="pt-BR" sz="1600" b="0" dirty="0" smtClean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U-129Ss.SAI</a:t>
                      </a:r>
                      <a:endParaRPr lang="pt-BR" sz="1600" b="0" dirty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U-129Dd.SAI</a:t>
                      </a:r>
                      <a:endParaRPr lang="pt-BR" sz="1600" b="0" dirty="0" smtClean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U-129.ENV</a:t>
                      </a:r>
                      <a:endParaRPr lang="pt-BR" sz="1600" b="0" dirty="0" smtClean="0"/>
                    </a:p>
                  </a:txBody>
                  <a:tcPr marL="91448" marR="91448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2580" name="Grupo 9"/>
          <p:cNvGrpSpPr>
            <a:grpSpLocks/>
          </p:cNvGrpSpPr>
          <p:nvPr/>
        </p:nvGrpSpPr>
        <p:grpSpPr bwMode="auto">
          <a:xfrm>
            <a:off x="1619250" y="2783887"/>
            <a:ext cx="1439863" cy="2498725"/>
            <a:chOff x="1259632" y="1700807"/>
            <a:chExt cx="2016000" cy="2737893"/>
          </a:xfrm>
        </p:grpSpPr>
        <p:cxnSp>
          <p:nvCxnSpPr>
            <p:cNvPr id="11" name="Straight Connector 73"/>
            <p:cNvCxnSpPr/>
            <p:nvPr/>
          </p:nvCxnSpPr>
          <p:spPr>
            <a:xfrm rot="10800000">
              <a:off x="1259632" y="1700807"/>
              <a:ext cx="5045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5"/>
            <p:cNvCxnSpPr/>
            <p:nvPr/>
          </p:nvCxnSpPr>
          <p:spPr>
            <a:xfrm rot="16200000" flipH="1">
              <a:off x="-98684" y="3068014"/>
              <a:ext cx="27344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77"/>
            <p:cNvCxnSpPr/>
            <p:nvPr/>
          </p:nvCxnSpPr>
          <p:spPr>
            <a:xfrm>
              <a:off x="1259632" y="4436961"/>
              <a:ext cx="2016000" cy="173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77"/>
            <p:cNvCxnSpPr/>
            <p:nvPr/>
          </p:nvCxnSpPr>
          <p:spPr>
            <a:xfrm>
              <a:off x="1259632" y="1982598"/>
              <a:ext cx="504556" cy="174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81" name="CaixaDeTexto 14"/>
          <p:cNvSpPr txBox="1">
            <a:spLocks noChangeArrowheads="1"/>
          </p:cNvSpPr>
          <p:nvPr/>
        </p:nvSpPr>
        <p:spPr bwMode="auto">
          <a:xfrm>
            <a:off x="1547813" y="2279062"/>
            <a:ext cx="300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R</a:t>
            </a:r>
            <a:endParaRPr lang="pt-BR" sz="1600" b="1" i="1" baseline="-25000"/>
          </a:p>
        </p:txBody>
      </p:sp>
      <p:sp>
        <p:nvSpPr>
          <p:cNvPr id="22582" name="CaixaDeTexto 15"/>
          <p:cNvSpPr txBox="1">
            <a:spLocks noChangeArrowheads="1"/>
          </p:cNvSpPr>
          <p:nvPr/>
        </p:nvSpPr>
        <p:spPr bwMode="auto">
          <a:xfrm>
            <a:off x="2847975" y="4820650"/>
            <a:ext cx="284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T</a:t>
            </a:r>
            <a:endParaRPr lang="pt-BR" sz="1600" b="1" i="1" baseline="30000"/>
          </a:p>
        </p:txBody>
      </p:sp>
    </p:spTree>
    <p:extLst>
      <p:ext uri="{BB962C8B-B14F-4D97-AF65-F5344CB8AC3E}">
        <p14:creationId xmlns:p14="http://schemas.microsoft.com/office/powerpoint/2010/main" val="12331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err="1">
                <a:latin typeface="Comic Sans MS" panose="030F0702030302020204" pitchFamily="66" charset="0"/>
              </a:rPr>
              <a:t>SRQuery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Activity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T ← </a:t>
            </a:r>
            <a:r>
              <a:rPr lang="en-US" i="1" dirty="0" err="1">
                <a:latin typeface="Comic Sans MS" panose="030F0702030302020204" pitchFamily="66" charset="0"/>
              </a:rPr>
              <a:t>SRQuery</a:t>
            </a:r>
            <a:r>
              <a:rPr lang="en-US" i="1" dirty="0">
                <a:latin typeface="Comic Sans MS" panose="030F0702030302020204" pitchFamily="66" charset="0"/>
              </a:rPr>
              <a:t>(</a:t>
            </a:r>
            <a:r>
              <a:rPr lang="en-US" i="1" dirty="0" err="1">
                <a:latin typeface="Comic Sans MS" panose="030F0702030302020204" pitchFamily="66" charset="0"/>
              </a:rPr>
              <a:t>qry</a:t>
            </a:r>
            <a:r>
              <a:rPr lang="en-US" i="1" dirty="0">
                <a:latin typeface="Comic Sans MS" panose="030F0702030302020204" pitchFamily="66" charset="0"/>
              </a:rPr>
              <a:t>, R</a:t>
            </a:r>
            <a:r>
              <a:rPr lang="en-US" i="1" dirty="0" smtClean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etângulo de cantos arredondados 14"/>
          <p:cNvSpPr/>
          <p:nvPr/>
        </p:nvSpPr>
        <p:spPr>
          <a:xfrm>
            <a:off x="1979612" y="3894483"/>
            <a:ext cx="5760740" cy="539750"/>
          </a:xfrm>
          <a:prstGeom prst="round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T</a:t>
            </a:r>
            <a:r>
              <a:rPr lang="pt-BR" b="1" dirty="0">
                <a:latin typeface="Symbol" pitchFamily="18" charset="2"/>
              </a:rPr>
              <a:t> </a:t>
            </a:r>
            <a:r>
              <a:rPr lang="pt-BR" b="1" dirty="0">
                <a:latin typeface="Symbol" pitchFamily="18" charset="2"/>
                <a:sym typeface="Symbol"/>
              </a:rPr>
              <a:t></a:t>
            </a:r>
            <a:r>
              <a:rPr lang="pt-BR" b="1" dirty="0">
                <a:latin typeface="Symbol" pitchFamily="18" charset="2"/>
              </a:rPr>
              <a:t> </a:t>
            </a:r>
            <a:r>
              <a:rPr lang="pt-BR" b="1" dirty="0" err="1" smtClean="0"/>
              <a:t>SRQuery</a:t>
            </a:r>
            <a:r>
              <a:rPr lang="pt-BR" b="1" dirty="0" smtClean="0"/>
              <a:t>(</a:t>
            </a:r>
            <a:r>
              <a:rPr lang="el-GR" b="1" dirty="0" smtClean="0">
                <a:latin typeface="RAML Font"/>
              </a:rPr>
              <a:t>π</a:t>
            </a:r>
            <a:r>
              <a:rPr lang="pt-BR" b="1" baseline="-25000" dirty="0" smtClean="0"/>
              <a:t>RID</a:t>
            </a:r>
            <a:r>
              <a:rPr lang="pt-BR" b="1" baseline="-25000" dirty="0"/>
              <a:t>, </a:t>
            </a:r>
            <a:r>
              <a:rPr lang="pt-BR" b="1" baseline="-25000" dirty="0" err="1" smtClean="0"/>
              <a:t>Study</a:t>
            </a:r>
            <a:r>
              <a:rPr lang="pt-BR" b="1" baseline="-25000" dirty="0"/>
              <a:t>, </a:t>
            </a:r>
            <a:r>
              <a:rPr lang="pt-BR" b="1" baseline="-25000" dirty="0" err="1"/>
              <a:t>SsSai</a:t>
            </a:r>
            <a:r>
              <a:rPr lang="pt-BR" b="1" baseline="-25000" dirty="0"/>
              <a:t>, </a:t>
            </a:r>
            <a:r>
              <a:rPr lang="pt-BR" b="1" baseline="-25000" dirty="0" err="1" smtClean="0"/>
              <a:t>Curvature</a:t>
            </a:r>
            <a:r>
              <a:rPr lang="pt-BR" b="1" dirty="0" smtClean="0"/>
              <a:t>(</a:t>
            </a:r>
            <a:r>
              <a:rPr lang="el-GR" b="1" dirty="0">
                <a:latin typeface="RAML Font"/>
              </a:rPr>
              <a:t>σ</a:t>
            </a:r>
            <a:r>
              <a:rPr lang="pt-BR" b="1" baseline="-25000" dirty="0" err="1" smtClean="0"/>
              <a:t>Curvature</a:t>
            </a:r>
            <a:r>
              <a:rPr lang="pt-BR" b="1" baseline="-25000" dirty="0" smtClean="0"/>
              <a:t>&gt;1</a:t>
            </a:r>
            <a:r>
              <a:rPr lang="pt-BR" b="1" dirty="0" smtClean="0"/>
              <a:t>(R</a:t>
            </a:r>
            <a:r>
              <a:rPr lang="pt-BR" b="1" dirty="0"/>
              <a:t>)) , R)</a:t>
            </a:r>
          </a:p>
        </p:txBody>
      </p:sp>
      <p:grpSp>
        <p:nvGrpSpPr>
          <p:cNvPr id="24581" name="Grupo 6"/>
          <p:cNvGrpSpPr>
            <a:grpSpLocks/>
          </p:cNvGrpSpPr>
          <p:nvPr/>
        </p:nvGrpSpPr>
        <p:grpSpPr bwMode="auto">
          <a:xfrm>
            <a:off x="1547813" y="2495896"/>
            <a:ext cx="792162" cy="2841625"/>
            <a:chOff x="1547665" y="1124744"/>
            <a:chExt cx="792087" cy="3273838"/>
          </a:xfrm>
        </p:grpSpPr>
        <p:cxnSp>
          <p:nvCxnSpPr>
            <p:cNvPr id="8" name="Straight Connector 73"/>
            <p:cNvCxnSpPr/>
            <p:nvPr/>
          </p:nvCxnSpPr>
          <p:spPr>
            <a:xfrm rot="10800000">
              <a:off x="1547665" y="1124744"/>
              <a:ext cx="7206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75"/>
            <p:cNvCxnSpPr/>
            <p:nvPr/>
          </p:nvCxnSpPr>
          <p:spPr>
            <a:xfrm rot="5400000">
              <a:off x="-77229" y="2760749"/>
              <a:ext cx="32720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77"/>
            <p:cNvCxnSpPr/>
            <p:nvPr/>
          </p:nvCxnSpPr>
          <p:spPr>
            <a:xfrm>
              <a:off x="1558776" y="4396752"/>
              <a:ext cx="780976" cy="18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2" name="Grupo 11"/>
          <p:cNvGrpSpPr>
            <a:grpSpLocks/>
          </p:cNvGrpSpPr>
          <p:nvPr/>
        </p:nvGrpSpPr>
        <p:grpSpPr bwMode="auto">
          <a:xfrm>
            <a:off x="1835150" y="3215033"/>
            <a:ext cx="504825" cy="2520950"/>
            <a:chOff x="563012" y="1765115"/>
            <a:chExt cx="639687" cy="3464085"/>
          </a:xfrm>
        </p:grpSpPr>
        <p:cxnSp>
          <p:nvCxnSpPr>
            <p:cNvPr id="13" name="Straight Connector 73"/>
            <p:cNvCxnSpPr/>
            <p:nvPr/>
          </p:nvCxnSpPr>
          <p:spPr>
            <a:xfrm rot="10800000">
              <a:off x="563012" y="1765115"/>
              <a:ext cx="5270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5"/>
            <p:cNvCxnSpPr/>
            <p:nvPr/>
          </p:nvCxnSpPr>
          <p:spPr>
            <a:xfrm rot="5400000">
              <a:off x="-1159894" y="3496068"/>
              <a:ext cx="34619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77"/>
            <p:cNvCxnSpPr/>
            <p:nvPr/>
          </p:nvCxnSpPr>
          <p:spPr>
            <a:xfrm>
              <a:off x="571058" y="5227019"/>
              <a:ext cx="631641" cy="21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67355"/>
              </p:ext>
            </p:extLst>
          </p:nvPr>
        </p:nvGraphicFramePr>
        <p:xfrm>
          <a:off x="2339975" y="2018058"/>
          <a:ext cx="4608513" cy="134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019"/>
                <a:gridCol w="1352498"/>
                <a:gridCol w="1352498"/>
                <a:gridCol w="1352498"/>
              </a:tblGrid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SsSai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Curvature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U-125Ss.SAI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/>
                        <a:t>1.5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U-126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U-126Ss.SAI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/>
                        <a:t>0.9</a:t>
                      </a:r>
                      <a:endParaRPr lang="pt-BR" sz="1600" b="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pt-BR" sz="1600" dirty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U-127</a:t>
                      </a:r>
                      <a:endParaRPr lang="pt-BR" sz="1600" b="0" dirty="0" smtClean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U-127Ss.SAI</a:t>
                      </a:r>
                      <a:endParaRPr lang="pt-BR" sz="1600" b="0" dirty="0" smtClean="0"/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1.2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2797"/>
              </p:ext>
            </p:extLst>
          </p:nvPr>
        </p:nvGraphicFramePr>
        <p:xfrm>
          <a:off x="2411413" y="4870796"/>
          <a:ext cx="4608513" cy="100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019"/>
                <a:gridCol w="1352498"/>
                <a:gridCol w="1352498"/>
                <a:gridCol w="1352498"/>
              </a:tblGrid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smtClean="0">
                          <a:solidFill>
                            <a:schemeClr val="tx1"/>
                          </a:solidFill>
                        </a:rPr>
                        <a:t>RID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u="sng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endParaRPr lang="pt-BR" sz="1600" u="sng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SsSai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>
                          <a:solidFill>
                            <a:schemeClr val="tx1"/>
                          </a:solidFill>
                        </a:rPr>
                        <a:t>Curvature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</a:t>
                      </a:r>
                      <a:endParaRPr lang="pt-BR" sz="1600" dirty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</a:t>
                      </a:r>
                      <a:endParaRPr lang="pt-BR" sz="1600" b="0" dirty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U-125Ss.SAI</a:t>
                      </a:r>
                      <a:endParaRPr lang="pt-BR" sz="1600" b="0" dirty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/>
                        <a:t>1.5</a:t>
                      </a:r>
                      <a:endParaRPr lang="pt-BR" sz="1600" b="0" dirty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pt-BR" sz="1600" dirty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U-127</a:t>
                      </a:r>
                      <a:endParaRPr lang="pt-BR" sz="1600" b="0" dirty="0" smtClean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U-127Ss.SAI</a:t>
                      </a:r>
                      <a:endParaRPr lang="pt-BR" sz="1600" b="0" dirty="0" smtClean="0"/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1.2</a:t>
                      </a:r>
                    </a:p>
                  </a:txBody>
                  <a:tcPr marT="45749" marB="457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632" name="CaixaDeTexto 17"/>
          <p:cNvSpPr txBox="1">
            <a:spLocks noChangeArrowheads="1"/>
          </p:cNvSpPr>
          <p:nvPr/>
        </p:nvSpPr>
        <p:spPr bwMode="auto">
          <a:xfrm>
            <a:off x="1973263" y="2084733"/>
            <a:ext cx="300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R</a:t>
            </a:r>
            <a:endParaRPr lang="pt-BR" sz="1600" b="1" i="1" baseline="30000"/>
          </a:p>
        </p:txBody>
      </p:sp>
      <p:sp>
        <p:nvSpPr>
          <p:cNvPr id="24633" name="CaixaDeTexto 18"/>
          <p:cNvSpPr txBox="1">
            <a:spLocks noChangeArrowheads="1"/>
          </p:cNvSpPr>
          <p:nvPr/>
        </p:nvSpPr>
        <p:spPr bwMode="auto">
          <a:xfrm>
            <a:off x="1979613" y="4870796"/>
            <a:ext cx="284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/>
              <a:t>T</a:t>
            </a:r>
            <a:endParaRPr lang="pt-BR" sz="1600" b="1" i="1" baseline="30000"/>
          </a:p>
        </p:txBody>
      </p:sp>
    </p:spTree>
    <p:extLst>
      <p:ext uri="{BB962C8B-B14F-4D97-AF65-F5344CB8AC3E}">
        <p14:creationId xmlns:p14="http://schemas.microsoft.com/office/powerpoint/2010/main" val="11554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Execução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baseada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relações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7568" y="4825535"/>
            <a:ext cx="1402918" cy="6606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Nuvem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403624" y="3951381"/>
            <a:ext cx="115027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54215" y="3961003"/>
            <a:ext cx="273442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361032" y="3913622"/>
            <a:ext cx="115027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11623" y="3913622"/>
            <a:ext cx="273442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319812" y="3871902"/>
            <a:ext cx="115027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560782" y="3862280"/>
            <a:ext cx="273442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277220" y="3834143"/>
            <a:ext cx="115027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518190" y="3814899"/>
            <a:ext cx="273442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224204" y="3780473"/>
            <a:ext cx="115027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104397" y="2754203"/>
            <a:ext cx="3164722" cy="523220"/>
            <a:chOff x="992561" y="1883613"/>
            <a:chExt cx="3164722" cy="523220"/>
          </a:xfrm>
        </p:grpSpPr>
        <p:sp>
          <p:nvSpPr>
            <p:cNvPr id="19" name="TextBox 18"/>
            <p:cNvSpPr txBox="1"/>
            <p:nvPr/>
          </p:nvSpPr>
          <p:spPr>
            <a:xfrm>
              <a:off x="992561" y="1883613"/>
              <a:ext cx="4495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T</a:t>
              </a:r>
              <a:endParaRPr lang="en-US" sz="28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72495" y="1883613"/>
              <a:ext cx="2084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/>
                <a:t>Map( M , R )</a:t>
              </a:r>
              <a:endParaRPr lang="en-US" sz="2800" i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1499787" y="2135518"/>
              <a:ext cx="534610" cy="97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7128"/>
              </p:ext>
            </p:extLst>
          </p:nvPr>
        </p:nvGraphicFramePr>
        <p:xfrm>
          <a:off x="2266733" y="1268760"/>
          <a:ext cx="1872208" cy="1432600"/>
        </p:xfrm>
        <a:graphic>
          <a:graphicData uri="http://schemas.openxmlformats.org/drawingml/2006/table">
            <a:tbl>
              <a:tblPr/>
              <a:tblGrid>
                <a:gridCol w="475237"/>
                <a:gridCol w="1396971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gene13.hmmin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gene27.hmmin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geneN.hmmin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058821" y="1991217"/>
            <a:ext cx="34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1762677" y="1687730"/>
            <a:ext cx="322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R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474795" y="3780473"/>
            <a:ext cx="2734423" cy="4267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114602" y="3814795"/>
            <a:ext cx="40946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smtClean="0">
                <a:latin typeface="Courier New"/>
                <a:cs typeface="Courier New"/>
              </a:rPr>
              <a:t>#./</a:t>
            </a:r>
            <a:r>
              <a:rPr lang="en-US" sz="1600" b="1" dirty="0" err="1" smtClean="0">
                <a:latin typeface="Courier New"/>
                <a:cs typeface="Courier New"/>
              </a:rPr>
              <a:t>exp</a:t>
            </a:r>
            <a:r>
              <a:rPr lang="en-US" sz="1600" b="1" dirty="0" smtClean="0">
                <a:latin typeface="Courier New"/>
                <a:cs typeface="Courier New"/>
              </a:rPr>
              <a:t>       </a:t>
            </a:r>
            <a:r>
              <a:rPr lang="en-US" sz="1600" b="1" baseline="-25000" dirty="0" smtClean="0">
                <a:latin typeface="Courier New"/>
                <a:cs typeface="Courier New"/>
              </a:rPr>
              <a:t> </a:t>
            </a:r>
            <a:r>
              <a:rPr lang="en-US" sz="1600" b="1" dirty="0" smtClean="0">
                <a:latin typeface="Courier New"/>
                <a:cs typeface="Courier New"/>
              </a:rPr>
              <a:t>–file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gene13.hmmin</a:t>
            </a:r>
            <a:endParaRPr lang="en-US" sz="1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/>
            <a:endParaRPr lang="en-US" sz="1600" b="1" dirty="0">
              <a:latin typeface="Courier New"/>
              <a:cs typeface="Courier New"/>
            </a:endParaRPr>
          </a:p>
        </p:txBody>
      </p:sp>
      <p:cxnSp>
        <p:nvCxnSpPr>
          <p:cNvPr id="27" name="Elbow Connector 26"/>
          <p:cNvCxnSpPr>
            <a:stCxn id="20" idx="2"/>
            <a:endCxn id="17" idx="0"/>
          </p:cNvCxnSpPr>
          <p:nvPr/>
        </p:nvCxnSpPr>
        <p:spPr>
          <a:xfrm rot="5400000">
            <a:off x="3761508" y="2315256"/>
            <a:ext cx="503050" cy="2427384"/>
          </a:xfrm>
          <a:prstGeom prst="bentConnector3">
            <a:avLst>
              <a:gd name="adj1" fmla="val 50000"/>
            </a:avLst>
          </a:prstGeom>
          <a:ln>
            <a:prstDash val="sys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4138941" y="1985059"/>
            <a:ext cx="1656184" cy="644292"/>
          </a:xfrm>
          <a:prstGeom prst="bentConnector3">
            <a:avLst>
              <a:gd name="adj1" fmla="val 100846"/>
            </a:avLst>
          </a:prstGeom>
          <a:ln>
            <a:prstDash val="sys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5400000">
            <a:off x="5500308" y="3479311"/>
            <a:ext cx="602324" cy="1"/>
          </a:xfrm>
          <a:prstGeom prst="bentConnector3">
            <a:avLst>
              <a:gd name="adj1" fmla="val 50000"/>
            </a:avLst>
          </a:prstGeom>
          <a:ln>
            <a:prstDash val="sys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70657" y="3269825"/>
            <a:ext cx="176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Instrumentação</a:t>
            </a:r>
            <a:endParaRPr lang="en-US" i="1" dirty="0"/>
          </a:p>
        </p:txBody>
      </p:sp>
      <p:sp>
        <p:nvSpPr>
          <p:cNvPr id="31" name="Down Arrow 30"/>
          <p:cNvSpPr/>
          <p:nvPr/>
        </p:nvSpPr>
        <p:spPr>
          <a:xfrm>
            <a:off x="5453514" y="4289007"/>
            <a:ext cx="413561" cy="46594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313431" y="4502369"/>
            <a:ext cx="156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Invocação</a:t>
            </a:r>
            <a:r>
              <a:rPr lang="en-US" i="1" dirty="0" smtClean="0"/>
              <a:t> do </a:t>
            </a:r>
            <a:r>
              <a:rPr lang="en-US" i="1" dirty="0" err="1" smtClean="0"/>
              <a:t>Programa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795125" y="6301759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0090"/>
                </a:solidFill>
              </a:rPr>
              <a:t>Extrator</a:t>
            </a:r>
            <a:r>
              <a:rPr lang="en-US" b="1" i="1" dirty="0" smtClean="0">
                <a:solidFill>
                  <a:srgbClr val="000090"/>
                </a:solidFill>
              </a:rPr>
              <a:t> de Dados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75045" y="5932427"/>
            <a:ext cx="120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Resultados</a:t>
            </a:r>
            <a:endParaRPr lang="en-US" dirty="0"/>
          </a:p>
        </p:txBody>
      </p:sp>
      <p:sp>
        <p:nvSpPr>
          <p:cNvPr id="35" name="Down Arrow 34"/>
          <p:cNvSpPr/>
          <p:nvPr/>
        </p:nvSpPr>
        <p:spPr>
          <a:xfrm>
            <a:off x="5453514" y="5534291"/>
            <a:ext cx="413561" cy="46594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539439"/>
              </p:ext>
            </p:extLst>
          </p:nvPr>
        </p:nvGraphicFramePr>
        <p:xfrm>
          <a:off x="1978701" y="4861599"/>
          <a:ext cx="2376264" cy="1432600"/>
        </p:xfrm>
        <a:graphic>
          <a:graphicData uri="http://schemas.openxmlformats.org/drawingml/2006/table">
            <a:tbl>
              <a:tblPr/>
              <a:tblGrid>
                <a:gridCol w="528059"/>
                <a:gridCol w="1267635"/>
                <a:gridCol w="58057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ID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eVal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gene13.hmout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gene27.hmout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geneN.hmout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  <a:endParaRPr kumimoji="0" 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925959" y="5637151"/>
            <a:ext cx="34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1474645" y="5360138"/>
            <a:ext cx="33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</a:t>
            </a:r>
            <a:endParaRPr lang="en-US" dirty="0"/>
          </a:p>
        </p:txBody>
      </p:sp>
      <p:cxnSp>
        <p:nvCxnSpPr>
          <p:cNvPr id="39" name="Elbow Connector 38"/>
          <p:cNvCxnSpPr>
            <a:stCxn id="34" idx="2"/>
            <a:endCxn id="40" idx="3"/>
          </p:cNvCxnSpPr>
          <p:nvPr/>
        </p:nvCxnSpPr>
        <p:spPr>
          <a:xfrm rot="5400000" flipH="1">
            <a:off x="5017981" y="5642831"/>
            <a:ext cx="283944" cy="1033912"/>
          </a:xfrm>
          <a:prstGeom prst="bentConnector4">
            <a:avLst>
              <a:gd name="adj1" fmla="val -80509"/>
              <a:gd name="adj2" fmla="val 79106"/>
            </a:avLst>
          </a:prstGeom>
          <a:ln>
            <a:prstDash val="sys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608324"/>
              </p:ext>
            </p:extLst>
          </p:nvPr>
        </p:nvGraphicFramePr>
        <p:xfrm>
          <a:off x="4058615" y="5301515"/>
          <a:ext cx="584382" cy="1432600"/>
        </p:xfrm>
        <a:graphic>
          <a:graphicData uri="http://schemas.openxmlformats.org/drawingml/2006/table">
            <a:tbl>
              <a:tblPr/>
              <a:tblGrid>
                <a:gridCol w="584382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eVal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2.1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2.7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56" marR="91456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111625" y="6095870"/>
            <a:ext cx="34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304188" y="4847937"/>
            <a:ext cx="266801" cy="45357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791814" y="4847937"/>
            <a:ext cx="266801" cy="45357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91814" y="6280536"/>
            <a:ext cx="266801" cy="45357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22" descr="ex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045" y="6229751"/>
            <a:ext cx="648072" cy="5186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6" y="1549231"/>
            <a:ext cx="127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Relação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</a:p>
          <a:p>
            <a:pPr algn="ctr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entrada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504" y="5221639"/>
            <a:ext cx="127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Relação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</a:p>
          <a:p>
            <a:pPr algn="ctr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Saída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3552" y="2831147"/>
            <a:ext cx="109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Operador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ço Reservado para Conteúdo 2"/>
          <p:cNvSpPr txBox="1">
            <a:spLocks/>
          </p:cNvSpPr>
          <p:nvPr/>
        </p:nvSpPr>
        <p:spPr>
          <a:xfrm>
            <a:off x="0" y="1541040"/>
            <a:ext cx="9144000" cy="4840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i="1" dirty="0" smtClean="0">
                <a:latin typeface="Comic Sans MS" panose="030F0702030302020204" pitchFamily="66" charset="0"/>
              </a:rPr>
              <a:t>First </a:t>
            </a:r>
            <a:r>
              <a:rPr lang="en-US" sz="2800" i="1" dirty="0">
                <a:latin typeface="Comic Sans MS" panose="030F0702030302020204" pitchFamily="66" charset="0"/>
              </a:rPr>
              <a:t>Tuple First (FTF</a:t>
            </a:r>
            <a:r>
              <a:rPr lang="en-US" sz="2800" i="1" dirty="0" smtClean="0">
                <a:latin typeface="Comic Sans MS" panose="030F0702030302020204" pitchFamily="66" charset="0"/>
              </a:rPr>
              <a:t>)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i="1" dirty="0">
                <a:latin typeface="Comic Sans MS" panose="030F0702030302020204" pitchFamily="66" charset="0"/>
              </a:rPr>
              <a:t>First Activity First (FAF</a:t>
            </a:r>
            <a:r>
              <a:rPr lang="en-US" sz="2800" i="1" dirty="0" smtClean="0">
                <a:latin typeface="Comic Sans MS" panose="030F0702030302020204" pitchFamily="66" charset="0"/>
              </a:rPr>
              <a:t>)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67544" y="3105095"/>
            <a:ext cx="4104336" cy="2628161"/>
            <a:chOff x="323528" y="3861048"/>
            <a:chExt cx="4104336" cy="2628161"/>
          </a:xfrm>
        </p:grpSpPr>
        <p:sp>
          <p:nvSpPr>
            <p:cNvPr id="6" name="Triângulo isósceles 5"/>
            <p:cNvSpPr/>
            <p:nvPr/>
          </p:nvSpPr>
          <p:spPr>
            <a:xfrm>
              <a:off x="323528" y="5301209"/>
              <a:ext cx="1296000" cy="118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Triângulo isósceles 6"/>
            <p:cNvSpPr/>
            <p:nvPr/>
          </p:nvSpPr>
          <p:spPr>
            <a:xfrm>
              <a:off x="1727684" y="5301208"/>
              <a:ext cx="1296000" cy="118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Triângulo isósceles 7"/>
            <p:cNvSpPr/>
            <p:nvPr/>
          </p:nvSpPr>
          <p:spPr>
            <a:xfrm>
              <a:off x="3347864" y="5337288"/>
              <a:ext cx="1080000" cy="684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cxnSp>
          <p:nvCxnSpPr>
            <p:cNvPr id="9" name="Conector de seta reta 8"/>
            <p:cNvCxnSpPr>
              <a:stCxn id="23" idx="3"/>
              <a:endCxn id="26" idx="1"/>
            </p:cNvCxnSpPr>
            <p:nvPr/>
          </p:nvCxnSpPr>
          <p:spPr>
            <a:xfrm>
              <a:off x="1118176" y="6064116"/>
              <a:ext cx="1149568" cy="929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>
              <a:stCxn id="22" idx="3"/>
              <a:endCxn id="25" idx="1"/>
            </p:cNvCxnSpPr>
            <p:nvPr/>
          </p:nvCxnSpPr>
          <p:spPr>
            <a:xfrm>
              <a:off x="1118176" y="5848092"/>
              <a:ext cx="1149568" cy="929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/>
            <p:cNvCxnSpPr>
              <a:stCxn id="24" idx="3"/>
              <a:endCxn id="27" idx="1"/>
            </p:cNvCxnSpPr>
            <p:nvPr/>
          </p:nvCxnSpPr>
          <p:spPr>
            <a:xfrm>
              <a:off x="1118176" y="6298573"/>
              <a:ext cx="1149568" cy="929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>
              <a:stCxn id="25" idx="3"/>
              <a:endCxn id="29" idx="1"/>
            </p:cNvCxnSpPr>
            <p:nvPr/>
          </p:nvCxnSpPr>
          <p:spPr>
            <a:xfrm flipV="1">
              <a:off x="2411760" y="5652032"/>
              <a:ext cx="1437600" cy="20535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>
              <a:stCxn id="26" idx="3"/>
              <a:endCxn id="29" idx="1"/>
            </p:cNvCxnSpPr>
            <p:nvPr/>
          </p:nvCxnSpPr>
          <p:spPr>
            <a:xfrm flipV="1">
              <a:off x="2411760" y="5652032"/>
              <a:ext cx="1437600" cy="42137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>
              <a:stCxn id="27" idx="3"/>
              <a:endCxn id="29" idx="1"/>
            </p:cNvCxnSpPr>
            <p:nvPr/>
          </p:nvCxnSpPr>
          <p:spPr>
            <a:xfrm flipV="1">
              <a:off x="2411760" y="5652032"/>
              <a:ext cx="1437600" cy="65583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riângulo isósceles 14"/>
            <p:cNvSpPr/>
            <p:nvPr/>
          </p:nvSpPr>
          <p:spPr>
            <a:xfrm>
              <a:off x="2431182" y="4457821"/>
              <a:ext cx="1132706" cy="865335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696716" y="4725144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Y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endParaRPr lang="pt-BR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2123728" y="4725144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Y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endParaRPr lang="pt-BR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Conector de seta reta 17"/>
            <p:cNvCxnSpPr>
              <a:stCxn id="16" idx="6"/>
              <a:endCxn id="17" idx="2"/>
            </p:cNvCxnSpPr>
            <p:nvPr/>
          </p:nvCxnSpPr>
          <p:spPr>
            <a:xfrm>
              <a:off x="1272780" y="5013176"/>
              <a:ext cx="8509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e 18"/>
            <p:cNvSpPr/>
            <p:nvPr/>
          </p:nvSpPr>
          <p:spPr>
            <a:xfrm>
              <a:off x="3635896" y="4725144"/>
              <a:ext cx="576064" cy="5760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Y</a:t>
              </a:r>
              <a:r>
                <a:rPr lang="en-US" baseline="-25000" dirty="0">
                  <a:solidFill>
                    <a:schemeClr val="tx1"/>
                  </a:solidFill>
                </a:rPr>
                <a:t>4</a:t>
              </a:r>
              <a:endParaRPr lang="pt-BR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2699792" y="3861048"/>
              <a:ext cx="576064" cy="57606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Y</a:t>
              </a:r>
              <a:r>
                <a:rPr lang="en-US" baseline="-25000" dirty="0">
                  <a:solidFill>
                    <a:schemeClr val="tx1"/>
                  </a:solidFill>
                </a:rPr>
                <a:t>3</a:t>
              </a:r>
              <a:endParaRPr lang="pt-BR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ector de seta reta 20"/>
            <p:cNvCxnSpPr>
              <a:stCxn id="20" idx="5"/>
              <a:endCxn id="19" idx="1"/>
            </p:cNvCxnSpPr>
            <p:nvPr/>
          </p:nvCxnSpPr>
          <p:spPr>
            <a:xfrm>
              <a:off x="3191493" y="4352749"/>
              <a:ext cx="528766" cy="4567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ângulo 21"/>
            <p:cNvSpPr/>
            <p:nvPr/>
          </p:nvSpPr>
          <p:spPr>
            <a:xfrm>
              <a:off x="974160" y="5785300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974160" y="6001324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974160" y="6235781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267744" y="5794592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267744" y="6010616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267744" y="6245073"/>
              <a:ext cx="144016" cy="125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987824" y="4824877"/>
              <a:ext cx="144016" cy="12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849360" y="5589240"/>
              <a:ext cx="144016" cy="1255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/>
            </a:p>
          </p:txBody>
        </p:sp>
        <p:cxnSp>
          <p:nvCxnSpPr>
            <p:cNvPr id="30" name="Conector de seta reta 29"/>
            <p:cNvCxnSpPr>
              <a:stCxn id="17" idx="6"/>
              <a:endCxn id="19" idx="2"/>
            </p:cNvCxnSpPr>
            <p:nvPr/>
          </p:nvCxnSpPr>
          <p:spPr>
            <a:xfrm>
              <a:off x="2699792" y="5013176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/>
            <p:cNvSpPr txBox="1"/>
            <p:nvPr/>
          </p:nvSpPr>
          <p:spPr>
            <a:xfrm>
              <a:off x="683568" y="563199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pt-BR" baseline="-25000" dirty="0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683568" y="5857308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pt-BR" baseline="-25000" dirty="0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683568" y="607333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3</a:t>
              </a:r>
              <a:endParaRPr lang="pt-BR" baseline="-25000" dirty="0"/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2699792" y="4643844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7</a:t>
              </a:r>
              <a:endParaRPr lang="pt-BR" baseline="-25000" dirty="0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777352" y="5633523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9</a:t>
              </a:r>
              <a:endParaRPr lang="pt-BR" baseline="-25000" dirty="0"/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409200" y="563199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4</a:t>
              </a:r>
              <a:endParaRPr lang="pt-BR" baseline="-25000" dirty="0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2409200" y="5857308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5</a:t>
              </a:r>
              <a:endParaRPr lang="pt-BR" baseline="-25000" dirty="0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2411760" y="607333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6</a:t>
              </a:r>
              <a:endParaRPr lang="pt-BR" baseline="-25000" dirty="0"/>
            </a:p>
          </p:txBody>
        </p:sp>
        <p:cxnSp>
          <p:nvCxnSpPr>
            <p:cNvPr id="40" name="Conector de seta reta 39"/>
            <p:cNvCxnSpPr>
              <a:stCxn id="28" idx="3"/>
              <a:endCxn id="29" idx="1"/>
            </p:cNvCxnSpPr>
            <p:nvPr/>
          </p:nvCxnSpPr>
          <p:spPr>
            <a:xfrm>
              <a:off x="3131840" y="4887669"/>
              <a:ext cx="717520" cy="76436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ângulo 40"/>
            <p:cNvSpPr/>
            <p:nvPr/>
          </p:nvSpPr>
          <p:spPr>
            <a:xfrm>
              <a:off x="2987824" y="5085184"/>
              <a:ext cx="144016" cy="12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2716213" y="4941168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8</a:t>
              </a:r>
              <a:endParaRPr lang="pt-BR" baseline="-25000" dirty="0"/>
            </a:p>
          </p:txBody>
        </p:sp>
        <p:cxnSp>
          <p:nvCxnSpPr>
            <p:cNvPr id="43" name="Conector de seta reta 42"/>
            <p:cNvCxnSpPr>
              <a:stCxn id="41" idx="3"/>
              <a:endCxn id="29" idx="1"/>
            </p:cNvCxnSpPr>
            <p:nvPr/>
          </p:nvCxnSpPr>
          <p:spPr>
            <a:xfrm>
              <a:off x="3131840" y="5147976"/>
              <a:ext cx="717520" cy="50405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5076056" y="3138422"/>
            <a:ext cx="37978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Comic Sans MS" panose="030F0702030302020204" pitchFamily="66" charset="0"/>
              </a:rPr>
              <a:t>FTF: </a:t>
            </a:r>
          </a:p>
          <a:p>
            <a:r>
              <a:rPr lang="pt-BR" sz="2400" dirty="0" smtClean="0">
                <a:latin typeface="Comic Sans MS" panose="030F0702030302020204" pitchFamily="66" charset="0"/>
              </a:rPr>
              <a:t>{&lt;x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1</a:t>
            </a:r>
            <a:r>
              <a:rPr lang="pt-BR" sz="2400" dirty="0" smtClean="0">
                <a:latin typeface="Comic Sans MS" panose="030F0702030302020204" pitchFamily="66" charset="0"/>
              </a:rPr>
              <a:t>, 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4</a:t>
            </a:r>
            <a:r>
              <a:rPr lang="pt-BR" sz="2400" dirty="0" smtClean="0">
                <a:latin typeface="Comic Sans MS" panose="030F0702030302020204" pitchFamily="66" charset="0"/>
              </a:rPr>
              <a:t>&gt;, 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2</a:t>
            </a:r>
            <a:r>
              <a:rPr lang="pt-BR" sz="2400" dirty="0" smtClean="0">
                <a:latin typeface="Comic Sans MS" panose="030F0702030302020204" pitchFamily="66" charset="0"/>
              </a:rPr>
              <a:t>, 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5</a:t>
            </a:r>
            <a:r>
              <a:rPr lang="pt-BR" sz="2400" dirty="0" smtClean="0">
                <a:latin typeface="Comic Sans MS" panose="030F0702030302020204" pitchFamily="66" charset="0"/>
              </a:rPr>
              <a:t>&gt;, 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3</a:t>
            </a:r>
            <a:r>
              <a:rPr lang="pt-BR" sz="2400" dirty="0" smtClean="0">
                <a:latin typeface="Comic Sans MS" panose="030F0702030302020204" pitchFamily="66" charset="0"/>
              </a:rPr>
              <a:t>, 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6</a:t>
            </a:r>
            <a:r>
              <a:rPr lang="pt-BR" sz="2400" dirty="0" smtClean="0">
                <a:latin typeface="Comic Sans MS" panose="030F0702030302020204" pitchFamily="66" charset="0"/>
              </a:rPr>
              <a:t>&gt;}</a:t>
            </a:r>
          </a:p>
          <a:p>
            <a:endParaRPr lang="pt-BR" sz="2400" dirty="0">
              <a:latin typeface="Comic Sans MS" panose="030F0702030302020204" pitchFamily="66" charset="0"/>
            </a:endParaRPr>
          </a:p>
          <a:p>
            <a:r>
              <a:rPr lang="pt-BR" sz="2400" dirty="0" smtClean="0">
                <a:latin typeface="Comic Sans MS" panose="030F0702030302020204" pitchFamily="66" charset="0"/>
              </a:rPr>
              <a:t>FAF</a:t>
            </a:r>
            <a:r>
              <a:rPr lang="pt-BR" sz="2400" dirty="0">
                <a:latin typeface="Comic Sans MS" panose="030F0702030302020204" pitchFamily="66" charset="0"/>
              </a:rPr>
              <a:t>: </a:t>
            </a:r>
          </a:p>
          <a:p>
            <a:r>
              <a:rPr lang="pt-BR" sz="2400" dirty="0" smtClean="0">
                <a:latin typeface="Comic Sans MS" panose="030F0702030302020204" pitchFamily="66" charset="0"/>
              </a:rPr>
              <a:t>{&lt;x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1</a:t>
            </a:r>
            <a:r>
              <a:rPr lang="pt-BR" sz="2400" dirty="0" smtClean="0">
                <a:latin typeface="Comic Sans MS" panose="030F0702030302020204" pitchFamily="66" charset="0"/>
              </a:rPr>
              <a:t>&gt;,&lt;x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2</a:t>
            </a:r>
            <a:r>
              <a:rPr lang="pt-BR" sz="2400" dirty="0" smtClean="0">
                <a:latin typeface="Comic Sans MS" panose="030F0702030302020204" pitchFamily="66" charset="0"/>
              </a:rPr>
              <a:t>&gt;,&lt;x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3</a:t>
            </a:r>
            <a:r>
              <a:rPr lang="pt-BR" sz="2400" dirty="0" smtClean="0">
                <a:latin typeface="Comic Sans MS" panose="030F0702030302020204" pitchFamily="66" charset="0"/>
              </a:rPr>
              <a:t>&gt;,</a:t>
            </a:r>
            <a:br>
              <a:rPr lang="pt-BR" sz="2400" dirty="0" smtClean="0">
                <a:latin typeface="Comic Sans MS" panose="030F0702030302020204" pitchFamily="66" charset="0"/>
              </a:rPr>
            </a:br>
            <a:r>
              <a:rPr lang="pt-BR" sz="2400" dirty="0" smtClean="0">
                <a:latin typeface="Comic Sans MS" panose="030F0702030302020204" pitchFamily="66" charset="0"/>
              </a:rPr>
              <a:t>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4</a:t>
            </a:r>
            <a:r>
              <a:rPr lang="pt-BR" sz="2400" dirty="0" smtClean="0">
                <a:latin typeface="Comic Sans MS" panose="030F0702030302020204" pitchFamily="66" charset="0"/>
              </a:rPr>
              <a:t>&gt;,&lt;x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5</a:t>
            </a:r>
            <a:r>
              <a:rPr lang="pt-BR" sz="2400" dirty="0" smtClean="0">
                <a:latin typeface="Comic Sans MS" panose="030F0702030302020204" pitchFamily="66" charset="0"/>
              </a:rPr>
              <a:t>&gt;,&lt;x</a:t>
            </a:r>
            <a:r>
              <a:rPr lang="pt-BR" sz="2400" baseline="-25000" dirty="0" smtClean="0">
                <a:latin typeface="Comic Sans MS" panose="030F0702030302020204" pitchFamily="66" charset="0"/>
              </a:rPr>
              <a:t>6</a:t>
            </a:r>
            <a:r>
              <a:rPr lang="pt-BR" sz="2400" dirty="0" smtClean="0">
                <a:latin typeface="Comic Sans MS" panose="030F0702030302020204" pitchFamily="66" charset="0"/>
              </a:rPr>
              <a:t>&gt;}</a:t>
            </a:r>
            <a:endParaRPr lang="pt-BR" sz="2400" dirty="0">
              <a:latin typeface="Comic Sans MS" panose="030F0702030302020204" pitchFamily="66" charset="0"/>
            </a:endParaRPr>
          </a:p>
          <a:p>
            <a:endParaRPr lang="pt-BR" sz="2400" dirty="0">
              <a:latin typeface="Comic Sans MS" panose="030F0702030302020204" pitchFamily="66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Estratégias de Execução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Workflow </a:t>
            </a:r>
            <a:r>
              <a:rPr lang="en-US" dirty="0" err="1" smtClean="0">
                <a:latin typeface="Comic Sans MS" panose="030F0702030302020204" pitchFamily="66" charset="0"/>
              </a:rPr>
              <a:t>como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uma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err="1" smtClean="0">
                <a:latin typeface="Comic Sans MS" panose="030F0702030302020204" pitchFamily="66" charset="0"/>
              </a:rPr>
              <a:t>expressão</a:t>
            </a:r>
            <a:r>
              <a:rPr lang="en-US" dirty="0" smtClean="0">
                <a:latin typeface="Comic Sans MS" panose="030F0702030302020204" pitchFamily="66" charset="0"/>
              </a:rPr>
              <a:t> da </a:t>
            </a:r>
            <a:r>
              <a:rPr lang="en-US" dirty="0" err="1" smtClean="0">
                <a:latin typeface="Comic Sans MS" panose="030F0702030302020204" pitchFamily="66" charset="0"/>
              </a:rPr>
              <a:t>álgebra</a:t>
            </a:r>
            <a:endParaRPr lang="en-US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7120"/>
              </p:ext>
            </p:extLst>
          </p:nvPr>
        </p:nvGraphicFramePr>
        <p:xfrm>
          <a:off x="5004221" y="2358023"/>
          <a:ext cx="3528219" cy="3537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219"/>
              </a:tblGrid>
              <a:tr h="353783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SplitMap(ExtractRD, R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Map(PSRiser, 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Map(SRiser, 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Map(PDRiser, 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5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Map(DRiser, T</a:t>
                      </a:r>
                      <a:r>
                        <a:rPr lang="fr-FR" sz="1800" baseline="-25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6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Filter(Tanalysis, T</a:t>
                      </a:r>
                      <a:r>
                        <a:rPr lang="fr-F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fr-F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7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Filter(Canalysis, T</a:t>
                      </a:r>
                      <a:r>
                        <a:rPr lang="fr-F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pt-BR" sz="18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SRQuery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(T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⋈ T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{T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T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})</a:t>
                      </a:r>
                      <a:endParaRPr lang="pt-BR" sz="18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0" algn="l">
                        <a:spcAft>
                          <a:spcPts val="60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pt-B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sym typeface="Symbol"/>
                        </a:rPr>
                        <a:t>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pt-BR" sz="18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Reduce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pt-BR" sz="18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CompressRD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T</a:t>
                      </a:r>
                      <a:r>
                        <a:rPr lang="pt-BR" sz="1800" baseline="-250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r>
                        <a:rPr lang="pt-BR" sz="2000" dirty="0" smtClean="0">
                          <a:effectLst/>
                        </a:rPr>
                        <a:t>)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346692" y="2574196"/>
            <a:ext cx="110235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ExtractRD</a:t>
            </a:r>
            <a:endParaRPr lang="pt-BR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843736" y="3347127"/>
            <a:ext cx="87235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PSRiser</a:t>
            </a:r>
            <a:endParaRPr lang="pt-BR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903047" y="3991746"/>
            <a:ext cx="75373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SRiser</a:t>
            </a:r>
            <a:endParaRPr lang="pt-BR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25302" y="4636365"/>
            <a:ext cx="9092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PDRiser</a:t>
            </a:r>
            <a:endParaRPr lang="pt-BR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884613" y="5280984"/>
            <a:ext cx="79060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DRiser</a:t>
            </a:r>
            <a:endParaRPr lang="pt-BR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2169617" y="5286092"/>
            <a:ext cx="100931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Tanalysis</a:t>
            </a:r>
            <a:endParaRPr lang="pt-BR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2059657" y="4654050"/>
            <a:ext cx="103855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Canalysis</a:t>
            </a:r>
            <a:endParaRPr lang="pt-BR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3419872" y="5958572"/>
            <a:ext cx="137588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err="1" smtClean="0"/>
              <a:t>CompressRD</a:t>
            </a:r>
            <a:endParaRPr lang="pt-BR" dirty="0" smtClean="0"/>
          </a:p>
        </p:txBody>
      </p:sp>
      <p:sp>
        <p:nvSpPr>
          <p:cNvPr id="14" name="CaixaDeTexto 13"/>
          <p:cNvSpPr txBox="1"/>
          <p:nvPr/>
        </p:nvSpPr>
        <p:spPr>
          <a:xfrm>
            <a:off x="3563888" y="4806444"/>
            <a:ext cx="79675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Merge</a:t>
            </a:r>
          </a:p>
        </p:txBody>
      </p:sp>
      <p:cxnSp>
        <p:nvCxnSpPr>
          <p:cNvPr id="16" name="Conector de seta reta 15"/>
          <p:cNvCxnSpPr>
            <a:stCxn id="6" idx="2"/>
            <a:endCxn id="7" idx="0"/>
          </p:cNvCxnSpPr>
          <p:nvPr/>
        </p:nvCxnSpPr>
        <p:spPr>
          <a:xfrm flipH="1">
            <a:off x="1279914" y="2943528"/>
            <a:ext cx="617955" cy="40359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7" idx="2"/>
            <a:endCxn id="8" idx="0"/>
          </p:cNvCxnSpPr>
          <p:nvPr/>
        </p:nvCxnSpPr>
        <p:spPr>
          <a:xfrm flipH="1">
            <a:off x="1279913" y="3716459"/>
            <a:ext cx="1" cy="2752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8" idx="2"/>
            <a:endCxn id="9" idx="0"/>
          </p:cNvCxnSpPr>
          <p:nvPr/>
        </p:nvCxnSpPr>
        <p:spPr>
          <a:xfrm>
            <a:off x="1279913" y="4361078"/>
            <a:ext cx="1" cy="2752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9" idx="2"/>
            <a:endCxn id="10" idx="0"/>
          </p:cNvCxnSpPr>
          <p:nvPr/>
        </p:nvCxnSpPr>
        <p:spPr>
          <a:xfrm>
            <a:off x="1279914" y="5005697"/>
            <a:ext cx="0" cy="2752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0" idx="3"/>
            <a:endCxn id="11" idx="1"/>
          </p:cNvCxnSpPr>
          <p:nvPr/>
        </p:nvCxnSpPr>
        <p:spPr>
          <a:xfrm>
            <a:off x="1675214" y="5465650"/>
            <a:ext cx="494403" cy="51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10" idx="3"/>
            <a:endCxn id="12" idx="1"/>
          </p:cNvCxnSpPr>
          <p:nvPr/>
        </p:nvCxnSpPr>
        <p:spPr>
          <a:xfrm flipV="1">
            <a:off x="1675214" y="4838716"/>
            <a:ext cx="384443" cy="62693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>
            <a:stCxn id="12" idx="3"/>
            <a:endCxn id="14" idx="1"/>
          </p:cNvCxnSpPr>
          <p:nvPr/>
        </p:nvCxnSpPr>
        <p:spPr>
          <a:xfrm>
            <a:off x="3098211" y="4838716"/>
            <a:ext cx="465677" cy="1523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>
            <a:stCxn id="11" idx="3"/>
          </p:cNvCxnSpPr>
          <p:nvPr/>
        </p:nvCxnSpPr>
        <p:spPr>
          <a:xfrm flipV="1">
            <a:off x="3178932" y="5166484"/>
            <a:ext cx="384956" cy="30427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>
            <a:off x="3995936" y="5175776"/>
            <a:ext cx="2" cy="7827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1387955" y="191683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omic Sans MS" panose="030F0702030302020204" pitchFamily="66" charset="0"/>
              </a:rPr>
              <a:t>Workflow</a:t>
            </a:r>
            <a:endParaRPr lang="pt-BR" b="1" dirty="0">
              <a:latin typeface="Comic Sans MS" panose="030F0702030302020204" pitchFamily="66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5004048" y="1916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omic Sans MS" panose="030F0702030302020204" pitchFamily="66" charset="0"/>
              </a:rPr>
              <a:t>Expressões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algébricas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257419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(1)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23528" y="33569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(2)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23528" y="400506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(3)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23528" y="465313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(4)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323528" y="530120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(5)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006295" y="426703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(7)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2123728" y="580526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(6)</a:t>
            </a:r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4283968" y="444640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(8)</a:t>
            </a:r>
            <a:endParaRPr lang="pt-BR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4427984" y="552652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(9)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27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Detalhes de Implementação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Java </a:t>
            </a:r>
            <a:r>
              <a:rPr lang="pt-BR" dirty="0">
                <a:latin typeface="Comic Sans MS" panose="030F0702030302020204" pitchFamily="66" charset="0"/>
              </a:rPr>
              <a:t>Versão 6 </a:t>
            </a:r>
            <a:r>
              <a:rPr lang="pt-BR" i="1" dirty="0">
                <a:latin typeface="Comic Sans MS" panose="030F0702030302020204" pitchFamily="66" charset="0"/>
              </a:rPr>
              <a:t>Update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smtClean="0">
                <a:latin typeface="Comic Sans MS" panose="030F0702030302020204" pitchFamily="66" charset="0"/>
              </a:rPr>
              <a:t>15</a:t>
            </a:r>
          </a:p>
          <a:p>
            <a:r>
              <a:rPr lang="pt-BR" dirty="0">
                <a:latin typeface="Comic Sans MS" panose="030F0702030302020204" pitchFamily="66" charset="0"/>
              </a:rPr>
              <a:t>HSQLDB 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i="1" dirty="0" smtClean="0">
                <a:latin typeface="Comic Sans MS" panose="030F0702030302020204" pitchFamily="66" charset="0"/>
              </a:rPr>
              <a:t>Drivers</a:t>
            </a:r>
            <a:r>
              <a:rPr lang="pt-BR" dirty="0" smtClean="0">
                <a:latin typeface="Comic Sans MS" panose="030F0702030302020204" pitchFamily="66" charset="0"/>
              </a:rPr>
              <a:t> </a:t>
            </a:r>
            <a:r>
              <a:rPr lang="pt-BR" dirty="0">
                <a:latin typeface="Comic Sans MS" panose="030F0702030302020204" pitchFamily="66" charset="0"/>
              </a:rPr>
              <a:t>JDBC 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>
                <a:latin typeface="Comic Sans MS" panose="030F0702030302020204" pitchFamily="66" charset="0"/>
              </a:rPr>
              <a:t>MPJ </a:t>
            </a:r>
            <a:r>
              <a:rPr lang="pt-BR" dirty="0" smtClean="0">
                <a:latin typeface="Comic Sans MS" panose="030F0702030302020204" pitchFamily="66" charset="0"/>
              </a:rPr>
              <a:t>– arcabouço de paralelismo em Java</a:t>
            </a:r>
          </a:p>
          <a:p>
            <a:r>
              <a:rPr lang="pt-BR" dirty="0" err="1">
                <a:latin typeface="Comic Sans MS" panose="030F0702030302020204" pitchFamily="66" charset="0"/>
              </a:rPr>
              <a:t>PostgreSQL</a:t>
            </a:r>
            <a:r>
              <a:rPr lang="pt-BR" dirty="0">
                <a:latin typeface="Comic Sans MS" panose="030F0702030302020204" pitchFamily="66" charset="0"/>
              </a:rPr>
              <a:t> versão 8.4.6 </a:t>
            </a:r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Código disponibilizado em:</a:t>
            </a:r>
          </a:p>
          <a:p>
            <a:pPr lvl="1"/>
            <a:r>
              <a:rPr lang="pt-BR" dirty="0">
                <a:latin typeface="Comic Sans MS" panose="030F0702030302020204" pitchFamily="66" charset="0"/>
              </a:rPr>
              <a:t>https://sourceforge.net/projects/scicumulus/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Representação dos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  <a:endParaRPr lang="en-US" i="1" dirty="0">
              <a:latin typeface="Comic Sans MS" panose="030F0702030302020204" pitchFamily="66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5" y="1308989"/>
            <a:ext cx="7098605" cy="48000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48" y="4022509"/>
            <a:ext cx="5554663" cy="2355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tângulo 7"/>
          <p:cNvSpPr/>
          <p:nvPr/>
        </p:nvSpPr>
        <p:spPr>
          <a:xfrm>
            <a:off x="1864160" y="3316797"/>
            <a:ext cx="864096" cy="21602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1907704" y="3555438"/>
            <a:ext cx="1296144" cy="21602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3451448" y="4022509"/>
            <a:ext cx="1480592" cy="21602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ector angulado 9"/>
          <p:cNvCxnSpPr>
            <a:stCxn id="8" idx="3"/>
            <a:endCxn id="12" idx="0"/>
          </p:cNvCxnSpPr>
          <p:nvPr/>
        </p:nvCxnSpPr>
        <p:spPr>
          <a:xfrm>
            <a:off x="2728256" y="3424809"/>
            <a:ext cx="1463488" cy="597700"/>
          </a:xfrm>
          <a:prstGeom prst="bentConnector2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Conector angulado 13"/>
          <p:cNvCxnSpPr>
            <a:stCxn id="11" idx="3"/>
            <a:endCxn id="12" idx="0"/>
          </p:cNvCxnSpPr>
          <p:nvPr/>
        </p:nvCxnSpPr>
        <p:spPr>
          <a:xfrm>
            <a:off x="3203848" y="3663450"/>
            <a:ext cx="987896" cy="359059"/>
          </a:xfrm>
          <a:prstGeom prst="bentConnector2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691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4560" r="3778" b="2239"/>
          <a:stretch/>
        </p:blipFill>
        <p:spPr>
          <a:xfrm>
            <a:off x="622690" y="1161336"/>
            <a:ext cx="7909750" cy="529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Malária no Mundo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27494"/>
      </p:ext>
    </p:extLst>
  </p:cSld>
  <p:clrMapOvr>
    <a:masterClrMapping/>
  </p:clrMapOvr>
  <p:transition spd="slow" advTm="31499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604448" cy="504056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Representação dos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  <a:endParaRPr lang="en-US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8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Componente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extrator</a:t>
            </a:r>
            <a:r>
              <a:rPr lang="en-US" dirty="0" smtClean="0">
                <a:latin typeface="Comic Sans MS" panose="030F0702030302020204" pitchFamily="66" charset="0"/>
              </a:rPr>
              <a:t> de dados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Como </a:t>
            </a:r>
            <a:r>
              <a:rPr lang="en-US" dirty="0" err="1" smtClean="0">
                <a:latin typeface="Comic Sans MS" panose="030F0702030302020204" pitchFamily="66" charset="0"/>
              </a:rPr>
              <a:t>extrair</a:t>
            </a:r>
            <a:r>
              <a:rPr lang="en-US" dirty="0" smtClean="0">
                <a:latin typeface="Comic Sans MS" panose="030F0702030302020204" pitchFamily="66" charset="0"/>
              </a:rPr>
              <a:t> dados de </a:t>
            </a:r>
            <a:r>
              <a:rPr lang="en-US" dirty="0" err="1" smtClean="0">
                <a:latin typeface="Comic Sans MS" panose="030F0702030302020204" pitchFamily="66" charset="0"/>
              </a:rPr>
              <a:t>diferentes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formatos</a:t>
            </a:r>
            <a:r>
              <a:rPr lang="en-US" dirty="0" smtClean="0">
                <a:latin typeface="Comic Sans MS" panose="030F0702030302020204" pitchFamily="66" charset="0"/>
              </a:rPr>
              <a:t> (e.g. </a:t>
            </a:r>
            <a:r>
              <a:rPr lang="en-US" dirty="0" err="1" smtClean="0">
                <a:latin typeface="Comic Sans MS" panose="030F0702030302020204" pitchFamily="66" charset="0"/>
              </a:rPr>
              <a:t>binário</a:t>
            </a:r>
            <a:r>
              <a:rPr lang="en-US" dirty="0" smtClean="0"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latin typeface="Comic Sans MS" panose="030F0702030302020204" pitchFamily="66" charset="0"/>
              </a:rPr>
              <a:t>Fasta</a:t>
            </a:r>
            <a:r>
              <a:rPr lang="en-US" dirty="0" smtClean="0">
                <a:latin typeface="Comic Sans MS" panose="030F0702030302020204" pitchFamily="66" charset="0"/>
              </a:rPr>
              <a:t>, HDF5, etc.) ?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Componente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extrator</a:t>
            </a:r>
            <a:r>
              <a:rPr lang="en-US" dirty="0" smtClean="0">
                <a:latin typeface="Comic Sans MS" panose="030F0702030302020204" pitchFamily="66" charset="0"/>
              </a:rPr>
              <a:t> (</a:t>
            </a:r>
            <a:r>
              <a:rPr lang="en-US" dirty="0" err="1" smtClean="0">
                <a:latin typeface="Comic Sans MS" panose="030F0702030302020204" pitchFamily="66" charset="0"/>
              </a:rPr>
              <a:t>baseado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álgebra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Invoca</a:t>
            </a:r>
            <a:r>
              <a:rPr lang="en-US" dirty="0" smtClean="0">
                <a:latin typeface="Comic Sans MS" panose="030F0702030302020204" pitchFamily="66" charset="0"/>
              </a:rPr>
              <a:t> um </a:t>
            </a:r>
            <a:r>
              <a:rPr lang="en-US" dirty="0" err="1" smtClean="0">
                <a:latin typeface="Comic Sans MS" panose="030F0702030302020204" pitchFamily="66" charset="0"/>
              </a:rPr>
              <a:t>programa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externo</a:t>
            </a:r>
            <a:r>
              <a:rPr lang="en-US" dirty="0" smtClean="0">
                <a:latin typeface="Comic Sans MS" panose="030F0702030302020204" pitchFamily="66" charset="0"/>
              </a:rPr>
              <a:t> (</a:t>
            </a:r>
            <a:r>
              <a:rPr lang="en-US" dirty="0" err="1" smtClean="0">
                <a:latin typeface="Comic Sans MS" panose="030F0702030302020204" pitchFamily="66" charset="0"/>
              </a:rPr>
              <a:t>definido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pelo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usuário</a:t>
            </a:r>
            <a:r>
              <a:rPr lang="en-US" dirty="0" smtClean="0">
                <a:latin typeface="Comic Sans MS" panose="030F0702030302020204" pitchFamily="66" charset="0"/>
              </a:rPr>
              <a:t>) </a:t>
            </a:r>
            <a:r>
              <a:rPr lang="en-US" dirty="0" err="1" smtClean="0">
                <a:latin typeface="Comic Sans MS" panose="030F0702030302020204" pitchFamily="66" charset="0"/>
              </a:rPr>
              <a:t>que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analisa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arquivos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produzidos</a:t>
            </a:r>
            <a:r>
              <a:rPr lang="en-US" dirty="0" smtClean="0">
                <a:latin typeface="Comic Sans MS" panose="030F0702030302020204" pitchFamily="66" charset="0"/>
              </a:rPr>
              <a:t> e </a:t>
            </a:r>
            <a:r>
              <a:rPr lang="en-US" dirty="0" err="1" smtClean="0">
                <a:latin typeface="Comic Sans MS" panose="030F0702030302020204" pitchFamily="66" charset="0"/>
              </a:rPr>
              <a:t>extrai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metadados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interesse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Encapsula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regras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extração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que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são</a:t>
            </a:r>
            <a:r>
              <a:rPr lang="en-US" dirty="0" smtClean="0">
                <a:latin typeface="Comic Sans MS" panose="030F0702030302020204" pitchFamily="66" charset="0"/>
              </a:rPr>
              <a:t> dependents de </a:t>
            </a:r>
            <a:r>
              <a:rPr lang="en-US" dirty="0" err="1" smtClean="0">
                <a:latin typeface="Comic Sans MS" panose="030F0702030302020204" pitchFamily="66" charset="0"/>
              </a:rPr>
              <a:t>domínio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Relações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possuem</a:t>
            </a:r>
            <a:r>
              <a:rPr lang="en-US" dirty="0" smtClean="0">
                <a:latin typeface="Comic Sans MS" panose="030F0702030302020204" pitchFamily="66" charset="0"/>
              </a:rPr>
              <a:t> dados da </a:t>
            </a:r>
            <a:r>
              <a:rPr lang="en-US" dirty="0" err="1" smtClean="0">
                <a:latin typeface="Comic Sans MS" panose="030F0702030302020204" pitchFamily="66" charset="0"/>
              </a:rPr>
              <a:t>execução</a:t>
            </a:r>
            <a:r>
              <a:rPr lang="en-US" dirty="0" smtClean="0">
                <a:latin typeface="Comic Sans MS" panose="030F0702030302020204" pitchFamily="66" charset="0"/>
              </a:rPr>
              <a:t> com dados do </a:t>
            </a:r>
            <a:r>
              <a:rPr lang="en-US" dirty="0" err="1" smtClean="0">
                <a:latin typeface="Comic Sans MS" panose="030F0702030302020204" pitchFamily="66" charset="0"/>
              </a:rPr>
              <a:t>domínio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22CF10-5FF4-BA47-B282-46DDF45BBDE4}" type="slidenum">
              <a:rPr lang="pt-BR" smtClean="0"/>
              <a:t>171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8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Extração</a:t>
            </a:r>
            <a:r>
              <a:rPr lang="en-US" dirty="0" smtClean="0">
                <a:latin typeface="Comic Sans MS" panose="030F0702030302020204" pitchFamily="66" charset="0"/>
              </a:rPr>
              <a:t> de dados de </a:t>
            </a:r>
            <a:r>
              <a:rPr lang="en-US" dirty="0" err="1" smtClean="0">
                <a:latin typeface="Comic Sans MS" panose="030F0702030302020204" pitchFamily="66" charset="0"/>
              </a:rPr>
              <a:t>domínio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1508" name="Retângulo 7"/>
          <p:cNvSpPr>
            <a:spLocks noChangeArrowheads="1"/>
          </p:cNvSpPr>
          <p:nvPr/>
        </p:nvSpPr>
        <p:spPr bwMode="auto">
          <a:xfrm>
            <a:off x="827088" y="1196975"/>
            <a:ext cx="705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15" name="Imagem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184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8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Extração</a:t>
            </a:r>
            <a:r>
              <a:rPr lang="en-US" dirty="0" smtClean="0">
                <a:latin typeface="Comic Sans MS" panose="030F0702030302020204" pitchFamily="66" charset="0"/>
              </a:rPr>
              <a:t> de Dados de </a:t>
            </a:r>
            <a:r>
              <a:rPr lang="en-US" dirty="0" err="1" smtClean="0">
                <a:latin typeface="Comic Sans MS" panose="030F0702030302020204" pitchFamily="66" charset="0"/>
              </a:rPr>
              <a:t>Domínio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" y="1525432"/>
            <a:ext cx="9062370" cy="353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03648" y="1525432"/>
            <a:ext cx="2232248" cy="22330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6931609" y="1628928"/>
            <a:ext cx="2032879" cy="33391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Nome do </a:t>
            </a:r>
            <a:r>
              <a:rPr lang="en-US" dirty="0" err="1" smtClean="0">
                <a:solidFill>
                  <a:schemeClr val="tx1"/>
                </a:solidFill>
              </a:rPr>
              <a:t>arquivo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Conector angulado 12"/>
          <p:cNvCxnSpPr>
            <a:stCxn id="7" idx="3"/>
            <a:endCxn id="8" idx="1"/>
          </p:cNvCxnSpPr>
          <p:nvPr/>
        </p:nvCxnSpPr>
        <p:spPr>
          <a:xfrm>
            <a:off x="3635896" y="1637084"/>
            <a:ext cx="3295713" cy="158800"/>
          </a:xfrm>
          <a:prstGeom prst="bent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043608" y="2070635"/>
            <a:ext cx="1584176" cy="22330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ixaDeTexto 16"/>
          <p:cNvSpPr txBox="1"/>
          <p:nvPr/>
        </p:nvSpPr>
        <p:spPr>
          <a:xfrm>
            <a:off x="1259632" y="5215632"/>
            <a:ext cx="2284907" cy="92559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Valor </a:t>
            </a:r>
            <a:r>
              <a:rPr lang="en-US" dirty="0" err="1" smtClean="0">
                <a:solidFill>
                  <a:schemeClr val="tx1"/>
                </a:solidFill>
              </a:rPr>
              <a:t>produzido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ferramentas</a:t>
            </a:r>
            <a:r>
              <a:rPr lang="en-US" dirty="0" smtClean="0">
                <a:solidFill>
                  <a:schemeClr val="tx1"/>
                </a:solidFill>
              </a:rPr>
              <a:t> do </a:t>
            </a:r>
            <a:r>
              <a:rPr lang="en-US" i="1" dirty="0" smtClean="0">
                <a:solidFill>
                  <a:schemeClr val="tx1"/>
                </a:solidFill>
              </a:rPr>
              <a:t>workflow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Conector angulado 17"/>
          <p:cNvCxnSpPr>
            <a:stCxn id="15" idx="2"/>
            <a:endCxn id="17" idx="0"/>
          </p:cNvCxnSpPr>
          <p:nvPr/>
        </p:nvCxnSpPr>
        <p:spPr>
          <a:xfrm rot="16200000" flipH="1">
            <a:off x="658045" y="3471590"/>
            <a:ext cx="2921693" cy="566390"/>
          </a:xfrm>
          <a:prstGeom prst="bent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161553" y="5239712"/>
            <a:ext cx="2284907" cy="92559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</a:rPr>
              <a:t>Obtido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serviços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Web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terceiros</a:t>
            </a:r>
            <a:r>
              <a:rPr lang="en-US" dirty="0" smtClean="0">
                <a:solidFill>
                  <a:schemeClr val="tx1"/>
                </a:solidFill>
              </a:rPr>
              <a:t> (NCBI)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716446" y="2070634"/>
            <a:ext cx="4303825" cy="21564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ector angulado 26"/>
          <p:cNvCxnSpPr>
            <a:stCxn id="23" idx="2"/>
            <a:endCxn id="22" idx="1"/>
          </p:cNvCxnSpPr>
          <p:nvPr/>
        </p:nvCxnSpPr>
        <p:spPr>
          <a:xfrm rot="16200000" flipH="1">
            <a:off x="3306843" y="3847797"/>
            <a:ext cx="3416227" cy="293194"/>
          </a:xfrm>
          <a:prstGeom prst="bentConnector2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6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Consulta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utilizando</a:t>
            </a:r>
            <a:r>
              <a:rPr lang="en-US" dirty="0" smtClean="0">
                <a:latin typeface="Comic Sans MS" panose="030F0702030302020204" pitchFamily="66" charset="0"/>
              </a:rPr>
              <a:t> dados de </a:t>
            </a:r>
            <a:r>
              <a:rPr lang="en-US" dirty="0" err="1" smtClean="0">
                <a:latin typeface="Comic Sans MS" panose="030F0702030302020204" pitchFamily="66" charset="0"/>
              </a:rPr>
              <a:t>domínio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Quais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sequencias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dadas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como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entrada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não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fazem</a:t>
            </a:r>
            <a:r>
              <a:rPr lang="en-US" dirty="0" smtClean="0">
                <a:latin typeface="Comic Sans MS" panose="030F0702030302020204" pitchFamily="66" charset="0"/>
              </a:rPr>
              <a:t> parte de um gene </a:t>
            </a:r>
            <a:r>
              <a:rPr lang="en-US" dirty="0" err="1" smtClean="0">
                <a:latin typeface="Comic Sans MS" panose="030F0702030302020204" pitchFamily="66" charset="0"/>
              </a:rPr>
              <a:t>específico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br>
              <a:rPr lang="en-US" dirty="0" smtClean="0">
                <a:latin typeface="Comic Sans MS" panose="030F0702030302020204" pitchFamily="66" charset="0"/>
              </a:rPr>
            </a:br>
            <a:endParaRPr lang="en-US" dirty="0" smtClean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SELECT </a:t>
            </a:r>
            <a:r>
              <a:rPr lang="en-US" dirty="0" err="1" smtClean="0">
                <a:latin typeface="Comic Sans MS" panose="030F0702030302020204" pitchFamily="66" charset="0"/>
              </a:rPr>
              <a:t>S.NCBI_Ref_Sequence</a:t>
            </a: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sz="900" dirty="0" smtClean="0">
                <a:latin typeface="Comic Sans MS" panose="030F0702030302020204" pitchFamily="66" charset="0"/>
              </a:rPr>
              <a:t/>
            </a:r>
            <a:br>
              <a:rPr lang="en-US" sz="900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FROM </a:t>
            </a: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Task T,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Hits H, MSA_CONVERTED M2, MSA M1,    				SEQUENCE_GROUP SG, SEQUENCE S, 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			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ORGANISM O, SPECIE SP, GENUS G </a:t>
            </a:r>
          </a:p>
          <a:p>
            <a:pPr marL="457200" lvl="1" indent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WHERE </a:t>
            </a:r>
            <a:r>
              <a:rPr lang="en-US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T.taskid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=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H.taskid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AND </a:t>
            </a:r>
            <a:r>
              <a:rPr lang="en-US" dirty="0" err="1" smtClean="0">
                <a:latin typeface="Comic Sans MS" panose="030F0702030302020204" pitchFamily="66" charset="0"/>
              </a:rPr>
              <a:t>H.msacid</a:t>
            </a:r>
            <a:r>
              <a:rPr lang="en-US" dirty="0" smtClean="0">
                <a:latin typeface="Comic Sans MS" panose="030F0702030302020204" pitchFamily="66" charset="0"/>
              </a:rPr>
              <a:t> = M2.msacid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AND M2.msaid = M1.msaid AND M1.sgid = </a:t>
            </a:r>
            <a:r>
              <a:rPr lang="en-US" dirty="0" err="1" smtClean="0">
                <a:latin typeface="Comic Sans MS" panose="030F0702030302020204" pitchFamily="66" charset="0"/>
              </a:rPr>
              <a:t>SG.sgid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AND </a:t>
            </a:r>
            <a:r>
              <a:rPr lang="en-US" dirty="0" err="1" smtClean="0">
                <a:latin typeface="Comic Sans MS" panose="030F0702030302020204" pitchFamily="66" charset="0"/>
              </a:rPr>
              <a:t>SG.sqid</a:t>
            </a:r>
            <a:r>
              <a:rPr lang="en-US" dirty="0" smtClean="0">
                <a:latin typeface="Comic Sans MS" panose="030F0702030302020204" pitchFamily="66" charset="0"/>
              </a:rPr>
              <a:t> = </a:t>
            </a:r>
            <a:r>
              <a:rPr lang="en-US" dirty="0" err="1" smtClean="0">
                <a:latin typeface="Comic Sans MS" panose="030F0702030302020204" pitchFamily="66" charset="0"/>
              </a:rPr>
              <a:t>S.sqid</a:t>
            </a:r>
            <a:r>
              <a:rPr lang="en-US" dirty="0" smtClean="0">
                <a:latin typeface="Comic Sans MS" panose="030F0702030302020204" pitchFamily="66" charset="0"/>
              </a:rPr>
              <a:t> AND </a:t>
            </a:r>
            <a:r>
              <a:rPr lang="en-US" dirty="0" err="1" smtClean="0">
                <a:latin typeface="Comic Sans MS" panose="030F0702030302020204" pitchFamily="66" charset="0"/>
              </a:rPr>
              <a:t>S.orgid</a:t>
            </a:r>
            <a:r>
              <a:rPr lang="en-US" dirty="0" smtClean="0">
                <a:latin typeface="Comic Sans MS" panose="030F0702030302020204" pitchFamily="66" charset="0"/>
              </a:rPr>
              <a:t> = </a:t>
            </a:r>
            <a:r>
              <a:rPr lang="en-US" dirty="0" err="1" smtClean="0">
                <a:latin typeface="Comic Sans MS" panose="030F0702030302020204" pitchFamily="66" charset="0"/>
              </a:rPr>
              <a:t>O.orgid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AND </a:t>
            </a:r>
            <a:r>
              <a:rPr lang="en-US" dirty="0" err="1" smtClean="0">
                <a:latin typeface="Comic Sans MS" panose="030F0702030302020204" pitchFamily="66" charset="0"/>
              </a:rPr>
              <a:t>O.spid</a:t>
            </a:r>
            <a:r>
              <a:rPr lang="en-US" dirty="0" smtClean="0">
                <a:latin typeface="Comic Sans MS" panose="030F0702030302020204" pitchFamily="66" charset="0"/>
              </a:rPr>
              <a:t> = </a:t>
            </a:r>
            <a:r>
              <a:rPr lang="en-US" dirty="0" err="1" smtClean="0">
                <a:latin typeface="Comic Sans MS" panose="030F0702030302020204" pitchFamily="66" charset="0"/>
              </a:rPr>
              <a:t>SP.spid</a:t>
            </a:r>
            <a:r>
              <a:rPr lang="en-US" dirty="0" smtClean="0">
                <a:latin typeface="Comic Sans MS" panose="030F0702030302020204" pitchFamily="66" charset="0"/>
              </a:rPr>
              <a:t> and </a:t>
            </a:r>
            <a:r>
              <a:rPr lang="en-US" dirty="0" err="1" smtClean="0">
                <a:latin typeface="Comic Sans MS" panose="030F0702030302020204" pitchFamily="66" charset="0"/>
              </a:rPr>
              <a:t>SP.genid</a:t>
            </a:r>
            <a:r>
              <a:rPr lang="en-US" dirty="0" smtClean="0">
                <a:latin typeface="Comic Sans MS" panose="030F0702030302020204" pitchFamily="66" charset="0"/>
              </a:rPr>
              <a:t> = </a:t>
            </a:r>
            <a:r>
              <a:rPr lang="en-US" dirty="0" err="1" smtClean="0">
                <a:latin typeface="Comic Sans MS" panose="030F0702030302020204" pitchFamily="66" charset="0"/>
              </a:rPr>
              <a:t>G.genid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AND </a:t>
            </a:r>
            <a:r>
              <a:rPr lang="en-US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T.exitStatus</a:t>
            </a: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= 0 /* No error */ </a:t>
            </a:r>
            <a:b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AND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G.genus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= “PLASMODIUM” 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 rot="19623997">
            <a:off x="6117108" y="4900717"/>
            <a:ext cx="1977578" cy="970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Dados específicos do domínio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17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44" y="1484326"/>
            <a:ext cx="2304256" cy="23788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 do Tutorial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Motivação</a:t>
            </a:r>
          </a:p>
          <a:p>
            <a:r>
              <a:rPr lang="pt-BR" dirty="0"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dirty="0"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dirty="0"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dirty="0">
                <a:latin typeface="Comic Sans MS" panose="030F0702030302020204" pitchFamily="66" charset="0"/>
              </a:rPr>
              <a:t>Máquina de Execução </a:t>
            </a:r>
            <a:r>
              <a:rPr lang="pt-BR" dirty="0" err="1">
                <a:latin typeface="Comic Sans MS" panose="030F0702030302020204" pitchFamily="66" charset="0"/>
              </a:rPr>
              <a:t>SciCumulus</a:t>
            </a:r>
            <a:endParaRPr lang="pt-BR" dirty="0">
              <a:latin typeface="Comic Sans MS" panose="030F0702030302020204" pitchFamily="66" charset="0"/>
            </a:endParaRPr>
          </a:p>
          <a:p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>Aplicação de Proveniência em </a:t>
            </a:r>
            <a:endParaRPr lang="pt-BR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e-Science na Nuvem</a:t>
            </a:r>
            <a:endParaRPr lang="pt-B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6787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930896" y="859328"/>
            <a:ext cx="5181600" cy="5029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75" name="Oval 2"/>
          <p:cNvSpPr>
            <a:spLocks noChangeArrowheads="1"/>
          </p:cNvSpPr>
          <p:nvPr/>
        </p:nvSpPr>
        <p:spPr bwMode="auto">
          <a:xfrm>
            <a:off x="2696716" y="1604251"/>
            <a:ext cx="3649960" cy="353935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68" y="5975878"/>
            <a:ext cx="2237552" cy="82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52400" y="5715000"/>
            <a:ext cx="609600" cy="381000"/>
          </a:xfrm>
        </p:spPr>
        <p:txBody>
          <a:bodyPr/>
          <a:lstStyle/>
          <a:p>
            <a:pPr>
              <a:defRPr/>
            </a:pPr>
            <a:fld id="{4EA8287C-2CF3-41DE-9965-800A3719165E}" type="slidenum">
              <a:rPr lang="pt-BR" smtClean="0"/>
              <a:pPr>
                <a:defRPr/>
              </a:pPr>
              <a:t>176</a:t>
            </a:fld>
            <a:endParaRPr lang="pt-BR"/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3881116" y="1431669"/>
            <a:ext cx="1410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composição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261744" y="3132108"/>
            <a:ext cx="931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 smtClean="0">
                <a:latin typeface="Arial Narrow" pitchFamily="34" charset="0"/>
              </a:rPr>
              <a:t>análise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83" name="AutoShape 10"/>
          <p:cNvSpPr>
            <a:spLocks noChangeArrowheads="1"/>
          </p:cNvSpPr>
          <p:nvPr/>
        </p:nvSpPr>
        <p:spPr bwMode="auto">
          <a:xfrm>
            <a:off x="8147586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4" name="AutoShape 11"/>
          <p:cNvSpPr>
            <a:spLocks noChangeArrowheads="1"/>
          </p:cNvSpPr>
          <p:nvPr/>
        </p:nvSpPr>
        <p:spPr bwMode="auto">
          <a:xfrm>
            <a:off x="7715538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5893296" y="3297728"/>
            <a:ext cx="1143000" cy="114300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8" name="Arc 15"/>
          <p:cNvSpPr>
            <a:spLocks/>
          </p:cNvSpPr>
          <p:nvPr/>
        </p:nvSpPr>
        <p:spPr bwMode="auto">
          <a:xfrm rot="10079290" flipV="1">
            <a:off x="6579096" y="2230928"/>
            <a:ext cx="438150" cy="1177925"/>
          </a:xfrm>
          <a:custGeom>
            <a:avLst/>
            <a:gdLst>
              <a:gd name="T0" fmla="*/ 71429926 w 21600"/>
              <a:gd name="T1" fmla="*/ 1938960833 h 29033"/>
              <a:gd name="T2" fmla="*/ 29363311 w 21600"/>
              <a:gd name="T3" fmla="*/ 0 h 29033"/>
              <a:gd name="T4" fmla="*/ 180285434 w 21600"/>
              <a:gd name="T5" fmla="*/ 789060639 h 29033"/>
              <a:gd name="T6" fmla="*/ 0 60000 65536"/>
              <a:gd name="T7" fmla="*/ 0 60000 65536"/>
              <a:gd name="T8" fmla="*/ 0 60000 65536"/>
              <a:gd name="T9" fmla="*/ 0 w 21600"/>
              <a:gd name="T10" fmla="*/ 0 h 29033"/>
              <a:gd name="T11" fmla="*/ 21600 w 21600"/>
              <a:gd name="T12" fmla="*/ 29033 h 290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033" fill="none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</a:path>
              <a:path w="21600" h="29033" stroke="0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  <a:lnTo>
                  <a:pt x="21600" y="11815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99120" y="476672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validação, verificação e publicação dos resultados</a:t>
            </a:r>
            <a:endParaRPr lang="pt-BR" sz="1200" b="0">
              <a:latin typeface="Arial" charset="0"/>
            </a:endParaRP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auto">
          <a:xfrm>
            <a:off x="5076056" y="199673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mtClean="0"/>
              <a:t>especificação do workflow</a:t>
            </a:r>
            <a:endParaRPr lang="pt-BR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 rot="8518009" flipV="1">
            <a:off x="6655296" y="4364528"/>
            <a:ext cx="76200" cy="15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24"/>
          <p:cNvSpPr>
            <a:spLocks noChangeShapeType="1"/>
          </p:cNvSpPr>
          <p:nvPr/>
        </p:nvSpPr>
        <p:spPr bwMode="auto">
          <a:xfrm rot="13935536" flipH="1">
            <a:off x="6157615" y="3333447"/>
            <a:ext cx="4762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8" name="Text Box 25"/>
          <p:cNvSpPr txBox="1">
            <a:spLocks noChangeArrowheads="1"/>
          </p:cNvSpPr>
          <p:nvPr/>
        </p:nvSpPr>
        <p:spPr bwMode="auto">
          <a:xfrm>
            <a:off x="4009222" y="4927743"/>
            <a:ext cx="116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execução</a:t>
            </a:r>
            <a:endParaRPr lang="pt-BR" sz="200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7944" y="-316449"/>
            <a:ext cx="78984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AutoShape 10"/>
          <p:cNvSpPr>
            <a:spLocks noChangeArrowheads="1"/>
          </p:cNvSpPr>
          <p:nvPr/>
        </p:nvSpPr>
        <p:spPr bwMode="auto">
          <a:xfrm>
            <a:off x="7939608" y="53255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0" name="Text Box 19"/>
          <p:cNvSpPr txBox="1">
            <a:spLocks noChangeArrowheads="1"/>
          </p:cNvSpPr>
          <p:nvPr/>
        </p:nvSpPr>
        <p:spPr bwMode="auto">
          <a:xfrm>
            <a:off x="6795602" y="1631724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transferência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para a nuvem</a:t>
            </a:r>
            <a:endParaRPr lang="pt-BR" sz="1200" b="0">
              <a:latin typeface="Arial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6290"/>
            <a:ext cx="2163626" cy="185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 Box 19"/>
          <p:cNvSpPr txBox="1">
            <a:spLocks noChangeArrowheads="1"/>
          </p:cNvSpPr>
          <p:nvPr/>
        </p:nvSpPr>
        <p:spPr bwMode="auto">
          <a:xfrm>
            <a:off x="7112496" y="3735799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dirty="0" smtClean="0"/>
              <a:t>Configuração do cluster</a:t>
            </a:r>
            <a:br>
              <a:rPr lang="pt-BR" dirty="0" smtClean="0"/>
            </a:br>
            <a:r>
              <a:rPr lang="pt-BR" dirty="0" smtClean="0"/>
              <a:t>virtual</a:t>
            </a:r>
            <a:endParaRPr lang="pt-BR" dirty="0"/>
          </a:p>
        </p:txBody>
      </p:sp>
      <p:sp>
        <p:nvSpPr>
          <p:cNvPr id="116" name="Chevron 53"/>
          <p:cNvSpPr>
            <a:spLocks noChangeArrowheads="1"/>
          </p:cNvSpPr>
          <p:nvPr/>
        </p:nvSpPr>
        <p:spPr bwMode="auto">
          <a:xfrm>
            <a:off x="4366121" y="75689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7" name="Chevron 53"/>
          <p:cNvSpPr>
            <a:spLocks noChangeArrowheads="1"/>
          </p:cNvSpPr>
          <p:nvPr/>
        </p:nvSpPr>
        <p:spPr bwMode="auto">
          <a:xfrm rot="2749730">
            <a:off x="6537820" y="1966284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8" name="Chevron 53"/>
          <p:cNvSpPr>
            <a:spLocks noChangeArrowheads="1"/>
          </p:cNvSpPr>
          <p:nvPr/>
        </p:nvSpPr>
        <p:spPr bwMode="auto">
          <a:xfrm rot="6665486">
            <a:off x="6775558" y="4184340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9" name="Text Box 25"/>
          <p:cNvSpPr txBox="1">
            <a:spLocks noChangeArrowheads="1"/>
          </p:cNvSpPr>
          <p:nvPr/>
        </p:nvSpPr>
        <p:spPr bwMode="auto">
          <a:xfrm>
            <a:off x="5337052" y="3140968"/>
            <a:ext cx="1539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configuração</a:t>
            </a:r>
            <a:endParaRPr lang="pt-BR" sz="2000">
              <a:latin typeface="Arial Narrow" pitchFamily="34" charset="0"/>
            </a:endParaRPr>
          </a:p>
        </p:txBody>
      </p:sp>
      <p:sp>
        <p:nvSpPr>
          <p:cNvPr id="123" name="Flowchart: Magnetic Disk 47"/>
          <p:cNvSpPr>
            <a:spLocks noChangeArrowheads="1"/>
          </p:cNvSpPr>
          <p:nvPr/>
        </p:nvSpPr>
        <p:spPr bwMode="auto">
          <a:xfrm>
            <a:off x="4009222" y="2887663"/>
            <a:ext cx="700087" cy="612775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3738321" y="3543399"/>
            <a:ext cx="14927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Dados de</a:t>
            </a:r>
          </a:p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Proveniência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125" name="Flowchart: Magnetic Disk 49"/>
          <p:cNvSpPr>
            <a:spLocks noChangeArrowheads="1"/>
          </p:cNvSpPr>
          <p:nvPr/>
        </p:nvSpPr>
        <p:spPr bwMode="auto">
          <a:xfrm>
            <a:off x="4585484" y="3163888"/>
            <a:ext cx="423863" cy="336550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6" name="computr2"/>
          <p:cNvSpPr>
            <a:spLocks noEditPoints="1" noChangeArrowheads="1"/>
          </p:cNvSpPr>
          <p:nvPr/>
        </p:nvSpPr>
        <p:spPr bwMode="auto">
          <a:xfrm>
            <a:off x="6587744" y="95768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3" name="Chevron 53"/>
          <p:cNvSpPr>
            <a:spLocks noChangeArrowheads="1"/>
          </p:cNvSpPr>
          <p:nvPr/>
        </p:nvSpPr>
        <p:spPr bwMode="auto">
          <a:xfrm rot="9392405">
            <a:off x="5308958" y="5602287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34" name="Text Box 17"/>
          <p:cNvSpPr txBox="1">
            <a:spLocks noChangeArrowheads="1"/>
          </p:cNvSpPr>
          <p:nvPr/>
        </p:nvSpPr>
        <p:spPr bwMode="auto">
          <a:xfrm>
            <a:off x="5724128" y="6279703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execução distribuída e paralela do workflow</a:t>
            </a:r>
            <a:endParaRPr lang="pt-BR" sz="1200" b="0">
              <a:latin typeface="Arial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566814" cy="14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Chevron 53"/>
          <p:cNvSpPr>
            <a:spLocks noChangeArrowheads="1"/>
          </p:cNvSpPr>
          <p:nvPr/>
        </p:nvSpPr>
        <p:spPr bwMode="auto">
          <a:xfrm rot="17928041">
            <a:off x="2213882" y="1908723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7" name="Seta para baixo 106"/>
          <p:cNvSpPr/>
          <p:nvPr/>
        </p:nvSpPr>
        <p:spPr>
          <a:xfrm rot="14402450">
            <a:off x="7253916" y="737847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AutoShape 10"/>
          <p:cNvSpPr>
            <a:spLocks noChangeArrowheads="1"/>
          </p:cNvSpPr>
          <p:nvPr/>
        </p:nvSpPr>
        <p:spPr bwMode="auto">
          <a:xfrm>
            <a:off x="1331640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9" name="AutoShape 11"/>
          <p:cNvSpPr>
            <a:spLocks noChangeArrowheads="1"/>
          </p:cNvSpPr>
          <p:nvPr/>
        </p:nvSpPr>
        <p:spPr bwMode="auto">
          <a:xfrm>
            <a:off x="899592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0" name="AutoShape 10"/>
          <p:cNvSpPr>
            <a:spLocks noChangeArrowheads="1"/>
          </p:cNvSpPr>
          <p:nvPr/>
        </p:nvSpPr>
        <p:spPr bwMode="auto">
          <a:xfrm>
            <a:off x="1123662" y="341287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1" name="Text Box 19"/>
          <p:cNvSpPr txBox="1">
            <a:spLocks noChangeArrowheads="1"/>
          </p:cNvSpPr>
          <p:nvPr/>
        </p:nvSpPr>
        <p:spPr bwMode="auto">
          <a:xfrm>
            <a:off x="62136" y="4459178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i="1" dirty="0" smtClean="0">
                <a:latin typeface="Arial" charset="0"/>
              </a:rPr>
              <a:t>download</a:t>
            </a:r>
            <a:r>
              <a:rPr lang="pt-BR" sz="1200" b="0" dirty="0" smtClean="0">
                <a:latin typeface="Arial" charset="0"/>
              </a:rPr>
              <a:t>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dirty="0" smtClean="0">
                <a:latin typeface="Arial" charset="0"/>
              </a:rPr>
              <a:t>da nuvem</a:t>
            </a:r>
            <a:endParaRPr lang="pt-BR" sz="1200" b="0" dirty="0">
              <a:latin typeface="Arial" charset="0"/>
            </a:endParaRPr>
          </a:p>
        </p:txBody>
      </p:sp>
      <p:sp>
        <p:nvSpPr>
          <p:cNvPr id="142" name="Chevron 53"/>
          <p:cNvSpPr>
            <a:spLocks noChangeArrowheads="1"/>
          </p:cNvSpPr>
          <p:nvPr/>
        </p:nvSpPr>
        <p:spPr bwMode="auto">
          <a:xfrm rot="15398470">
            <a:off x="1825730" y="3786951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43" name="computr2"/>
          <p:cNvSpPr>
            <a:spLocks noEditPoints="1" noChangeArrowheads="1"/>
          </p:cNvSpPr>
          <p:nvPr/>
        </p:nvSpPr>
        <p:spPr bwMode="auto">
          <a:xfrm>
            <a:off x="75990" y="383800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4" name="Seta para baixo 143"/>
          <p:cNvSpPr/>
          <p:nvPr/>
        </p:nvSpPr>
        <p:spPr>
          <a:xfrm rot="3369921">
            <a:off x="609023" y="3837761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13" y="5276423"/>
            <a:ext cx="790814" cy="74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 Box 19"/>
          <p:cNvSpPr txBox="1">
            <a:spLocks noChangeArrowheads="1"/>
          </p:cNvSpPr>
          <p:nvPr/>
        </p:nvSpPr>
        <p:spPr bwMode="auto">
          <a:xfrm>
            <a:off x="516628" y="6061257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monitoramento da execução na nuvem</a:t>
            </a:r>
            <a:endParaRPr lang="pt-BR" sz="1200" b="0">
              <a:latin typeface="Arial" charset="0"/>
            </a:endParaRPr>
          </a:p>
        </p:txBody>
      </p:sp>
      <p:sp>
        <p:nvSpPr>
          <p:cNvPr id="152" name="Chevron 53"/>
          <p:cNvSpPr>
            <a:spLocks noChangeArrowheads="1"/>
          </p:cNvSpPr>
          <p:nvPr/>
        </p:nvSpPr>
        <p:spPr bwMode="auto">
          <a:xfrm rot="13419884">
            <a:off x="2762365" y="524800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1" name="Oval 8"/>
          <p:cNvSpPr>
            <a:spLocks noChangeArrowheads="1"/>
          </p:cNvSpPr>
          <p:nvPr/>
        </p:nvSpPr>
        <p:spPr bwMode="auto">
          <a:xfrm rot="20150330">
            <a:off x="5339585" y="3942166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2" name="Chevron 53"/>
          <p:cNvSpPr>
            <a:spLocks noChangeArrowheads="1"/>
          </p:cNvSpPr>
          <p:nvPr/>
        </p:nvSpPr>
        <p:spPr bwMode="auto">
          <a:xfrm rot="7436074">
            <a:off x="6334575" y="4891303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3" name="Chevron 53"/>
          <p:cNvSpPr>
            <a:spLocks noChangeArrowheads="1"/>
          </p:cNvSpPr>
          <p:nvPr/>
        </p:nvSpPr>
        <p:spPr bwMode="auto">
          <a:xfrm rot="17902285">
            <a:off x="5288753" y="4234915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3" name="Oval 8"/>
          <p:cNvSpPr>
            <a:spLocks noChangeArrowheads="1"/>
          </p:cNvSpPr>
          <p:nvPr/>
        </p:nvSpPr>
        <p:spPr bwMode="auto">
          <a:xfrm rot="20150330">
            <a:off x="2569720" y="1341940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8" name="Chevron 53"/>
          <p:cNvSpPr>
            <a:spLocks noChangeArrowheads="1"/>
          </p:cNvSpPr>
          <p:nvPr/>
        </p:nvSpPr>
        <p:spPr bwMode="auto">
          <a:xfrm rot="7436074">
            <a:off x="3564710" y="229107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9" name="Chevron 53"/>
          <p:cNvSpPr>
            <a:spLocks noChangeArrowheads="1"/>
          </p:cNvSpPr>
          <p:nvPr/>
        </p:nvSpPr>
        <p:spPr bwMode="auto">
          <a:xfrm rot="19253411">
            <a:off x="2735561" y="137819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5314128" y="4440728"/>
            <a:ext cx="15185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z="1100" dirty="0" smtClean="0"/>
              <a:t>redimensionamento</a:t>
            </a:r>
            <a:endParaRPr lang="pt-BR" sz="1100" dirty="0"/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444694" y="1817096"/>
            <a:ext cx="1518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pPr algn="ctr"/>
            <a:r>
              <a:rPr lang="pt-BR" dirty="0" smtClean="0"/>
              <a:t>descoberta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66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930896" y="859328"/>
            <a:ext cx="5181600" cy="5029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75" name="Oval 2"/>
          <p:cNvSpPr>
            <a:spLocks noChangeArrowheads="1"/>
          </p:cNvSpPr>
          <p:nvPr/>
        </p:nvSpPr>
        <p:spPr bwMode="auto">
          <a:xfrm>
            <a:off x="2755377" y="1257071"/>
            <a:ext cx="3649960" cy="353935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68" y="5975878"/>
            <a:ext cx="2237552" cy="82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52400" y="5715000"/>
            <a:ext cx="609600" cy="381000"/>
          </a:xfrm>
        </p:spPr>
        <p:txBody>
          <a:bodyPr/>
          <a:lstStyle/>
          <a:p>
            <a:pPr>
              <a:defRPr/>
            </a:pPr>
            <a:fld id="{4EA8287C-2CF3-41DE-9965-800A3719165E}" type="slidenum">
              <a:rPr lang="pt-BR" smtClean="0"/>
              <a:pPr>
                <a:defRPr/>
              </a:pPr>
              <a:t>177</a:t>
            </a:fld>
            <a:endParaRPr lang="pt-BR"/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3881116" y="1431669"/>
            <a:ext cx="1410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composição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261744" y="3132108"/>
            <a:ext cx="931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 smtClean="0">
                <a:latin typeface="Arial Narrow" pitchFamily="34" charset="0"/>
              </a:rPr>
              <a:t>análise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83" name="AutoShape 10"/>
          <p:cNvSpPr>
            <a:spLocks noChangeArrowheads="1"/>
          </p:cNvSpPr>
          <p:nvPr/>
        </p:nvSpPr>
        <p:spPr bwMode="auto">
          <a:xfrm>
            <a:off x="8147586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4" name="AutoShape 11"/>
          <p:cNvSpPr>
            <a:spLocks noChangeArrowheads="1"/>
          </p:cNvSpPr>
          <p:nvPr/>
        </p:nvSpPr>
        <p:spPr bwMode="auto">
          <a:xfrm>
            <a:off x="7715538" y="26064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5893296" y="3297728"/>
            <a:ext cx="1143000" cy="114300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8" name="Arc 15"/>
          <p:cNvSpPr>
            <a:spLocks/>
          </p:cNvSpPr>
          <p:nvPr/>
        </p:nvSpPr>
        <p:spPr bwMode="auto">
          <a:xfrm rot="10079290" flipV="1">
            <a:off x="6579096" y="2230928"/>
            <a:ext cx="438150" cy="1177925"/>
          </a:xfrm>
          <a:custGeom>
            <a:avLst/>
            <a:gdLst>
              <a:gd name="T0" fmla="*/ 71429926 w 21600"/>
              <a:gd name="T1" fmla="*/ 1938960833 h 29033"/>
              <a:gd name="T2" fmla="*/ 29363311 w 21600"/>
              <a:gd name="T3" fmla="*/ 0 h 29033"/>
              <a:gd name="T4" fmla="*/ 180285434 w 21600"/>
              <a:gd name="T5" fmla="*/ 789060639 h 29033"/>
              <a:gd name="T6" fmla="*/ 0 60000 65536"/>
              <a:gd name="T7" fmla="*/ 0 60000 65536"/>
              <a:gd name="T8" fmla="*/ 0 60000 65536"/>
              <a:gd name="T9" fmla="*/ 0 w 21600"/>
              <a:gd name="T10" fmla="*/ 0 h 29033"/>
              <a:gd name="T11" fmla="*/ 21600 w 21600"/>
              <a:gd name="T12" fmla="*/ 29033 h 290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033" fill="none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</a:path>
              <a:path w="21600" h="29033" stroke="0" extrusionOk="0">
                <a:moveTo>
                  <a:pt x="8557" y="29033"/>
                </a:moveTo>
                <a:cubicBezTo>
                  <a:pt x="3167" y="24949"/>
                  <a:pt x="0" y="18577"/>
                  <a:pt x="0" y="11815"/>
                </a:cubicBezTo>
                <a:cubicBezTo>
                  <a:pt x="-1" y="7618"/>
                  <a:pt x="1222" y="3512"/>
                  <a:pt x="3517" y="-1"/>
                </a:cubicBezTo>
                <a:lnTo>
                  <a:pt x="21600" y="11815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99120" y="476672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validação, verificação e publicação dos resultados</a:t>
            </a:r>
            <a:endParaRPr lang="pt-BR" sz="1200" b="0">
              <a:latin typeface="Arial" charset="0"/>
            </a:endParaRP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auto">
          <a:xfrm>
            <a:off x="5076056" y="199673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mtClean="0"/>
              <a:t>especificação do workflow</a:t>
            </a:r>
            <a:endParaRPr lang="pt-BR"/>
          </a:p>
        </p:txBody>
      </p:sp>
      <p:sp>
        <p:nvSpPr>
          <p:cNvPr id="95" name="Line 22"/>
          <p:cNvSpPr>
            <a:spLocks noChangeShapeType="1"/>
          </p:cNvSpPr>
          <p:nvPr/>
        </p:nvSpPr>
        <p:spPr bwMode="auto">
          <a:xfrm rot="8518009" flipV="1">
            <a:off x="6655296" y="4364528"/>
            <a:ext cx="76200" cy="158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24"/>
          <p:cNvSpPr>
            <a:spLocks noChangeShapeType="1"/>
          </p:cNvSpPr>
          <p:nvPr/>
        </p:nvSpPr>
        <p:spPr bwMode="auto">
          <a:xfrm rot="13935536" flipH="1">
            <a:off x="6157615" y="3333447"/>
            <a:ext cx="4762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8" name="Text Box 25"/>
          <p:cNvSpPr txBox="1">
            <a:spLocks noChangeArrowheads="1"/>
          </p:cNvSpPr>
          <p:nvPr/>
        </p:nvSpPr>
        <p:spPr bwMode="auto">
          <a:xfrm>
            <a:off x="4009222" y="4927743"/>
            <a:ext cx="116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execução</a:t>
            </a:r>
            <a:endParaRPr lang="pt-BR" sz="200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7944" y="-316449"/>
            <a:ext cx="78984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AutoShape 10"/>
          <p:cNvSpPr>
            <a:spLocks noChangeArrowheads="1"/>
          </p:cNvSpPr>
          <p:nvPr/>
        </p:nvSpPr>
        <p:spPr bwMode="auto">
          <a:xfrm>
            <a:off x="7939608" y="53255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0" name="Text Box 19"/>
          <p:cNvSpPr txBox="1">
            <a:spLocks noChangeArrowheads="1"/>
          </p:cNvSpPr>
          <p:nvPr/>
        </p:nvSpPr>
        <p:spPr bwMode="auto">
          <a:xfrm>
            <a:off x="6795602" y="1631724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transferência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para a nuvem</a:t>
            </a:r>
            <a:endParaRPr lang="pt-BR" sz="1200" b="0">
              <a:latin typeface="Arial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6290"/>
            <a:ext cx="2163626" cy="185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 Box 19"/>
          <p:cNvSpPr txBox="1">
            <a:spLocks noChangeArrowheads="1"/>
          </p:cNvSpPr>
          <p:nvPr/>
        </p:nvSpPr>
        <p:spPr bwMode="auto">
          <a:xfrm>
            <a:off x="7112496" y="3735799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dirty="0" smtClean="0"/>
              <a:t>Configuração do cluster</a:t>
            </a:r>
            <a:br>
              <a:rPr lang="pt-BR" dirty="0" smtClean="0"/>
            </a:br>
            <a:r>
              <a:rPr lang="pt-BR" dirty="0" smtClean="0"/>
              <a:t>virtual</a:t>
            </a:r>
            <a:endParaRPr lang="pt-BR" dirty="0"/>
          </a:p>
        </p:txBody>
      </p:sp>
      <p:sp>
        <p:nvSpPr>
          <p:cNvPr id="116" name="Chevron 53"/>
          <p:cNvSpPr>
            <a:spLocks noChangeArrowheads="1"/>
          </p:cNvSpPr>
          <p:nvPr/>
        </p:nvSpPr>
        <p:spPr bwMode="auto">
          <a:xfrm>
            <a:off x="4366121" y="75689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7" name="Chevron 53"/>
          <p:cNvSpPr>
            <a:spLocks noChangeArrowheads="1"/>
          </p:cNvSpPr>
          <p:nvPr/>
        </p:nvSpPr>
        <p:spPr bwMode="auto">
          <a:xfrm rot="2749730">
            <a:off x="6537820" y="1966284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8" name="Chevron 53"/>
          <p:cNvSpPr>
            <a:spLocks noChangeArrowheads="1"/>
          </p:cNvSpPr>
          <p:nvPr/>
        </p:nvSpPr>
        <p:spPr bwMode="auto">
          <a:xfrm rot="6665486">
            <a:off x="6775558" y="4184340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19" name="Text Box 25"/>
          <p:cNvSpPr txBox="1">
            <a:spLocks noChangeArrowheads="1"/>
          </p:cNvSpPr>
          <p:nvPr/>
        </p:nvSpPr>
        <p:spPr bwMode="auto">
          <a:xfrm>
            <a:off x="5337052" y="3140968"/>
            <a:ext cx="1539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smtClean="0">
                <a:latin typeface="Arial Narrow" pitchFamily="34" charset="0"/>
              </a:rPr>
              <a:t>configuração</a:t>
            </a:r>
            <a:endParaRPr lang="pt-BR" sz="2000">
              <a:latin typeface="Arial Narrow" pitchFamily="34" charset="0"/>
            </a:endParaRPr>
          </a:p>
        </p:txBody>
      </p:sp>
      <p:sp>
        <p:nvSpPr>
          <p:cNvPr id="123" name="Flowchart: Magnetic Disk 47"/>
          <p:cNvSpPr>
            <a:spLocks noChangeArrowheads="1"/>
          </p:cNvSpPr>
          <p:nvPr/>
        </p:nvSpPr>
        <p:spPr bwMode="auto">
          <a:xfrm>
            <a:off x="4009222" y="2887663"/>
            <a:ext cx="700087" cy="612775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3738321" y="3543399"/>
            <a:ext cx="14927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Dados de</a:t>
            </a:r>
          </a:p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Proveniência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125" name="Flowchart: Magnetic Disk 49"/>
          <p:cNvSpPr>
            <a:spLocks noChangeArrowheads="1"/>
          </p:cNvSpPr>
          <p:nvPr/>
        </p:nvSpPr>
        <p:spPr bwMode="auto">
          <a:xfrm>
            <a:off x="4585484" y="3163888"/>
            <a:ext cx="423863" cy="336550"/>
          </a:xfrm>
          <a:prstGeom prst="flowChartMagneticDisk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6" name="computr2"/>
          <p:cNvSpPr>
            <a:spLocks noEditPoints="1" noChangeArrowheads="1"/>
          </p:cNvSpPr>
          <p:nvPr/>
        </p:nvSpPr>
        <p:spPr bwMode="auto">
          <a:xfrm>
            <a:off x="6587744" y="95768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3" name="Chevron 53"/>
          <p:cNvSpPr>
            <a:spLocks noChangeArrowheads="1"/>
          </p:cNvSpPr>
          <p:nvPr/>
        </p:nvSpPr>
        <p:spPr bwMode="auto">
          <a:xfrm rot="9392405">
            <a:off x="5308958" y="5602287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34" name="Text Box 17"/>
          <p:cNvSpPr txBox="1">
            <a:spLocks noChangeArrowheads="1"/>
          </p:cNvSpPr>
          <p:nvPr/>
        </p:nvSpPr>
        <p:spPr bwMode="auto">
          <a:xfrm>
            <a:off x="5724128" y="6279703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execução distribuída e paralela do workflow</a:t>
            </a:r>
            <a:endParaRPr lang="pt-BR" sz="1200" b="0">
              <a:latin typeface="Arial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566814" cy="14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Chevron 53"/>
          <p:cNvSpPr>
            <a:spLocks noChangeArrowheads="1"/>
          </p:cNvSpPr>
          <p:nvPr/>
        </p:nvSpPr>
        <p:spPr bwMode="auto">
          <a:xfrm rot="17928041">
            <a:off x="2213882" y="1908723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07" name="Seta para baixo 106"/>
          <p:cNvSpPr/>
          <p:nvPr/>
        </p:nvSpPr>
        <p:spPr>
          <a:xfrm rot="14402450">
            <a:off x="7253916" y="737847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AutoShape 10"/>
          <p:cNvSpPr>
            <a:spLocks noChangeArrowheads="1"/>
          </p:cNvSpPr>
          <p:nvPr/>
        </p:nvSpPr>
        <p:spPr bwMode="auto">
          <a:xfrm>
            <a:off x="1331640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9" name="AutoShape 11"/>
          <p:cNvSpPr>
            <a:spLocks noChangeArrowheads="1"/>
          </p:cNvSpPr>
          <p:nvPr/>
        </p:nvSpPr>
        <p:spPr bwMode="auto">
          <a:xfrm>
            <a:off x="899592" y="3140968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0" name="AutoShape 10"/>
          <p:cNvSpPr>
            <a:spLocks noChangeArrowheads="1"/>
          </p:cNvSpPr>
          <p:nvPr/>
        </p:nvSpPr>
        <p:spPr bwMode="auto">
          <a:xfrm>
            <a:off x="1123662" y="3412874"/>
            <a:ext cx="456862" cy="472006"/>
          </a:xfrm>
          <a:prstGeom prst="flowChartMagneticDisk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1" name="Text Box 19"/>
          <p:cNvSpPr txBox="1">
            <a:spLocks noChangeArrowheads="1"/>
          </p:cNvSpPr>
          <p:nvPr/>
        </p:nvSpPr>
        <p:spPr bwMode="auto">
          <a:xfrm>
            <a:off x="62136" y="4459178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i="1" dirty="0" smtClean="0">
                <a:latin typeface="Arial" charset="0"/>
              </a:rPr>
              <a:t>download</a:t>
            </a:r>
            <a:r>
              <a:rPr lang="pt-BR" sz="1200" b="0" dirty="0" smtClean="0">
                <a:latin typeface="Arial" charset="0"/>
              </a:rPr>
              <a:t> de dados</a:t>
            </a:r>
          </a:p>
          <a:p>
            <a:pPr eaLnBrk="1" hangingPunct="1">
              <a:spcBef>
                <a:spcPct val="50000"/>
              </a:spcBef>
            </a:pPr>
            <a:r>
              <a:rPr lang="pt-BR" sz="1200" b="0" dirty="0" smtClean="0">
                <a:latin typeface="Arial" charset="0"/>
              </a:rPr>
              <a:t>da nuvem</a:t>
            </a:r>
            <a:endParaRPr lang="pt-BR" sz="1200" b="0" dirty="0">
              <a:latin typeface="Arial" charset="0"/>
            </a:endParaRPr>
          </a:p>
        </p:txBody>
      </p:sp>
      <p:sp>
        <p:nvSpPr>
          <p:cNvPr id="142" name="Chevron 53"/>
          <p:cNvSpPr>
            <a:spLocks noChangeArrowheads="1"/>
          </p:cNvSpPr>
          <p:nvPr/>
        </p:nvSpPr>
        <p:spPr bwMode="auto">
          <a:xfrm rot="15398470">
            <a:off x="1825730" y="3786951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143" name="computr2"/>
          <p:cNvSpPr>
            <a:spLocks noEditPoints="1" noChangeArrowheads="1"/>
          </p:cNvSpPr>
          <p:nvPr/>
        </p:nvSpPr>
        <p:spPr bwMode="auto">
          <a:xfrm>
            <a:off x="75990" y="3838001"/>
            <a:ext cx="503857" cy="550935"/>
          </a:xfrm>
          <a:custGeom>
            <a:avLst/>
            <a:gdLst>
              <a:gd name="T0" fmla="*/ 10800 w 21600"/>
              <a:gd name="T1" fmla="*/ 0 h 21600"/>
              <a:gd name="T2" fmla="*/ 10800 w 21600"/>
              <a:gd name="T3" fmla="*/ 21600 h 21600"/>
              <a:gd name="T4" fmla="*/ 17326 w 21600"/>
              <a:gd name="T5" fmla="*/ 0 h 21600"/>
              <a:gd name="T6" fmla="*/ 4274 w 21600"/>
              <a:gd name="T7" fmla="*/ 0 h 21600"/>
              <a:gd name="T8" fmla="*/ 4274 w 21600"/>
              <a:gd name="T9" fmla="*/ 11631 h 21600"/>
              <a:gd name="T10" fmla="*/ 17326 w 21600"/>
              <a:gd name="T11" fmla="*/ 11631 h 21600"/>
              <a:gd name="T12" fmla="*/ 4274 w 21600"/>
              <a:gd name="T13" fmla="*/ 5816 h 21600"/>
              <a:gd name="T14" fmla="*/ 17326 w 21600"/>
              <a:gd name="T15" fmla="*/ 5816 h 21600"/>
              <a:gd name="T16" fmla="*/ 18828 w 21600"/>
              <a:gd name="T17" fmla="*/ 15785 h 21600"/>
              <a:gd name="T18" fmla="*/ 2772 w 21600"/>
              <a:gd name="T19" fmla="*/ 15785 h 21600"/>
              <a:gd name="T20" fmla="*/ 6194 w 21600"/>
              <a:gd name="T21" fmla="*/ 1913 h 21600"/>
              <a:gd name="T22" fmla="*/ 15565 w 21600"/>
              <a:gd name="T23" fmla="*/ 974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4" name="Seta para baixo 143"/>
          <p:cNvSpPr/>
          <p:nvPr/>
        </p:nvSpPr>
        <p:spPr>
          <a:xfrm rot="3369921">
            <a:off x="609023" y="3837761"/>
            <a:ext cx="504056" cy="51296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13" y="5276423"/>
            <a:ext cx="790814" cy="74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 Box 19"/>
          <p:cNvSpPr txBox="1">
            <a:spLocks noChangeArrowheads="1"/>
          </p:cNvSpPr>
          <p:nvPr/>
        </p:nvSpPr>
        <p:spPr bwMode="auto">
          <a:xfrm>
            <a:off x="516628" y="6061257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 b="0" smtClean="0">
                <a:latin typeface="Arial" charset="0"/>
              </a:rPr>
              <a:t>monitoramento da execução na nuvem</a:t>
            </a:r>
            <a:endParaRPr lang="pt-BR" sz="1200" b="0">
              <a:latin typeface="Arial" charset="0"/>
            </a:endParaRPr>
          </a:p>
        </p:txBody>
      </p:sp>
      <p:sp>
        <p:nvSpPr>
          <p:cNvPr id="152" name="Chevron 53"/>
          <p:cNvSpPr>
            <a:spLocks noChangeArrowheads="1"/>
          </p:cNvSpPr>
          <p:nvPr/>
        </p:nvSpPr>
        <p:spPr bwMode="auto">
          <a:xfrm rot="13419884">
            <a:off x="2762365" y="5248005"/>
            <a:ext cx="311150" cy="225425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1" name="Oval 8"/>
          <p:cNvSpPr>
            <a:spLocks noChangeArrowheads="1"/>
          </p:cNvSpPr>
          <p:nvPr/>
        </p:nvSpPr>
        <p:spPr bwMode="auto">
          <a:xfrm rot="20150330">
            <a:off x="5339585" y="3942166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2" name="Chevron 53"/>
          <p:cNvSpPr>
            <a:spLocks noChangeArrowheads="1"/>
          </p:cNvSpPr>
          <p:nvPr/>
        </p:nvSpPr>
        <p:spPr bwMode="auto">
          <a:xfrm rot="7436074">
            <a:off x="6334575" y="4891303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53" name="Chevron 53"/>
          <p:cNvSpPr>
            <a:spLocks noChangeArrowheads="1"/>
          </p:cNvSpPr>
          <p:nvPr/>
        </p:nvSpPr>
        <p:spPr bwMode="auto">
          <a:xfrm rot="17902285">
            <a:off x="5288753" y="4234915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3" name="Oval 8"/>
          <p:cNvSpPr>
            <a:spLocks noChangeArrowheads="1"/>
          </p:cNvSpPr>
          <p:nvPr/>
        </p:nvSpPr>
        <p:spPr bwMode="auto">
          <a:xfrm rot="20150330">
            <a:off x="2569720" y="1341940"/>
            <a:ext cx="1331735" cy="126358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78" name="Chevron 53"/>
          <p:cNvSpPr>
            <a:spLocks noChangeArrowheads="1"/>
          </p:cNvSpPr>
          <p:nvPr/>
        </p:nvSpPr>
        <p:spPr bwMode="auto">
          <a:xfrm rot="7436074">
            <a:off x="3564710" y="229107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79" name="Chevron 53"/>
          <p:cNvSpPr>
            <a:spLocks noChangeArrowheads="1"/>
          </p:cNvSpPr>
          <p:nvPr/>
        </p:nvSpPr>
        <p:spPr bwMode="auto">
          <a:xfrm rot="19253411">
            <a:off x="2735561" y="1378197"/>
            <a:ext cx="276724" cy="171839"/>
          </a:xfrm>
          <a:prstGeom prst="chevron">
            <a:avLst>
              <a:gd name="adj" fmla="val 49831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5314128" y="4440728"/>
            <a:ext cx="15185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r>
              <a:rPr lang="pt-BR" sz="1100" dirty="0" smtClean="0"/>
              <a:t>redimensionamento</a:t>
            </a:r>
            <a:endParaRPr lang="pt-BR" sz="1100" dirty="0"/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444694" y="1817096"/>
            <a:ext cx="1518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200" b="0">
                <a:latin typeface="Arial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</a:defRPr>
            </a:lvl9pPr>
          </a:lstStyle>
          <a:p>
            <a:pPr algn="ctr"/>
            <a:r>
              <a:rPr lang="pt-BR" dirty="0" smtClean="0"/>
              <a:t>descoberta</a:t>
            </a:r>
            <a:endParaRPr lang="pt-BR" dirty="0"/>
          </a:p>
        </p:txBody>
      </p:sp>
      <p:sp>
        <p:nvSpPr>
          <p:cNvPr id="2" name="Elipse 1"/>
          <p:cNvSpPr/>
          <p:nvPr/>
        </p:nvSpPr>
        <p:spPr>
          <a:xfrm>
            <a:off x="3173392" y="2132856"/>
            <a:ext cx="2478728" cy="265862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a direita 2"/>
          <p:cNvSpPr/>
          <p:nvPr/>
        </p:nvSpPr>
        <p:spPr>
          <a:xfrm rot="8107916">
            <a:off x="2553004" y="4266713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Seta para a direita 55"/>
          <p:cNvSpPr/>
          <p:nvPr/>
        </p:nvSpPr>
        <p:spPr>
          <a:xfrm rot="10800000">
            <a:off x="1985289" y="2935123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eta para a direita 56"/>
          <p:cNvSpPr/>
          <p:nvPr/>
        </p:nvSpPr>
        <p:spPr>
          <a:xfrm rot="13589319">
            <a:off x="2645188" y="1496388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Seta para a direita 57"/>
          <p:cNvSpPr/>
          <p:nvPr/>
        </p:nvSpPr>
        <p:spPr>
          <a:xfrm rot="16200000">
            <a:off x="3924547" y="974214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Seta para a direita 58"/>
          <p:cNvSpPr/>
          <p:nvPr/>
        </p:nvSpPr>
        <p:spPr>
          <a:xfrm rot="19181741">
            <a:off x="5202517" y="1667491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Seta para a direita 59"/>
          <p:cNvSpPr/>
          <p:nvPr/>
        </p:nvSpPr>
        <p:spPr>
          <a:xfrm rot="5207595">
            <a:off x="3986250" y="4827117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Seta para a direita 60"/>
          <p:cNvSpPr/>
          <p:nvPr/>
        </p:nvSpPr>
        <p:spPr>
          <a:xfrm rot="1661807">
            <a:off x="5473854" y="3738746"/>
            <a:ext cx="1176043" cy="107656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xplosão 2 54"/>
          <p:cNvSpPr/>
          <p:nvPr/>
        </p:nvSpPr>
        <p:spPr>
          <a:xfrm>
            <a:off x="5564757" y="-152856"/>
            <a:ext cx="3786187" cy="2138587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Apoio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diversas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pt-BR" dirty="0" smtClean="0"/>
          </a:p>
          <a:p>
            <a:endParaRPr lang="en-US" dirty="0" smtClean="0"/>
          </a:p>
        </p:txBody>
      </p:sp>
      <p:sp>
        <p:nvSpPr>
          <p:cNvPr id="2" name="Retângulo de cantos arredondados 1"/>
          <p:cNvSpPr/>
          <p:nvPr/>
        </p:nvSpPr>
        <p:spPr>
          <a:xfrm>
            <a:off x="2338022" y="1289709"/>
            <a:ext cx="4519994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Monitoramento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332342" y="2357859"/>
            <a:ext cx="4519994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Recuperação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Falhas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338022" y="3437979"/>
            <a:ext cx="4519994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Escalonamento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Atividades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ítulo 3"/>
          <p:cNvSpPr>
            <a:spLocks noGrp="1"/>
          </p:cNvSpPr>
          <p:nvPr>
            <p:ph type="title"/>
          </p:nvPr>
        </p:nvSpPr>
        <p:spPr>
          <a:xfrm>
            <a:off x="0" y="289367"/>
            <a:ext cx="9144000" cy="6429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</a:t>
            </a:r>
            <a:r>
              <a:rPr lang="en-US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uso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da </a:t>
            </a:r>
            <a:r>
              <a:rPr lang="en-US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proveniência</a:t>
            </a:r>
            <a:endParaRPr lang="en-US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332342" y="4479590"/>
            <a:ext cx="4519994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Otimização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332342" y="5517232"/>
            <a:ext cx="4519994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Dimensionamento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ta em curva para a direita 3"/>
          <p:cNvSpPr/>
          <p:nvPr/>
        </p:nvSpPr>
        <p:spPr>
          <a:xfrm rot="10800000">
            <a:off x="7092280" y="4811352"/>
            <a:ext cx="936104" cy="12086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Seta em curva para a direita 20"/>
          <p:cNvSpPr/>
          <p:nvPr/>
        </p:nvSpPr>
        <p:spPr>
          <a:xfrm rot="10800000" flipH="1">
            <a:off x="1267883" y="3741794"/>
            <a:ext cx="944488" cy="12086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 em curva para a direita 21"/>
          <p:cNvSpPr/>
          <p:nvPr/>
        </p:nvSpPr>
        <p:spPr>
          <a:xfrm rot="10800000">
            <a:off x="6971367" y="2689621"/>
            <a:ext cx="936104" cy="12086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a direita 22"/>
          <p:cNvSpPr/>
          <p:nvPr/>
        </p:nvSpPr>
        <p:spPr>
          <a:xfrm rot="10800000" flipH="1">
            <a:off x="1267883" y="1713114"/>
            <a:ext cx="944488" cy="12086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do Ambiente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Recursos são instanciados sob demanda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Vários tipos de máquinas virtuais passíveis de uso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Capacidade de armazenamento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CPU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Memória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Largura de banda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Variação de provedor para provedor</a:t>
            </a:r>
          </a:p>
        </p:txBody>
      </p:sp>
    </p:spTree>
    <p:extLst>
      <p:ext uri="{BB962C8B-B14F-4D97-AF65-F5344CB8AC3E}">
        <p14:creationId xmlns:p14="http://schemas.microsoft.com/office/powerpoint/2010/main" val="11132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3-07-25 às 17.06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265" r="7778" b="15215"/>
          <a:stretch/>
        </p:blipFill>
        <p:spPr>
          <a:xfrm>
            <a:off x="671140" y="1124744"/>
            <a:ext cx="7861300" cy="458470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67544" y="6195500"/>
            <a:ext cx="8208912" cy="360041"/>
          </a:xfrm>
          <a:prstGeom prst="rect">
            <a:avLst/>
          </a:prstGeom>
          <a:ln/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7">
              <a:spcBef>
                <a:spcPts val="0"/>
              </a:spcBef>
              <a:spcAft>
                <a:spcPts val="1200"/>
              </a:spcAft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1500" dirty="0" smtClean="0">
                <a:latin typeface="Comic Sans MS" pitchFamily="66" charset="0"/>
                <a:cs typeface="Tahoma"/>
              </a:rPr>
              <a:t>Mapa de risco da malária por Município de Infecção. Brasil 2011.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5805264"/>
            <a:ext cx="878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latin typeface="Comic Sans MS" pitchFamily="66" charset="0"/>
              </a:rPr>
              <a:t>Fonte</a:t>
            </a:r>
            <a:r>
              <a:rPr lang="pt-BR" sz="1050" b="1" dirty="0">
                <a:latin typeface="Comic Sans MS" pitchFamily="66" charset="0"/>
              </a:rPr>
              <a:t>: Sistema de Informação de Vigilância Epidemiológica-Malária/Secretaria de Vigilância em Saúde/Ministério da </a:t>
            </a:r>
            <a:r>
              <a:rPr lang="pt-BR" sz="1050" b="1" dirty="0" smtClean="0">
                <a:latin typeface="Comic Sans MS" pitchFamily="66" charset="0"/>
              </a:rPr>
              <a:t>Saúde</a:t>
            </a:r>
            <a:endParaRPr lang="en-US" sz="1050" b="1" dirty="0">
              <a:latin typeface="Comic Sans MS" pitchFamily="66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Malária no Brasil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94654"/>
      </p:ext>
    </p:extLst>
  </p:cSld>
  <p:clrMapOvr>
    <a:masterClrMapping/>
  </p:clrMapOvr>
  <p:transition spd="slow" advTm="14042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do Ambiente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Recursos são instanciados sob demanda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Vários tipos de máquinas virtuais passíveis de uso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Capacidade de armazenamento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CPU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Memória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Largura de banda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Variação de provedor para provedor</a:t>
            </a:r>
          </a:p>
        </p:txBody>
      </p:sp>
      <p:sp>
        <p:nvSpPr>
          <p:cNvPr id="4" name="Rectangle 11"/>
          <p:cNvSpPr/>
          <p:nvPr/>
        </p:nvSpPr>
        <p:spPr>
          <a:xfrm>
            <a:off x="467544" y="2282096"/>
            <a:ext cx="836327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Qual tipo utilizar?</a:t>
            </a:r>
          </a:p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Quantas máquinas instanciar</a:t>
            </a:r>
            <a:r>
              <a:rPr lang="pt-BR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?</a:t>
            </a:r>
          </a:p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Força bruta</a:t>
            </a:r>
            <a:r>
              <a:rPr lang="pt-BR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?</a:t>
            </a:r>
            <a:endParaRPr lang="pt-BR" sz="4000" dirty="0" smtClean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549998"/>
            <a:ext cx="2520280" cy="23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do Ambiente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5" y="1417638"/>
            <a:ext cx="4473013" cy="335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71" y="1700808"/>
            <a:ext cx="6096000" cy="45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08" y="1414008"/>
            <a:ext cx="4289745" cy="6067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" y="3095018"/>
            <a:ext cx="5038952" cy="3789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Rectangle 11"/>
          <p:cNvSpPr/>
          <p:nvPr/>
        </p:nvSpPr>
        <p:spPr>
          <a:xfrm rot="20156536">
            <a:off x="490794" y="3298550"/>
            <a:ext cx="836327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Vários trabalhos existentes de dimensionamento de ambientes para aplicações comerciais</a:t>
            </a:r>
          </a:p>
        </p:txBody>
      </p:sp>
    </p:spTree>
    <p:extLst>
      <p:ext uri="{BB962C8B-B14F-4D97-AF65-F5344CB8AC3E}">
        <p14:creationId xmlns:p14="http://schemas.microsoft.com/office/powerpoint/2010/main" val="8353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do Ambiente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6792"/>
            <a:ext cx="9099255" cy="5040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7072"/>
            <a:ext cx="9248708" cy="957423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62019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do Ambiente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Dimensionamento leva em consideração características do </a:t>
            </a:r>
            <a:r>
              <a:rPr lang="pt-BR" i="1" dirty="0" smtClean="0">
                <a:latin typeface="Comic Sans MS" panose="030F0702030302020204" pitchFamily="66" charset="0"/>
              </a:rPr>
              <a:t>workflow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Histórico de execução é utilizado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Proveniência retrospectiva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Características do ambiente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Redução do tempo de execução e dos custos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Evita o </a:t>
            </a:r>
            <a:r>
              <a:rPr lang="pt-BR" dirty="0" err="1" smtClean="0">
                <a:latin typeface="Comic Sans MS" panose="030F0702030302020204" pitchFamily="66" charset="0"/>
              </a:rPr>
              <a:t>super</a:t>
            </a:r>
            <a:r>
              <a:rPr lang="pt-BR" dirty="0" smtClean="0">
                <a:latin typeface="Comic Sans MS" panose="030F0702030302020204" pitchFamily="66" charset="0"/>
              </a:rPr>
              <a:t> e o sub dimensionamento!</a:t>
            </a:r>
          </a:p>
        </p:txBody>
      </p:sp>
    </p:spTree>
    <p:extLst>
      <p:ext uri="{BB962C8B-B14F-4D97-AF65-F5344CB8AC3E}">
        <p14:creationId xmlns:p14="http://schemas.microsoft.com/office/powerpoint/2010/main" val="10207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anose="030F0702030302020204" pitchFamily="66" charset="0"/>
              </a:rPr>
              <a:t>Quais dados são importantes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052736"/>
            <a:ext cx="5517108" cy="55739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3513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SciCumulus</a:t>
            </a:r>
            <a:r>
              <a:rPr lang="en-US" dirty="0" smtClean="0">
                <a:latin typeface="Comic Sans MS" panose="030F0702030302020204" pitchFamily="66" charset="0"/>
              </a:rPr>
              <a:t>-ECM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Baseado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algoritmos</a:t>
            </a:r>
            <a:r>
              <a:rPr lang="en-US" dirty="0" smtClean="0">
                <a:latin typeface="Comic Sans MS" panose="030F0702030302020204" pitchFamily="66" charset="0"/>
              </a:rPr>
              <a:t> gen</a:t>
            </a:r>
            <a:r>
              <a:rPr lang="pt-BR" dirty="0" smtClean="0">
                <a:latin typeface="Comic Sans MS" panose="030F0702030302020204" pitchFamily="66" charset="0"/>
              </a:rPr>
              <a:t>éticos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err="1" smtClean="0">
                <a:latin typeface="Comic Sans MS" panose="030F0702030302020204" pitchFamily="66" charset="0"/>
              </a:rPr>
              <a:t>Alimenta</a:t>
            </a:r>
            <a:r>
              <a:rPr lang="en-US" dirty="0" smtClean="0">
                <a:latin typeface="Comic Sans MS" panose="030F0702030302020204" pitchFamily="66" charset="0"/>
              </a:rPr>
              <a:t> o </a:t>
            </a:r>
            <a:r>
              <a:rPr lang="en-US" dirty="0" err="1" smtClean="0">
                <a:latin typeface="Comic Sans MS" panose="030F0702030302020204" pitchFamily="66" charset="0"/>
              </a:rPr>
              <a:t>algoritmo</a:t>
            </a:r>
            <a:r>
              <a:rPr lang="en-US" dirty="0" smtClean="0">
                <a:latin typeface="Comic Sans MS" panose="030F0702030302020204" pitchFamily="66" charset="0"/>
              </a:rPr>
              <a:t> com </a:t>
            </a:r>
            <a:r>
              <a:rPr lang="en-US" dirty="0" err="1" smtClean="0">
                <a:latin typeface="Comic Sans MS" panose="030F0702030302020204" pitchFamily="66" charset="0"/>
              </a:rPr>
              <a:t>os</a:t>
            </a:r>
            <a:r>
              <a:rPr lang="en-US" dirty="0" smtClean="0">
                <a:latin typeface="Comic Sans MS" panose="030F0702030302020204" pitchFamily="66" charset="0"/>
              </a:rPr>
              <a:t> dados </a:t>
            </a:r>
            <a:r>
              <a:rPr lang="en-US" dirty="0" err="1" smtClean="0">
                <a:latin typeface="Comic Sans MS" panose="030F0702030302020204" pitchFamily="66" charset="0"/>
              </a:rPr>
              <a:t>históricos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Com </a:t>
            </a:r>
            <a:r>
              <a:rPr lang="en-US" dirty="0" err="1" smtClean="0">
                <a:latin typeface="Comic Sans MS" panose="030F0702030302020204" pitchFamily="66" charset="0"/>
              </a:rPr>
              <a:t>uma</a:t>
            </a:r>
            <a:r>
              <a:rPr lang="en-US" dirty="0" smtClean="0">
                <a:latin typeface="Comic Sans MS" panose="030F0702030302020204" pitchFamily="66" charset="0"/>
              </a:rPr>
              <a:t> base de </a:t>
            </a:r>
            <a:r>
              <a:rPr lang="en-US" dirty="0" err="1" smtClean="0">
                <a:latin typeface="Comic Sans MS" panose="030F0702030302020204" pitchFamily="66" charset="0"/>
              </a:rPr>
              <a:t>proveniência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dirty="0" err="1" smtClean="0">
                <a:latin typeface="Comic Sans MS" panose="030F0702030302020204" pitchFamily="66" charset="0"/>
              </a:rPr>
              <a:t>tamanho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médio</a:t>
            </a:r>
            <a:r>
              <a:rPr lang="en-US" dirty="0" smtClean="0">
                <a:latin typeface="Comic Sans MS" panose="030F0702030302020204" pitchFamily="66" charset="0"/>
              </a:rPr>
              <a:t> (</a:t>
            </a:r>
            <a:r>
              <a:rPr lang="en-US" dirty="0" err="1" smtClean="0">
                <a:latin typeface="Comic Sans MS" panose="030F0702030302020204" pitchFamily="66" charset="0"/>
              </a:rPr>
              <a:t>aprox</a:t>
            </a:r>
            <a:r>
              <a:rPr lang="en-US" dirty="0" smtClean="0">
                <a:latin typeface="Comic Sans MS" panose="030F0702030302020204" pitchFamily="66" charset="0"/>
              </a:rPr>
              <a:t>. 100 </a:t>
            </a:r>
            <a:r>
              <a:rPr lang="en-US" dirty="0" err="1" smtClean="0">
                <a:latin typeface="Comic Sans MS" panose="030F0702030302020204" pitchFamily="66" charset="0"/>
              </a:rPr>
              <a:t>execuções</a:t>
            </a:r>
            <a:r>
              <a:rPr lang="en-US" dirty="0" smtClean="0">
                <a:latin typeface="Comic Sans MS" panose="030F0702030302020204" pitchFamily="66" charset="0"/>
              </a:rPr>
              <a:t> de </a:t>
            </a:r>
            <a:r>
              <a:rPr lang="en-US" i="1" dirty="0" smtClean="0">
                <a:latin typeface="Comic Sans MS" panose="030F0702030302020204" pitchFamily="66" charset="0"/>
              </a:rPr>
              <a:t>workflows</a:t>
            </a:r>
            <a:r>
              <a:rPr lang="en-US" dirty="0" smtClean="0">
                <a:latin typeface="Comic Sans MS" panose="030F0702030302020204" pitchFamily="66" charset="0"/>
              </a:rPr>
              <a:t>) o </a:t>
            </a:r>
            <a:r>
              <a:rPr lang="en-US" dirty="0" err="1" smtClean="0">
                <a:latin typeface="Comic Sans MS" panose="030F0702030302020204" pitchFamily="66" charset="0"/>
              </a:rPr>
              <a:t>algoritmo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apresenta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uma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convergência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rápida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err="1" smtClean="0">
                <a:latin typeface="Comic Sans MS" panose="030F0702030302020204" pitchFamily="66" charset="0"/>
              </a:rPr>
              <a:t>Utilização</a:t>
            </a:r>
            <a:r>
              <a:rPr lang="en-US" dirty="0" smtClean="0">
                <a:latin typeface="Comic Sans MS" panose="030F0702030302020204" pitchFamily="66" charset="0"/>
              </a:rPr>
              <a:t> do </a:t>
            </a:r>
            <a:r>
              <a:rPr lang="en-US" dirty="0" err="1" smtClean="0">
                <a:latin typeface="Comic Sans MS" panose="030F0702030302020204" pitchFamily="66" charset="0"/>
              </a:rPr>
              <a:t>arcabouço</a:t>
            </a:r>
            <a:r>
              <a:rPr lang="en-US" dirty="0" smtClean="0">
                <a:latin typeface="Comic Sans MS" panose="030F0702030302020204" pitchFamily="66" charset="0"/>
              </a:rPr>
              <a:t> JGAP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900" dirty="0" smtClean="0">
                <a:latin typeface="Comic Sans MS" panose="030F0702030302020204" pitchFamily="66" charset="0"/>
              </a:rPr>
              <a:t>Análise da Execução Adaptativa Otimizando a Quantidade de Máquinas Virtuais</a:t>
            </a:r>
            <a:endParaRPr lang="en-US" sz="2900" dirty="0">
              <a:latin typeface="Comic Sans MS" panose="030F0702030302020204" pitchFamily="66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DBA-A8D9-7F4A-8572-C1BB8CD3174C}" type="slidenum">
              <a:rPr lang="en-US" smtClean="0"/>
              <a:t>186</a:t>
            </a:fld>
            <a:endParaRPr lang="en-US"/>
          </a:p>
        </p:txBody>
      </p:sp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6048672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6228184" y="1484784"/>
            <a:ext cx="2808312" cy="523669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400 arquivos </a:t>
            </a:r>
            <a:r>
              <a:rPr lang="pt-BR" dirty="0" err="1" smtClean="0">
                <a:latin typeface="Comic Sans MS" panose="030F0702030302020204" pitchFamily="66" charset="0"/>
              </a:rPr>
              <a:t>multi-fasta</a:t>
            </a:r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Cenário com foco no tempo de execução</a:t>
            </a:r>
          </a:p>
          <a:p>
            <a:endParaRPr lang="pt-BR" dirty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Orçamento limite de US$ 75,00</a:t>
            </a:r>
            <a:endParaRPr lang="pt-BR" dirty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5763478" y="5157192"/>
            <a:ext cx="288032" cy="0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124402" y="3429000"/>
            <a:ext cx="3084499" cy="646331"/>
          </a:xfrm>
          <a:prstGeom prst="rect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Comic Sans MS" panose="030F0702030302020204" pitchFamily="66" charset="0"/>
              </a:rPr>
              <a:t>6% de diferença de tempo </a:t>
            </a:r>
            <a:br>
              <a:rPr lang="pt-BR" dirty="0" smtClean="0">
                <a:latin typeface="Comic Sans MS" panose="030F0702030302020204" pitchFamily="66" charset="0"/>
              </a:rPr>
            </a:br>
            <a:r>
              <a:rPr lang="pt-BR" dirty="0" smtClean="0">
                <a:latin typeface="Comic Sans MS" panose="030F0702030302020204" pitchFamily="66" charset="0"/>
              </a:rPr>
              <a:t>de execução</a:t>
            </a:r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3666651" y="4075331"/>
            <a:ext cx="2096827" cy="108186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9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latin typeface="Comic Sans MS" panose="030F0702030302020204" pitchFamily="66" charset="0"/>
              </a:rPr>
              <a:t>Processo de otimização de workflows</a:t>
            </a:r>
            <a:endParaRPr lang="pt-BR" sz="3600" i="1" dirty="0" smtClean="0"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5457" y="1628800"/>
            <a:ext cx="7112967" cy="4335472"/>
            <a:chOff x="329093" y="-115784"/>
            <a:chExt cx="5632867" cy="7352882"/>
          </a:xfrm>
        </p:grpSpPr>
        <p:sp>
          <p:nvSpPr>
            <p:cNvPr id="6" name="Retângulo 17"/>
            <p:cNvSpPr/>
            <p:nvPr/>
          </p:nvSpPr>
          <p:spPr>
            <a:xfrm>
              <a:off x="691933" y="1247134"/>
              <a:ext cx="1939123" cy="9695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Geração do espaço de busca</a:t>
              </a:r>
              <a:endParaRPr lang="pt-BR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Retângulo 27"/>
            <p:cNvSpPr/>
            <p:nvPr/>
          </p:nvSpPr>
          <p:spPr>
            <a:xfrm>
              <a:off x="691933" y="3102117"/>
              <a:ext cx="1939123" cy="9695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Avaliação de estratégia de busca</a:t>
              </a:r>
              <a:endParaRPr lang="pt-BR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8" name="Conector de seta reta 28"/>
            <p:cNvCxnSpPr>
              <a:stCxn id="6" idx="2"/>
              <a:endCxn id="7" idx="0"/>
            </p:cNvCxnSpPr>
            <p:nvPr/>
          </p:nvCxnSpPr>
          <p:spPr>
            <a:xfrm>
              <a:off x="1661495" y="2216696"/>
              <a:ext cx="0" cy="8854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29"/>
            <p:cNvCxnSpPr>
              <a:stCxn id="13" idx="2"/>
              <a:endCxn id="7" idx="3"/>
            </p:cNvCxnSpPr>
            <p:nvPr/>
          </p:nvCxnSpPr>
          <p:spPr>
            <a:xfrm flipH="1" flipV="1">
              <a:off x="2631056" y="3586899"/>
              <a:ext cx="1129305" cy="37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30"/>
            <p:cNvCxnSpPr>
              <a:stCxn id="12" idx="2"/>
              <a:endCxn id="6" idx="3"/>
            </p:cNvCxnSpPr>
            <p:nvPr/>
          </p:nvCxnSpPr>
          <p:spPr>
            <a:xfrm flipH="1">
              <a:off x="2631056" y="1694836"/>
              <a:ext cx="1129305" cy="370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31"/>
            <p:cNvSpPr txBox="1"/>
            <p:nvPr/>
          </p:nvSpPr>
          <p:spPr>
            <a:xfrm>
              <a:off x="329093" y="-115784"/>
              <a:ext cx="2664815" cy="62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>
                  <a:latin typeface="Comic Sans MS" panose="030F0702030302020204" pitchFamily="66" charset="0"/>
                </a:rPr>
                <a:t>Expressões algébricas iniciais</a:t>
              </a:r>
            </a:p>
          </p:txBody>
        </p:sp>
        <p:sp>
          <p:nvSpPr>
            <p:cNvPr id="12" name="Elipse 32"/>
            <p:cNvSpPr/>
            <p:nvPr/>
          </p:nvSpPr>
          <p:spPr>
            <a:xfrm>
              <a:off x="3760361" y="1062969"/>
              <a:ext cx="2201599" cy="12637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Regras de transformação</a:t>
              </a:r>
              <a:endParaRPr lang="pt-BR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Elipse 33"/>
            <p:cNvSpPr/>
            <p:nvPr/>
          </p:nvSpPr>
          <p:spPr>
            <a:xfrm>
              <a:off x="3760361" y="3176449"/>
              <a:ext cx="2201599" cy="8952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Modelo de custo</a:t>
              </a:r>
              <a:endParaRPr lang="pt-BR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CaixaDeTexto 34"/>
            <p:cNvSpPr txBox="1"/>
            <p:nvPr/>
          </p:nvSpPr>
          <p:spPr>
            <a:xfrm>
              <a:off x="480807" y="6610718"/>
              <a:ext cx="2361418" cy="62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latin typeface="Comic Sans MS" panose="030F0702030302020204" pitchFamily="66" charset="0"/>
                </a:rPr>
                <a:t>expressão algébrica </a:t>
              </a:r>
              <a:r>
                <a:rPr lang="pt-BR" dirty="0" smtClean="0">
                  <a:latin typeface="Comic Sans MS" panose="030F0702030302020204" pitchFamily="66" charset="0"/>
                </a:rPr>
                <a:t>ótima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  <p:cxnSp>
          <p:nvCxnSpPr>
            <p:cNvPr id="15" name="Conector de seta reta 35"/>
            <p:cNvCxnSpPr>
              <a:stCxn id="7" idx="2"/>
              <a:endCxn id="18" idx="0"/>
            </p:cNvCxnSpPr>
            <p:nvPr/>
          </p:nvCxnSpPr>
          <p:spPr>
            <a:xfrm flipH="1">
              <a:off x="1656109" y="4071680"/>
              <a:ext cx="5385" cy="6147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36"/>
            <p:cNvSpPr txBox="1"/>
            <p:nvPr/>
          </p:nvSpPr>
          <p:spPr>
            <a:xfrm>
              <a:off x="1788692" y="2326382"/>
              <a:ext cx="3134507" cy="62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mtClean="0">
                  <a:latin typeface="Comic Sans MS" panose="030F0702030302020204" pitchFamily="66" charset="0"/>
                </a:rPr>
                <a:t>Expressões algébricas equivalentes</a:t>
              </a:r>
              <a:endParaRPr lang="pt-BR">
                <a:latin typeface="Comic Sans MS" panose="030F0702030302020204" pitchFamily="66" charset="0"/>
              </a:endParaRPr>
            </a:p>
          </p:txBody>
        </p:sp>
        <p:cxnSp>
          <p:nvCxnSpPr>
            <p:cNvPr id="17" name="Conector de seta reta 37"/>
            <p:cNvCxnSpPr>
              <a:stCxn id="11" idx="2"/>
              <a:endCxn id="6" idx="0"/>
            </p:cNvCxnSpPr>
            <p:nvPr/>
          </p:nvCxnSpPr>
          <p:spPr>
            <a:xfrm flipH="1">
              <a:off x="1661494" y="510596"/>
              <a:ext cx="6" cy="7365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uxograma: Decisão 1"/>
            <p:cNvSpPr/>
            <p:nvPr/>
          </p:nvSpPr>
          <p:spPr>
            <a:xfrm>
              <a:off x="762708" y="4686401"/>
              <a:ext cx="1786802" cy="1498134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Procurar mais?</a:t>
              </a:r>
              <a:endParaRPr lang="pt-BR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9" name="Conector de seta reta 16"/>
            <p:cNvCxnSpPr>
              <a:stCxn id="18" idx="1"/>
              <a:endCxn id="6" idx="1"/>
            </p:cNvCxnSpPr>
            <p:nvPr/>
          </p:nvCxnSpPr>
          <p:spPr>
            <a:xfrm rot="10800000">
              <a:off x="691933" y="1731915"/>
              <a:ext cx="70775" cy="3703553"/>
            </a:xfrm>
            <a:prstGeom prst="bentConnector3">
              <a:avLst>
                <a:gd name="adj1" fmla="val 355785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20"/>
            <p:cNvCxnSpPr>
              <a:stCxn id="18" idx="2"/>
              <a:endCxn id="14" idx="0"/>
            </p:cNvCxnSpPr>
            <p:nvPr/>
          </p:nvCxnSpPr>
          <p:spPr>
            <a:xfrm>
              <a:off x="1656109" y="6184534"/>
              <a:ext cx="5407" cy="4261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10"/>
            <p:cNvSpPr txBox="1"/>
            <p:nvPr/>
          </p:nvSpPr>
          <p:spPr>
            <a:xfrm>
              <a:off x="548680" y="4664968"/>
              <a:ext cx="428056" cy="62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mtClean="0">
                  <a:latin typeface="Comic Sans MS" panose="030F0702030302020204" pitchFamily="66" charset="0"/>
                </a:rPr>
                <a:t>sim</a:t>
              </a:r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22" name="CaixaDeTexto 38"/>
            <p:cNvSpPr txBox="1"/>
            <p:nvPr/>
          </p:nvSpPr>
          <p:spPr>
            <a:xfrm>
              <a:off x="1751533" y="6054125"/>
              <a:ext cx="431865" cy="62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atin typeface="Comic Sans MS" panose="030F0702030302020204" pitchFamily="66" charset="0"/>
                </a:rPr>
                <a:t>não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8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Transformações algébricas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3528" y="1655660"/>
            <a:ext cx="4406976" cy="1053260"/>
            <a:chOff x="-494622" y="822260"/>
            <a:chExt cx="4869734" cy="1175903"/>
          </a:xfrm>
        </p:grpSpPr>
        <p:sp>
          <p:nvSpPr>
            <p:cNvPr id="9" name="Elipse 19"/>
            <p:cNvSpPr/>
            <p:nvPr/>
          </p:nvSpPr>
          <p:spPr>
            <a:xfrm>
              <a:off x="78807" y="1518163"/>
              <a:ext cx="480000" cy="4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R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Elipse 21"/>
            <p:cNvSpPr/>
            <p:nvPr/>
          </p:nvSpPr>
          <p:spPr>
            <a:xfrm>
              <a:off x="1158927" y="1518163"/>
              <a:ext cx="480000" cy="4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1" name="Conector de seta reta 22"/>
            <p:cNvCxnSpPr>
              <a:stCxn id="9" idx="6"/>
              <a:endCxn id="10" idx="2"/>
            </p:cNvCxnSpPr>
            <p:nvPr/>
          </p:nvCxnSpPr>
          <p:spPr>
            <a:xfrm>
              <a:off x="558807" y="1758163"/>
              <a:ext cx="6001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23"/>
            <p:cNvSpPr/>
            <p:nvPr/>
          </p:nvSpPr>
          <p:spPr>
            <a:xfrm>
              <a:off x="2471686" y="1518162"/>
              <a:ext cx="480000" cy="4800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T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3" name="Conector de seta reta 24"/>
            <p:cNvCxnSpPr>
              <a:stCxn id="10" idx="6"/>
              <a:endCxn id="12" idx="2"/>
            </p:cNvCxnSpPr>
            <p:nvPr/>
          </p:nvCxnSpPr>
          <p:spPr>
            <a:xfrm>
              <a:off x="1638928" y="1758163"/>
              <a:ext cx="83275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8"/>
            <p:cNvSpPr txBox="1"/>
            <p:nvPr/>
          </p:nvSpPr>
          <p:spPr>
            <a:xfrm>
              <a:off x="510855" y="1350091"/>
              <a:ext cx="696486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omic Sans MS" panose="030F0702030302020204" pitchFamily="66" charset="0"/>
                </a:rPr>
                <a:t>Map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CaixaDeTexto 39"/>
            <p:cNvSpPr txBox="1"/>
            <p:nvPr/>
          </p:nvSpPr>
          <p:spPr>
            <a:xfrm>
              <a:off x="1590975" y="1350091"/>
              <a:ext cx="880704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omic Sans MS" panose="030F0702030302020204" pitchFamily="66" charset="0"/>
                </a:rPr>
                <a:t>Filter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CaixaDeTexto 72"/>
            <p:cNvSpPr txBox="1"/>
            <p:nvPr/>
          </p:nvSpPr>
          <p:spPr>
            <a:xfrm>
              <a:off x="-494622" y="822260"/>
              <a:ext cx="4869734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atin typeface="Comic Sans MS" panose="030F0702030302020204" pitchFamily="66" charset="0"/>
                </a:rPr>
                <a:t>(</a:t>
              </a:r>
              <a:r>
                <a:rPr lang="pt-BR" dirty="0" err="1" smtClean="0">
                  <a:latin typeface="Comic Sans MS" panose="030F0702030302020204" pitchFamily="66" charset="0"/>
                </a:rPr>
                <a:t>i</a:t>
              </a:r>
              <a:r>
                <a:rPr lang="pt-BR" dirty="0" smtClean="0">
                  <a:latin typeface="Comic Sans MS" panose="030F0702030302020204" pitchFamily="66" charset="0"/>
                </a:rPr>
                <a:t> - </a:t>
              </a:r>
              <a:r>
                <a:rPr lang="pt-BR" i="1" dirty="0" smtClean="0">
                  <a:latin typeface="Comic Sans MS" panose="030F0702030302020204" pitchFamily="66" charset="0"/>
                </a:rPr>
                <a:t>workflow</a:t>
              </a:r>
              <a:r>
                <a:rPr lang="pt-BR" dirty="0" smtClean="0">
                  <a:latin typeface="Comic Sans MS" panose="030F0702030302020204" pitchFamily="66" charset="0"/>
                </a:rPr>
                <a:t> - perspectiva de relações)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4" name="Group 7"/>
          <p:cNvGrpSpPr/>
          <p:nvPr/>
        </p:nvGrpSpPr>
        <p:grpSpPr>
          <a:xfrm>
            <a:off x="4355976" y="3023812"/>
            <a:ext cx="2864887" cy="1053260"/>
            <a:chOff x="-494622" y="822260"/>
            <a:chExt cx="3165717" cy="1175903"/>
          </a:xfrm>
        </p:grpSpPr>
        <p:sp>
          <p:nvSpPr>
            <p:cNvPr id="75" name="Elipse 19"/>
            <p:cNvSpPr/>
            <p:nvPr/>
          </p:nvSpPr>
          <p:spPr>
            <a:xfrm>
              <a:off x="78807" y="1518163"/>
              <a:ext cx="480000" cy="4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R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6" name="Elipse 21"/>
            <p:cNvSpPr/>
            <p:nvPr/>
          </p:nvSpPr>
          <p:spPr>
            <a:xfrm>
              <a:off x="1158926" y="1518162"/>
              <a:ext cx="480000" cy="4800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T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77" name="Conector de seta reta 22"/>
            <p:cNvCxnSpPr>
              <a:stCxn id="75" idx="6"/>
              <a:endCxn id="76" idx="2"/>
            </p:cNvCxnSpPr>
            <p:nvPr/>
          </p:nvCxnSpPr>
          <p:spPr>
            <a:xfrm>
              <a:off x="558807" y="1758163"/>
              <a:ext cx="6001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Elipse 23"/>
            <p:cNvSpPr/>
            <p:nvPr/>
          </p:nvSpPr>
          <p:spPr>
            <a:xfrm>
              <a:off x="2191095" y="1518163"/>
              <a:ext cx="480000" cy="4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</a:t>
              </a:r>
              <a:endParaRPr lang="pt-BR" sz="1400" baseline="-25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79" name="Conector de seta reta 24"/>
            <p:cNvCxnSpPr>
              <a:stCxn id="76" idx="6"/>
              <a:endCxn id="78" idx="2"/>
            </p:cNvCxnSpPr>
            <p:nvPr/>
          </p:nvCxnSpPr>
          <p:spPr>
            <a:xfrm>
              <a:off x="1638927" y="1758163"/>
              <a:ext cx="55216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aixaDeTexto 8"/>
            <p:cNvSpPr txBox="1"/>
            <p:nvPr/>
          </p:nvSpPr>
          <p:spPr>
            <a:xfrm>
              <a:off x="1543028" y="1311713"/>
              <a:ext cx="696486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omic Sans MS" panose="030F0702030302020204" pitchFamily="66" charset="0"/>
                </a:rPr>
                <a:t>Map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  <p:sp>
          <p:nvSpPr>
            <p:cNvPr id="81" name="CaixaDeTexto 39"/>
            <p:cNvSpPr txBox="1"/>
            <p:nvPr/>
          </p:nvSpPr>
          <p:spPr>
            <a:xfrm>
              <a:off x="444703" y="1282559"/>
              <a:ext cx="880704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Comic Sans MS" panose="030F0702030302020204" pitchFamily="66" charset="0"/>
                </a:rPr>
                <a:t>Filter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  <p:sp>
          <p:nvSpPr>
            <p:cNvPr id="82" name="CaixaDeTexto 72"/>
            <p:cNvSpPr txBox="1"/>
            <p:nvPr/>
          </p:nvSpPr>
          <p:spPr>
            <a:xfrm>
              <a:off x="-494622" y="822260"/>
              <a:ext cx="3094864" cy="412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latin typeface="Comic Sans MS" panose="030F0702030302020204" pitchFamily="66" charset="0"/>
                </a:rPr>
                <a:t>(</a:t>
              </a:r>
              <a:r>
                <a:rPr lang="pt-BR" dirty="0" err="1" smtClean="0">
                  <a:latin typeface="Comic Sans MS" panose="030F0702030302020204" pitchFamily="66" charset="0"/>
                </a:rPr>
                <a:t>ii</a:t>
              </a:r>
              <a:r>
                <a:rPr lang="pt-BR" dirty="0" smtClean="0">
                  <a:latin typeface="Comic Sans MS" panose="030F0702030302020204" pitchFamily="66" charset="0"/>
                </a:rPr>
                <a:t> - </a:t>
              </a:r>
              <a:r>
                <a:rPr lang="pt-BR" i="1" dirty="0" smtClean="0">
                  <a:latin typeface="Comic Sans MS" panose="030F0702030302020204" pitchFamily="66" charset="0"/>
                </a:rPr>
                <a:t>workflow</a:t>
              </a:r>
              <a:r>
                <a:rPr lang="pt-BR" dirty="0" smtClean="0">
                  <a:latin typeface="Comic Sans MS" panose="030F0702030302020204" pitchFamily="66" charset="0"/>
                </a:rPr>
                <a:t> otimizado)</a:t>
              </a:r>
              <a:endParaRPr lang="pt-BR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Seta para baixo 5"/>
          <p:cNvSpPr/>
          <p:nvPr/>
        </p:nvSpPr>
        <p:spPr>
          <a:xfrm rot="17930193">
            <a:off x="3268797" y="2645952"/>
            <a:ext cx="1124336" cy="125999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sp>
        <p:nvSpPr>
          <p:cNvPr id="83" name="Espaço Reservado para Conteúdo 2"/>
          <p:cNvSpPr txBox="1">
            <a:spLocks/>
          </p:cNvSpPr>
          <p:nvPr/>
        </p:nvSpPr>
        <p:spPr>
          <a:xfrm>
            <a:off x="457200" y="4427425"/>
            <a:ext cx="8229600" cy="19539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Comic Sans MS" panose="030F0702030302020204" pitchFamily="66" charset="0"/>
              </a:rPr>
              <a:t>Garantia do esquema das atividades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Similar a otimização de consultas na álgebra relacional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Antecipação do Filtro </a:t>
            </a:r>
            <a:r>
              <a:rPr lang="pt-BR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 Antecipação da seleção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Escalonamento Adaptativo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O ambiente de nuvem possui instabilidades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Falhas nas </a:t>
            </a:r>
            <a:r>
              <a:rPr lang="pt-BR" dirty="0" err="1" smtClean="0">
                <a:latin typeface="Comic Sans MS" panose="030F0702030302020204" pitchFamily="66" charset="0"/>
              </a:rPr>
              <a:t>VMs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Aplicação de atualizações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Reinicializações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Heterogeneidade das </a:t>
            </a:r>
            <a:r>
              <a:rPr lang="pt-BR" dirty="0" err="1" smtClean="0">
                <a:latin typeface="Comic Sans MS" panose="030F0702030302020204" pitchFamily="66" charset="0"/>
              </a:rPr>
              <a:t>VMs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O escalonamento deve levar essas características em consideração</a:t>
            </a:r>
            <a:endParaRPr lang="en-US" dirty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1412701"/>
            <a:ext cx="8208912" cy="4176539"/>
          </a:xfrm>
          <a:prstGeom prst="rect">
            <a:avLst/>
          </a:prstGeom>
          <a:ln/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8601" indent="-278454"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i="1" dirty="0" smtClean="0">
                <a:latin typeface="Comic Sans MS" pitchFamily="66" charset="0"/>
                <a:cs typeface="Tahoma"/>
              </a:rPr>
              <a:t>Plasmodium </a:t>
            </a:r>
            <a:r>
              <a:rPr lang="pt-BR" sz="2200" i="1" dirty="0" err="1" smtClean="0">
                <a:latin typeface="Comic Sans MS" pitchFamily="66" charset="0"/>
                <a:cs typeface="Tahoma"/>
              </a:rPr>
              <a:t>falciparum</a:t>
            </a:r>
            <a:r>
              <a:rPr lang="pt-BR" sz="2200" dirty="0" smtClean="0">
                <a:latin typeface="Comic Sans MS" pitchFamily="66" charset="0"/>
                <a:cs typeface="Tahoma"/>
              </a:rPr>
              <a:t> gera os casos mais graves de malária</a:t>
            </a:r>
          </a:p>
          <a:p>
            <a:pPr marL="278601" indent="-278454"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</a:rPr>
              <a:t>As drogas antimaláricas apresentam uma crescente resistência </a:t>
            </a:r>
          </a:p>
          <a:p>
            <a:pPr marL="278601" indent="-278454"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</a:rPr>
              <a:t>Evidências indicam que </a:t>
            </a:r>
            <a:r>
              <a:rPr lang="pt-BR" sz="2200" b="1" dirty="0" smtClean="0">
                <a:latin typeface="Comic Sans MS" pitchFamily="66" charset="0"/>
                <a:cs typeface="Tahoma"/>
              </a:rPr>
              <a:t>cisteíno proteases (CP)</a:t>
            </a:r>
            <a:r>
              <a:rPr lang="pt-BR" sz="2200" dirty="0" smtClean="0">
                <a:latin typeface="Comic Sans MS" pitchFamily="66" charset="0"/>
                <a:cs typeface="Tahoma"/>
              </a:rPr>
              <a:t> têm um papel essencial no tratamento médico da malária</a:t>
            </a:r>
          </a:p>
          <a:p>
            <a:pPr marL="278601" indent="-278454" algn="l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b="1" dirty="0" smtClean="0">
                <a:latin typeface="Comic Sans MS" pitchFamily="66" charset="0"/>
                <a:cs typeface="Tahoma"/>
              </a:rPr>
              <a:t>Projetos de descoberta de drogas</a:t>
            </a:r>
            <a:r>
              <a:rPr lang="pt-BR" sz="2200" dirty="0" smtClean="0">
                <a:latin typeface="Comic Sans MS" pitchFamily="66" charset="0"/>
                <a:cs typeface="Tahoma"/>
              </a:rPr>
              <a:t> </a:t>
            </a:r>
          </a:p>
          <a:p>
            <a:pPr marL="147" algn="l">
              <a:spcBef>
                <a:spcPts val="0"/>
              </a:spcBef>
              <a:spcAft>
                <a:spcPts val="1200"/>
              </a:spcAft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  <a:sym typeface="Wingdings"/>
              </a:rPr>
              <a:t>          </a:t>
            </a:r>
            <a:r>
              <a:rPr lang="pt-BR" sz="2200" dirty="0" smtClean="0">
                <a:latin typeface="Comic Sans MS" pitchFamily="66" charset="0"/>
                <a:cs typeface="Tahoma"/>
              </a:rPr>
              <a:t>alvos fármaco-terapêuticos promissores</a:t>
            </a:r>
          </a:p>
          <a:p>
            <a:pPr marL="147" algn="l">
              <a:spcBef>
                <a:spcPts val="0"/>
              </a:spcBef>
              <a:spcAft>
                <a:spcPts val="1200"/>
              </a:spcAft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  <a:sym typeface="Wingdings"/>
              </a:rPr>
              <a:t>          </a:t>
            </a:r>
            <a:r>
              <a:rPr lang="pt-BR" sz="2200" dirty="0" smtClean="0">
                <a:latin typeface="Comic Sans MS" pitchFamily="66" charset="0"/>
                <a:cs typeface="Tahoma"/>
              </a:rPr>
              <a:t>inibidores antimaláricos </a:t>
            </a:r>
          </a:p>
          <a:p>
            <a:pPr marL="147" algn="l">
              <a:spcBef>
                <a:spcPts val="0"/>
              </a:spcBef>
              <a:spcAft>
                <a:spcPts val="1200"/>
              </a:spcAft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  <a:sym typeface="Wingdings"/>
              </a:rPr>
              <a:t>          </a:t>
            </a:r>
            <a:r>
              <a:rPr lang="pt-BR" sz="2200" dirty="0" smtClean="0">
                <a:latin typeface="Comic Sans MS" pitchFamily="66" charset="0"/>
                <a:cs typeface="Tahoma"/>
              </a:rPr>
              <a:t>papel importante no ciclo de vida do parasita</a:t>
            </a:r>
          </a:p>
          <a:p>
            <a:pPr marL="147" algn="l">
              <a:spcBef>
                <a:spcPts val="0"/>
              </a:spcBef>
              <a:spcAft>
                <a:spcPts val="1200"/>
              </a:spcAft>
              <a:tabLst>
                <a:tab pos="0" algn="l"/>
                <a:tab pos="439918" algn="l"/>
                <a:tab pos="880803" algn="l"/>
                <a:tab pos="1321687" algn="l"/>
                <a:tab pos="1762572" algn="l"/>
                <a:tab pos="2203457" algn="l"/>
                <a:tab pos="2645307" algn="l"/>
                <a:tab pos="3085225" algn="l"/>
                <a:tab pos="3526110" algn="l"/>
                <a:tab pos="3966994" algn="l"/>
                <a:tab pos="4407879" algn="l"/>
                <a:tab pos="4848764" algn="l"/>
                <a:tab pos="5290615" algn="l"/>
                <a:tab pos="5730533" algn="l"/>
                <a:tab pos="6171418" algn="l"/>
                <a:tab pos="6612302" algn="l"/>
                <a:tab pos="7053187" algn="l"/>
                <a:tab pos="7494071" algn="l"/>
                <a:tab pos="7495038" algn="l"/>
              </a:tabLst>
            </a:pPr>
            <a:r>
              <a:rPr lang="pt-BR" sz="2200" dirty="0" smtClean="0">
                <a:latin typeface="Comic Sans MS" pitchFamily="66" charset="0"/>
                <a:cs typeface="Tahoma"/>
                <a:sym typeface="Wingdings"/>
              </a:rPr>
              <a:t>          </a:t>
            </a:r>
            <a:r>
              <a:rPr lang="pt-BR" sz="2200" dirty="0" smtClean="0">
                <a:latin typeface="Comic Sans MS" pitchFamily="66" charset="0"/>
                <a:cs typeface="Tahoma"/>
              </a:rPr>
              <a:t>papaína e ubiquitina</a:t>
            </a:r>
          </a:p>
        </p:txBody>
      </p:sp>
      <p:pic>
        <p:nvPicPr>
          <p:cNvPr id="18" name="Picture 10" descr="240px-Plasmodium_falciparum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29200"/>
            <a:ext cx="1319220" cy="14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076056" y="6419149"/>
            <a:ext cx="2740248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1" hangingPunct="1">
              <a:lnSpc>
                <a:spcPct val="80000"/>
              </a:lnSpc>
              <a:spcBef>
                <a:spcPts val="550"/>
              </a:spcBef>
              <a:buClr>
                <a:srgbClr val="000099"/>
              </a:buClr>
              <a:buSzPct val="45000"/>
              <a:buFont typeface="Wingding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 smtClean="0">
                <a:solidFill>
                  <a:srgbClr val="000099"/>
                </a:solidFill>
                <a:latin typeface="Comic Sans MS" pitchFamily="66" charset="0"/>
                <a:cs typeface="Times New Roman" charset="0"/>
              </a:rPr>
              <a:t>Plasmodium falciparum</a:t>
            </a:r>
            <a:endParaRPr lang="en-GB" i="1" dirty="0">
              <a:solidFill>
                <a:srgbClr val="000099"/>
              </a:solidFill>
              <a:latin typeface="Comic Sans MS" pitchFamily="66" charset="0"/>
              <a:cs typeface="Times New Roman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err="1">
                <a:latin typeface="Comic Sans MS" pitchFamily="66" charset="0"/>
              </a:rPr>
              <a:t>Cisteíno</a:t>
            </a:r>
            <a:r>
              <a:rPr lang="pt-BR" dirty="0">
                <a:latin typeface="Comic Sans MS" pitchFamily="66" charset="0"/>
              </a:rPr>
              <a:t> Proteases em </a:t>
            </a:r>
            <a:r>
              <a:rPr lang="pt-BR" i="1" dirty="0" err="1">
                <a:latin typeface="Comic Sans MS" pitchFamily="66" charset="0"/>
              </a:rPr>
              <a:t>Plasmodium</a:t>
            </a:r>
            <a:endParaRPr lang="pt-BR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02696"/>
      </p:ext>
    </p:extLst>
  </p:cSld>
  <p:clrMapOvr>
    <a:masterClrMapping/>
  </p:clrMapOvr>
  <p:transition spd="slow" advTm="88536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Escalonamento Adaptativo</a:t>
            </a:r>
            <a:endParaRPr lang="en-US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lvl="1"/>
                <a:r>
                  <a:rPr lang="pt-BR" i="1" dirty="0" smtClean="0">
                    <a:latin typeface="Comic Sans MS" panose="030F0702030302020204" pitchFamily="66" charset="0"/>
                  </a:rPr>
                  <a:t>ƒ(a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 smtClean="0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 smtClean="0">
                    <a:latin typeface="Comic Sans MS" panose="030F0702030302020204" pitchFamily="66" charset="0"/>
                  </a:rPr>
                  <a:t>j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) = </a:t>
                </a:r>
              </a:p>
              <a:p>
                <a:pPr marL="457200" lvl="1" indent="0">
                  <a:buNone/>
                </a:pPr>
                <a:endParaRPr lang="pt-BR" i="1" dirty="0">
                  <a:latin typeface="Comic Sans MS" panose="030F0702030302020204" pitchFamily="66" charset="0"/>
                  <a:sym typeface="Symbol"/>
                </a:endParaRPr>
              </a:p>
              <a:p>
                <a:pPr marL="457200" lvl="1" indent="0">
                  <a:buNone/>
                </a:pP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1</a:t>
                </a:r>
                <a:r>
                  <a:rPr lang="pt-BR" i="1" dirty="0">
                    <a:latin typeface="Comic Sans MS" panose="030F0702030302020204" pitchFamily="66" charset="0"/>
                  </a:rPr>
                  <a:t>×(Tempo de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Execução + Tempo de Transferência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)</m:t>
                    </m:r>
                  </m:oMath>
                </a14:m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/>
                </a:r>
                <a:br>
                  <a:rPr lang="pt-BR" i="1" dirty="0" smtClean="0">
                    <a:latin typeface="Comic Sans MS" panose="030F0702030302020204" pitchFamily="66" charset="0"/>
                  </a:rPr>
                </a:br>
                <a:r>
                  <a:rPr lang="pt-BR" i="1" dirty="0" smtClean="0">
                    <a:latin typeface="Comic Sans MS" panose="030F0702030302020204" pitchFamily="66" charset="0"/>
                  </a:rPr>
                  <a:t>+ </a:t>
                </a: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</a:t>
                </a:r>
                <a:br>
                  <a:rPr lang="en-US" i="1" dirty="0" smtClean="0">
                    <a:latin typeface="Comic Sans MS" panose="030F0702030302020204" pitchFamily="66" charset="0"/>
                    <a:sym typeface="Symbol"/>
                  </a:rPr>
                </a:b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>
                    <a:latin typeface="Comic Sans MS" panose="030F0702030302020204" pitchFamily="66" charset="0"/>
                  </a:rPr>
                  <a:t>2</a:t>
                </a:r>
                <a:r>
                  <a:rPr lang="pt-BR" i="1" dirty="0">
                    <a:latin typeface="Comic Sans MS" panose="030F0702030302020204" pitchFamily="66" charset="0"/>
                  </a:rPr>
                  <a:t>×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Custo de Confiabilidade </a:t>
                </a:r>
                <a:br>
                  <a:rPr lang="pt-BR" i="1" dirty="0" smtClean="0">
                    <a:latin typeface="Comic Sans MS" panose="030F0702030302020204" pitchFamily="66" charset="0"/>
                  </a:rPr>
                </a:br>
                <a:r>
                  <a:rPr lang="pt-BR" i="1" dirty="0" smtClean="0">
                    <a:latin typeface="Comic Sans MS" panose="030F0702030302020204" pitchFamily="66" charset="0"/>
                  </a:rPr>
                  <a:t>+ </a:t>
                </a: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</a:t>
                </a:r>
                <a:br>
                  <a:rPr lang="en-US" i="1" dirty="0" smtClean="0">
                    <a:latin typeface="Comic Sans MS" panose="030F0702030302020204" pitchFamily="66" charset="0"/>
                    <a:sym typeface="Symbol"/>
                  </a:rPr>
                </a:b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>
                    <a:latin typeface="Comic Sans MS" panose="030F0702030302020204" pitchFamily="66" charset="0"/>
                  </a:rPr>
                  <a:t>3</a:t>
                </a:r>
                <a:r>
                  <a:rPr lang="pt-BR" i="1" dirty="0">
                    <a:latin typeface="Comic Sans MS" panose="030F0702030302020204" pitchFamily="66" charset="0"/>
                  </a:rPr>
                  <a:t>×( </a:t>
                </a:r>
                <a:r>
                  <a:rPr lang="pt-BR" i="1" dirty="0" err="1" smtClean="0">
                    <a:latin typeface="Comic Sans MS" panose="030F0702030302020204" pitchFamily="66" charset="0"/>
                  </a:rPr>
                  <a:t>Vh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 × [Tempo de Execução + Tempo de Transferência] </a:t>
                </a:r>
                <a:r>
                  <a:rPr lang="pt-BR" i="1" dirty="0">
                    <a:latin typeface="Comic Sans MS" panose="030F0702030302020204" pitchFamily="66" charset="0"/>
                  </a:rPr>
                  <a:t>+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Vt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×Quantidade de Dados Transferidos)</a:t>
                </a:r>
              </a:p>
              <a:p>
                <a:pPr lvl="1"/>
                <a:endParaRPr lang="pt-BR" i="1" dirty="0">
                  <a:latin typeface="Comic Sans MS" panose="030F0702030302020204" pitchFamily="66" charset="0"/>
                </a:endParaRPr>
              </a:p>
              <a:p>
                <a:r>
                  <a:rPr lang="pt-BR" i="1" dirty="0" smtClean="0">
                    <a:latin typeface="Comic Sans MS" panose="030F0702030302020204" pitchFamily="66" charset="0"/>
                  </a:rPr>
                  <a:t>A 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dirty="0" smtClean="0">
                    <a:latin typeface="Comic Sans MS" panose="030F0702030302020204" pitchFamily="66" charset="0"/>
                  </a:rPr>
                  <a:t> </a:t>
                </a:r>
                <a:r>
                  <a:rPr lang="pt-BR" dirty="0">
                    <a:latin typeface="Comic Sans MS" panose="030F0702030302020204" pitchFamily="66" charset="0"/>
                  </a:rPr>
                  <a:t>escolhida é aquela que satisfaz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f(a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>
                    <a:latin typeface="Comic Sans MS" panose="030F0702030302020204" pitchFamily="66" charset="0"/>
                  </a:rPr>
                  <a:t>) = min </a:t>
                </a:r>
                <a:r>
                  <a:rPr lang="en-US" i="1" dirty="0">
                    <a:latin typeface="Comic Sans MS" panose="030F0702030302020204" pitchFamily="66" charset="0"/>
                    <a:sym typeface="Symbol"/>
                  </a:rPr>
                  <a:t>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en-US" i="1" dirty="0">
                    <a:latin typeface="Comic Sans MS" panose="030F0702030302020204" pitchFamily="66" charset="0"/>
                    <a:sym typeface="Symbol"/>
                  </a:rPr>
                  <a:t></a:t>
                </a:r>
                <a:r>
                  <a:rPr lang="pt-BR" i="1" dirty="0">
                    <a:latin typeface="Comic Sans MS" panose="030F0702030302020204" pitchFamily="66" charset="0"/>
                  </a:rPr>
                  <a:t> VM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{ƒ(a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59" t="-1887" b="-13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Escalonamento Adaptativo</a:t>
            </a:r>
            <a:endParaRPr lang="en-US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lvl="1"/>
                <a:r>
                  <a:rPr lang="pt-BR" i="1" dirty="0" smtClean="0">
                    <a:latin typeface="Comic Sans MS" panose="030F0702030302020204" pitchFamily="66" charset="0"/>
                  </a:rPr>
                  <a:t>ƒ(a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 smtClean="0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 smtClean="0">
                    <a:latin typeface="Comic Sans MS" panose="030F0702030302020204" pitchFamily="66" charset="0"/>
                  </a:rPr>
                  <a:t>j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) = </a:t>
                </a:r>
              </a:p>
              <a:p>
                <a:pPr marL="457200" lvl="1" indent="0">
                  <a:buNone/>
                </a:pPr>
                <a:endParaRPr lang="pt-BR" i="1" dirty="0">
                  <a:latin typeface="Comic Sans MS" panose="030F0702030302020204" pitchFamily="66" charset="0"/>
                  <a:sym typeface="Symbol"/>
                </a:endParaRPr>
              </a:p>
              <a:p>
                <a:pPr marL="457200" lvl="1" indent="0">
                  <a:buNone/>
                </a:pP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1</a:t>
                </a:r>
                <a:r>
                  <a:rPr lang="pt-BR" i="1" dirty="0">
                    <a:latin typeface="Comic Sans MS" panose="030F0702030302020204" pitchFamily="66" charset="0"/>
                  </a:rPr>
                  <a:t>×(Tempo de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Execução + Tempo de Transferência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)</m:t>
                    </m:r>
                  </m:oMath>
                </a14:m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/>
                </a:r>
                <a:br>
                  <a:rPr lang="pt-BR" i="1" dirty="0" smtClean="0">
                    <a:latin typeface="Comic Sans MS" panose="030F0702030302020204" pitchFamily="66" charset="0"/>
                  </a:rPr>
                </a:br>
                <a:r>
                  <a:rPr lang="pt-BR" i="1" dirty="0" smtClean="0">
                    <a:latin typeface="Comic Sans MS" panose="030F0702030302020204" pitchFamily="66" charset="0"/>
                  </a:rPr>
                  <a:t>+ </a:t>
                </a: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</a:t>
                </a:r>
                <a:br>
                  <a:rPr lang="en-US" i="1" dirty="0" smtClean="0">
                    <a:latin typeface="Comic Sans MS" panose="030F0702030302020204" pitchFamily="66" charset="0"/>
                    <a:sym typeface="Symbol"/>
                  </a:rPr>
                </a:b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>
                    <a:latin typeface="Comic Sans MS" panose="030F0702030302020204" pitchFamily="66" charset="0"/>
                  </a:rPr>
                  <a:t>2</a:t>
                </a:r>
                <a:r>
                  <a:rPr lang="pt-BR" i="1" dirty="0">
                    <a:latin typeface="Comic Sans MS" panose="030F0702030302020204" pitchFamily="66" charset="0"/>
                  </a:rPr>
                  <a:t>×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Custo de Confiabilidade </a:t>
                </a:r>
                <a:br>
                  <a:rPr lang="pt-BR" i="1" dirty="0" smtClean="0">
                    <a:latin typeface="Comic Sans MS" panose="030F0702030302020204" pitchFamily="66" charset="0"/>
                  </a:rPr>
                </a:br>
                <a:r>
                  <a:rPr lang="pt-BR" i="1" dirty="0" smtClean="0">
                    <a:latin typeface="Comic Sans MS" panose="030F0702030302020204" pitchFamily="66" charset="0"/>
                  </a:rPr>
                  <a:t>+ </a:t>
                </a: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</a:t>
                </a:r>
                <a:br>
                  <a:rPr lang="en-US" i="1" dirty="0" smtClean="0">
                    <a:latin typeface="Comic Sans MS" panose="030F0702030302020204" pitchFamily="66" charset="0"/>
                    <a:sym typeface="Symbol"/>
                  </a:rPr>
                </a:br>
                <a:r>
                  <a:rPr lang="en-US" i="1" dirty="0" smtClean="0">
                    <a:latin typeface="Comic Sans MS" panose="030F0702030302020204" pitchFamily="66" charset="0"/>
                    <a:sym typeface="Symbol"/>
                  </a:rPr>
                  <a:t></a:t>
                </a:r>
                <a:r>
                  <a:rPr lang="pt-BR" i="1" baseline="-25000" dirty="0">
                    <a:latin typeface="Comic Sans MS" panose="030F0702030302020204" pitchFamily="66" charset="0"/>
                  </a:rPr>
                  <a:t>3</a:t>
                </a:r>
                <a:r>
                  <a:rPr lang="pt-BR" i="1" dirty="0">
                    <a:latin typeface="Comic Sans MS" panose="030F0702030302020204" pitchFamily="66" charset="0"/>
                  </a:rPr>
                  <a:t>×( </a:t>
                </a:r>
                <a:r>
                  <a:rPr lang="pt-BR" i="1" dirty="0" err="1" smtClean="0">
                    <a:latin typeface="Comic Sans MS" panose="030F0702030302020204" pitchFamily="66" charset="0"/>
                  </a:rPr>
                  <a:t>Vh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 × [Tempo de Execução + Tempo de Transferência] </a:t>
                </a:r>
                <a:r>
                  <a:rPr lang="pt-BR" i="1" dirty="0">
                    <a:latin typeface="Comic Sans MS" panose="030F0702030302020204" pitchFamily="66" charset="0"/>
                  </a:rPr>
                  <a:t>+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Vt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×Quantidade de Dados Transferidos)</a:t>
                </a:r>
              </a:p>
              <a:p>
                <a:pPr lvl="1"/>
                <a:endParaRPr lang="pt-BR" i="1" dirty="0">
                  <a:latin typeface="Comic Sans MS" panose="030F0702030302020204" pitchFamily="66" charset="0"/>
                </a:endParaRPr>
              </a:p>
              <a:p>
                <a:r>
                  <a:rPr lang="pt-BR" i="1" dirty="0" smtClean="0">
                    <a:latin typeface="Comic Sans MS" panose="030F0702030302020204" pitchFamily="66" charset="0"/>
                  </a:rPr>
                  <a:t>A 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dirty="0" smtClean="0">
                    <a:latin typeface="Comic Sans MS" panose="030F0702030302020204" pitchFamily="66" charset="0"/>
                  </a:rPr>
                  <a:t> </a:t>
                </a:r>
                <a:r>
                  <a:rPr lang="pt-BR" dirty="0">
                    <a:latin typeface="Comic Sans MS" panose="030F0702030302020204" pitchFamily="66" charset="0"/>
                  </a:rPr>
                  <a:t>escolhida é aquela que satisfaz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f(a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>
                    <a:latin typeface="Comic Sans MS" panose="030F0702030302020204" pitchFamily="66" charset="0"/>
                  </a:rPr>
                  <a:t>) = min </a:t>
                </a:r>
                <a:r>
                  <a:rPr lang="en-US" i="1" dirty="0">
                    <a:latin typeface="Comic Sans MS" panose="030F0702030302020204" pitchFamily="66" charset="0"/>
                    <a:sym typeface="Symbol"/>
                  </a:rPr>
                  <a:t>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>
                    <a:latin typeface="Comic Sans MS" panose="030F0702030302020204" pitchFamily="66" charset="0"/>
                  </a:rPr>
                  <a:t> </a:t>
                </a:r>
                <a:r>
                  <a:rPr lang="en-US" i="1" dirty="0">
                    <a:latin typeface="Comic Sans MS" panose="030F0702030302020204" pitchFamily="66" charset="0"/>
                    <a:sym typeface="Symbol"/>
                  </a:rPr>
                  <a:t></a:t>
                </a:r>
                <a:r>
                  <a:rPr lang="pt-BR" i="1" dirty="0">
                    <a:latin typeface="Comic Sans MS" panose="030F0702030302020204" pitchFamily="66" charset="0"/>
                  </a:rPr>
                  <a:t> VM 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{ƒ(a</a:t>
                </a:r>
                <a:r>
                  <a:rPr lang="pt-BR" i="1" baseline="-25000" dirty="0" smtClean="0">
                    <a:latin typeface="Comic Sans MS" panose="030F0702030302020204" pitchFamily="66" charset="0"/>
                  </a:rPr>
                  <a:t>i</a:t>
                </a:r>
                <a:r>
                  <a:rPr lang="pt-BR" i="1" dirty="0">
                    <a:latin typeface="Comic Sans MS" panose="030F0702030302020204" pitchFamily="66" charset="0"/>
                  </a:rPr>
                  <a:t>, </a:t>
                </a:r>
                <a:r>
                  <a:rPr lang="pt-BR" i="1" dirty="0" err="1">
                    <a:latin typeface="Comic Sans MS" panose="030F0702030302020204" pitchFamily="66" charset="0"/>
                  </a:rPr>
                  <a:t>VM</a:t>
                </a:r>
                <a:r>
                  <a:rPr lang="pt-BR" i="1" baseline="-25000" dirty="0" err="1">
                    <a:latin typeface="Comic Sans MS" panose="030F0702030302020204" pitchFamily="66" charset="0"/>
                  </a:rPr>
                  <a:t>j</a:t>
                </a:r>
                <a:r>
                  <a:rPr lang="pt-BR" i="1" dirty="0" smtClean="0">
                    <a:latin typeface="Comic Sans MS" panose="030F0702030302020204" pitchFamily="66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59" t="-1887" b="-13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1"/>
          <p:cNvSpPr/>
          <p:nvPr/>
        </p:nvSpPr>
        <p:spPr>
          <a:xfrm rot="20156536">
            <a:off x="489185" y="2585910"/>
            <a:ext cx="8363272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pt-BR" sz="40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Todas as informações são buscadas no repositório de proveniência e levam em consideração a operação algébrica </a:t>
            </a:r>
          </a:p>
        </p:txBody>
      </p:sp>
    </p:spTree>
    <p:extLst>
      <p:ext uri="{BB962C8B-B14F-4D97-AF65-F5344CB8AC3E}">
        <p14:creationId xmlns:p14="http://schemas.microsoft.com/office/powerpoint/2010/main" val="23485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2" y="1412776"/>
            <a:ext cx="7379808" cy="51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50" y="161744"/>
            <a:ext cx="911265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Comic Sans MS" panose="030F0702030302020204" pitchFamily="66" charset="0"/>
              </a:rPr>
              <a:t>Execução Adaptativa – </a:t>
            </a:r>
            <a:br>
              <a:rPr lang="pt-BR" sz="3600" dirty="0" smtClean="0">
                <a:latin typeface="Comic Sans MS" panose="030F0702030302020204" pitchFamily="66" charset="0"/>
              </a:rPr>
            </a:br>
            <a:r>
              <a:rPr lang="pt-BR" sz="3600" dirty="0" smtClean="0">
                <a:latin typeface="Comic Sans MS" panose="030F0702030302020204" pitchFamily="66" charset="0"/>
              </a:rPr>
              <a:t>sem variação na quantidade de </a:t>
            </a:r>
            <a:r>
              <a:rPr lang="pt-BR" sz="3600" dirty="0" err="1" smtClean="0">
                <a:latin typeface="Comic Sans MS" panose="030F0702030302020204" pitchFamily="66" charset="0"/>
              </a:rPr>
              <a:t>VMs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47864" y="34906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17,73 horas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Chave direita 8"/>
          <p:cNvSpPr/>
          <p:nvPr/>
        </p:nvSpPr>
        <p:spPr>
          <a:xfrm>
            <a:off x="3059832" y="3531340"/>
            <a:ext cx="72008" cy="288032"/>
          </a:xfrm>
          <a:prstGeom prst="rightBrac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4129066" y="435608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15,24 horas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Chave direita 10"/>
          <p:cNvSpPr/>
          <p:nvPr/>
        </p:nvSpPr>
        <p:spPr>
          <a:xfrm>
            <a:off x="3841034" y="4396736"/>
            <a:ext cx="72008" cy="288032"/>
          </a:xfrm>
          <a:prstGeom prst="rightBrac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4"/>
          <p:cNvSpPr txBox="1"/>
          <p:nvPr/>
        </p:nvSpPr>
        <p:spPr>
          <a:xfrm>
            <a:off x="3491880" y="2163188"/>
            <a:ext cx="4464496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Pico de melhora de 37,9%</a:t>
            </a:r>
            <a:endParaRPr lang="pt-B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146150" y="2642861"/>
            <a:ext cx="3817072" cy="40011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</a:t>
            </a:r>
            <a:r>
              <a:rPr lang="en-US" sz="2000" baseline="-25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0,9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</a:t>
            </a:r>
            <a:r>
              <a:rPr lang="en-US" sz="2000" baseline="-25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0,05 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</a:t>
            </a:r>
            <a:r>
              <a:rPr lang="en-US" sz="2000" baseline="-25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= 0,05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02132" y="454075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1,5 horas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6" name="Conector reto 15"/>
          <p:cNvCxnSpPr>
            <a:endCxn id="13" idx="2"/>
          </p:cNvCxnSpPr>
          <p:nvPr/>
        </p:nvCxnSpPr>
        <p:spPr>
          <a:xfrm flipH="1" flipV="1">
            <a:off x="7101014" y="4910084"/>
            <a:ext cx="598882" cy="49346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4" y="1492230"/>
            <a:ext cx="7395282" cy="51051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ector de seta reta 7"/>
          <p:cNvCxnSpPr/>
          <p:nvPr/>
        </p:nvCxnSpPr>
        <p:spPr>
          <a:xfrm>
            <a:off x="1658947" y="3356992"/>
            <a:ext cx="392773" cy="0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1658947" y="2276872"/>
            <a:ext cx="2801770" cy="0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1350" y="161744"/>
            <a:ext cx="911265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Comic Sans MS" panose="030F0702030302020204" pitchFamily="66" charset="0"/>
              </a:rPr>
              <a:t>Execução Adaptativa – </a:t>
            </a:r>
            <a:br>
              <a:rPr lang="pt-BR" sz="3600" dirty="0" smtClean="0">
                <a:latin typeface="Comic Sans MS" panose="030F0702030302020204" pitchFamily="66" charset="0"/>
              </a:rPr>
            </a:br>
            <a:r>
              <a:rPr lang="pt-BR" sz="3600" dirty="0" smtClean="0">
                <a:latin typeface="Comic Sans MS" panose="030F0702030302020204" pitchFamily="66" charset="0"/>
              </a:rPr>
              <a:t>variação na quantidade de </a:t>
            </a:r>
            <a:r>
              <a:rPr lang="pt-BR" sz="3600" dirty="0" err="1" smtClean="0">
                <a:latin typeface="Comic Sans MS" panose="030F0702030302020204" pitchFamily="66" charset="0"/>
              </a:rPr>
              <a:t>VMs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3"/>
          <p:cNvSpPr txBox="1">
            <a:spLocks/>
          </p:cNvSpPr>
          <p:nvPr/>
        </p:nvSpPr>
        <p:spPr>
          <a:xfrm>
            <a:off x="0" y="289367"/>
            <a:ext cx="9144000" cy="879766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Monitoramento</a:t>
            </a:r>
            <a:endParaRPr lang="en-US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17" y="3759324"/>
            <a:ext cx="893800" cy="9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70870"/>
            <a:ext cx="564808" cy="5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21647"/>
            <a:ext cx="1800200" cy="24022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06774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6"/>
          <p:cNvCxnSpPr>
            <a:stCxn id="26" idx="4"/>
            <a:endCxn id="3075" idx="1"/>
          </p:cNvCxnSpPr>
          <p:nvPr/>
        </p:nvCxnSpPr>
        <p:spPr>
          <a:xfrm flipV="1">
            <a:off x="4955739" y="4234919"/>
            <a:ext cx="638978" cy="873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26" idx="4"/>
            <a:endCxn id="3074" idx="1"/>
          </p:cNvCxnSpPr>
          <p:nvPr/>
        </p:nvCxnSpPr>
        <p:spPr>
          <a:xfrm flipV="1">
            <a:off x="4955739" y="5058802"/>
            <a:ext cx="984413" cy="495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26" idx="4"/>
            <a:endCxn id="3076" idx="1"/>
          </p:cNvCxnSpPr>
          <p:nvPr/>
        </p:nvCxnSpPr>
        <p:spPr>
          <a:xfrm>
            <a:off x="4955739" y="5108363"/>
            <a:ext cx="696381" cy="844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ave direita 21"/>
          <p:cNvSpPr/>
          <p:nvPr/>
        </p:nvSpPr>
        <p:spPr>
          <a:xfrm>
            <a:off x="6228184" y="3645024"/>
            <a:ext cx="918356" cy="28893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m 23" descr="cientist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4374726"/>
            <a:ext cx="1584176" cy="1864305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454888" y="4708780"/>
            <a:ext cx="1593582" cy="895687"/>
            <a:chOff x="3835747" y="2852936"/>
            <a:chExt cx="1576837" cy="1037817"/>
          </a:xfrm>
        </p:grpSpPr>
        <p:sp>
          <p:nvSpPr>
            <p:cNvPr id="26" name="Cilindro 25"/>
            <p:cNvSpPr/>
            <p:nvPr/>
          </p:nvSpPr>
          <p:spPr>
            <a:xfrm>
              <a:off x="3835747" y="2852936"/>
              <a:ext cx="1485080" cy="925974"/>
            </a:xfrm>
            <a:prstGeom prst="can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nto dobrado 26"/>
            <p:cNvSpPr/>
            <p:nvPr/>
          </p:nvSpPr>
          <p:spPr>
            <a:xfrm>
              <a:off x="4953547" y="3375017"/>
              <a:ext cx="459037" cy="515736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Seta para a direita 29"/>
          <p:cNvSpPr/>
          <p:nvPr/>
        </p:nvSpPr>
        <p:spPr>
          <a:xfrm>
            <a:off x="2339752" y="4989525"/>
            <a:ext cx="1115136" cy="392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to dobrado 36"/>
          <p:cNvSpPr/>
          <p:nvPr/>
        </p:nvSpPr>
        <p:spPr>
          <a:xfrm>
            <a:off x="2665364" y="5108363"/>
            <a:ext cx="231956" cy="323752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 smtClean="0">
                <a:latin typeface="Comic Sans MS" panose="030F0702030302020204" pitchFamily="66" charset="0"/>
              </a:rPr>
              <a:t>Execuções podem durar semanas ou meses</a:t>
            </a:r>
          </a:p>
          <a:p>
            <a:r>
              <a:rPr lang="pt-BR" sz="2800" dirty="0" smtClean="0">
                <a:latin typeface="Comic Sans MS" panose="030F0702030302020204" pitchFamily="66" charset="0"/>
              </a:rPr>
              <a:t>Monitoramento </a:t>
            </a:r>
            <a:r>
              <a:rPr lang="pt-BR" sz="2800" i="1" dirty="0" smtClean="0">
                <a:latin typeface="Comic Sans MS" panose="030F0702030302020204" pitchFamily="66" charset="0"/>
              </a:rPr>
              <a:t>in situ </a:t>
            </a:r>
            <a:r>
              <a:rPr lang="pt-BR" sz="2800" dirty="0" smtClean="0">
                <a:latin typeface="Comic Sans MS" panose="030F0702030302020204" pitchFamily="66" charset="0"/>
              </a:rPr>
              <a:t>é inviável</a:t>
            </a:r>
          </a:p>
          <a:p>
            <a:r>
              <a:rPr lang="pt-BR" sz="2800" dirty="0" smtClean="0">
                <a:latin typeface="Comic Sans MS" panose="030F0702030302020204" pitchFamily="66" charset="0"/>
              </a:rPr>
              <a:t>Utilização de redes sociais e computação móvel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SciLightning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latin typeface="Comic Sans MS" panose="030F0702030302020204" pitchFamily="66" charset="0"/>
              </a:rPr>
              <a:t>Serviço </a:t>
            </a:r>
            <a:r>
              <a:rPr lang="pt-BR" sz="2800" dirty="0">
                <a:latin typeface="Comic Sans MS" panose="030F0702030302020204" pitchFamily="66" charset="0"/>
              </a:rPr>
              <a:t>de monitoramento de execução de workflows científicos em </a:t>
            </a:r>
            <a:r>
              <a:rPr lang="pt-BR" sz="2800" dirty="0" smtClean="0">
                <a:latin typeface="Comic Sans MS" panose="030F0702030302020204" pitchFamily="66" charset="0"/>
              </a:rPr>
              <a:t>paralelo</a:t>
            </a:r>
          </a:p>
          <a:p>
            <a:r>
              <a:rPr lang="pt-BR" sz="2800" dirty="0" smtClean="0">
                <a:latin typeface="Comic Sans MS" panose="030F0702030302020204" pitchFamily="66" charset="0"/>
              </a:rPr>
              <a:t>3 </a:t>
            </a:r>
            <a:r>
              <a:rPr lang="pt-BR" sz="2800" dirty="0">
                <a:latin typeface="Comic Sans MS" panose="030F0702030302020204" pitchFamily="66" charset="0"/>
              </a:rPr>
              <a:t>componentes principais: </a:t>
            </a:r>
            <a:endParaRPr lang="pt-BR" sz="2800" dirty="0" smtClean="0">
              <a:latin typeface="Comic Sans MS" panose="030F0702030302020204" pitchFamily="66" charset="0"/>
            </a:endParaRPr>
          </a:p>
          <a:p>
            <a:pPr lvl="1"/>
            <a:r>
              <a:rPr lang="pt-BR" sz="2400" dirty="0" smtClean="0">
                <a:latin typeface="Comic Sans MS" panose="030F0702030302020204" pitchFamily="66" charset="0"/>
              </a:rPr>
              <a:t>SciLightning Monitor</a:t>
            </a:r>
          </a:p>
          <a:p>
            <a:pPr lvl="1"/>
            <a:r>
              <a:rPr lang="pt-BR" sz="2400" dirty="0" smtClean="0">
                <a:latin typeface="Comic Sans MS" panose="030F0702030302020204" pitchFamily="66" charset="0"/>
              </a:rPr>
              <a:t>SciLightning </a:t>
            </a:r>
            <a:r>
              <a:rPr lang="pt-BR" sz="2400" dirty="0">
                <a:latin typeface="Comic Sans MS" panose="030F0702030302020204" pitchFamily="66" charset="0"/>
              </a:rPr>
              <a:t>Social </a:t>
            </a:r>
            <a:endParaRPr lang="pt-BR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pt-BR" sz="2400" dirty="0" err="1" smtClean="0">
                <a:latin typeface="Comic Sans MS" panose="030F0702030302020204" pitchFamily="66" charset="0"/>
              </a:rPr>
              <a:t>SciLightning</a:t>
            </a:r>
            <a:r>
              <a:rPr lang="pt-BR" sz="2400" dirty="0" smtClean="0">
                <a:latin typeface="Comic Sans MS" panose="030F0702030302020204" pitchFamily="66" charset="0"/>
              </a:rPr>
              <a:t> Mobile</a:t>
            </a:r>
          </a:p>
          <a:p>
            <a:r>
              <a:rPr lang="pt-BR" sz="2800" dirty="0" smtClean="0">
                <a:latin typeface="Comic Sans MS" panose="030F0702030302020204" pitchFamily="66" charset="0"/>
              </a:rPr>
              <a:t>Todo o monitoramento é baseado nos dados de proveniência gerados pelo </a:t>
            </a:r>
            <a:r>
              <a:rPr lang="pt-BR" sz="2800" dirty="0" err="1" smtClean="0">
                <a:latin typeface="Comic Sans MS" panose="030F0702030302020204" pitchFamily="66" charset="0"/>
              </a:rPr>
              <a:t>SciCumulus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500" y="5445224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Comic Sans MS" panose="030F0702030302020204" pitchFamily="66" charset="0"/>
              </a:rPr>
              <a:t>PINTAS, J. ; OLIVEIRA, D. ; OCANA, K. ; DIAS, J. ; MATTOSO, M. L. Q. . </a:t>
            </a:r>
            <a:r>
              <a:rPr lang="pt-BR" sz="1200" b="1" dirty="0">
                <a:latin typeface="Comic Sans MS" panose="030F0702030302020204" pitchFamily="66" charset="0"/>
              </a:rPr>
              <a:t>Monitoramento em Tempo Real de Workflows Científicos Executados em Paralelo em Ambientes Distribuídos</a:t>
            </a:r>
            <a:r>
              <a:rPr lang="pt-BR" sz="1200" dirty="0">
                <a:latin typeface="Comic Sans MS" panose="030F0702030302020204" pitchFamily="66" charset="0"/>
              </a:rPr>
              <a:t>. In: VI e-Science Workshop (em conjunto com CSBC 2012), 2012, Curitiba. Anais do VI e-Science Workshop (em conjunto com CSBC 2012). Porto Alegre : Sociedade Brasileira de Computação, 2012. </a:t>
            </a:r>
            <a:endParaRPr lang="en-US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tângulo 55"/>
          <p:cNvSpPr/>
          <p:nvPr/>
        </p:nvSpPr>
        <p:spPr>
          <a:xfrm>
            <a:off x="314548" y="4526598"/>
            <a:ext cx="2070230" cy="591505"/>
          </a:xfrm>
          <a:prstGeom prst="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Mobile</a:t>
            </a:r>
          </a:p>
        </p:txBody>
      </p:sp>
      <p:sp>
        <p:nvSpPr>
          <p:cNvPr id="17" name="Nuvem 16"/>
          <p:cNvSpPr/>
          <p:nvPr/>
        </p:nvSpPr>
        <p:spPr>
          <a:xfrm>
            <a:off x="3275856" y="188052"/>
            <a:ext cx="2232248" cy="2047581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51520" y="495256"/>
            <a:ext cx="1080120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ttps://encrypted-tbn2.gstatic.com/images?q=tbn:ANd9GcS9ExvZ4kXk3xFXQ0XlvrHoqoYuhWLeXaOmFxAMu5dvuAi-44p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26" y="462941"/>
            <a:ext cx="56069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2.gstatic.com/images?q=tbn:ANd9GcS9ExvZ4kXk3xFXQ0XlvrHoqoYuhWLeXaOmFxAMu5dvuAi-44p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83020"/>
            <a:ext cx="56069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2.gstatic.com/images?q=tbn:ANd9GcS9ExvZ4kXk3xFXQ0XlvrHoqoYuhWLeXaOmFxAMu5dvuAi-44p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83020"/>
            <a:ext cx="56069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2.gstatic.com/images?q=tbn:ANd9GcS9ExvZ4kXk3xFXQ0XlvrHoqoYuhWLeXaOmFxAMu5dvuAi-44p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97" y="449881"/>
            <a:ext cx="56069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3.nd.edu/~malbrec2/courses/workflows_sp12/images/EST_pipeline_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5689"/>
            <a:ext cx="760356" cy="115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1520" y="6320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>
                <a:latin typeface="Bitstream Vera Sans Mono" pitchFamily="49" charset="0"/>
              </a:defRPr>
            </a:lvl1pPr>
          </a:lstStyle>
          <a:p>
            <a:pPr algn="ctr"/>
            <a:r>
              <a:rPr lang="pt-BR" dirty="0" err="1" smtClean="0"/>
              <a:t>SGWfC</a:t>
            </a:r>
            <a:endParaRPr lang="pt-BR" dirty="0"/>
          </a:p>
        </p:txBody>
      </p:sp>
      <p:cxnSp>
        <p:nvCxnSpPr>
          <p:cNvPr id="14" name="Conector de seta reta 13"/>
          <p:cNvCxnSpPr>
            <a:stCxn id="6" idx="3"/>
            <a:endCxn id="17" idx="2"/>
          </p:cNvCxnSpPr>
          <p:nvPr/>
        </p:nvCxnSpPr>
        <p:spPr>
          <a:xfrm flipV="1">
            <a:off x="1331640" y="1211843"/>
            <a:ext cx="1951140" cy="3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ilindro 17"/>
          <p:cNvSpPr/>
          <p:nvPr/>
        </p:nvSpPr>
        <p:spPr>
          <a:xfrm>
            <a:off x="7308304" y="729282"/>
            <a:ext cx="864096" cy="972108"/>
          </a:xfrm>
          <a:prstGeom prst="ca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de seta reta 20"/>
          <p:cNvCxnSpPr>
            <a:stCxn id="17" idx="0"/>
            <a:endCxn id="18" idx="2"/>
          </p:cNvCxnSpPr>
          <p:nvPr/>
        </p:nvCxnSpPr>
        <p:spPr>
          <a:xfrm>
            <a:off x="5506244" y="1211843"/>
            <a:ext cx="1802060" cy="3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804248" y="-17511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Bitstream Vera Sans Mono" pitchFamily="49" charset="0"/>
              </a:rPr>
              <a:t>Repositório de Proveniência</a:t>
            </a:r>
            <a:endParaRPr lang="pt-BR" sz="1400" dirty="0">
              <a:latin typeface="Bitstream Vera Sans Mono" pitchFamily="49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331640" y="692696"/>
            <a:ext cx="221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>
                <a:latin typeface="Bitstream Vera Sans Mono" pitchFamily="49" charset="0"/>
              </a:defRPr>
            </a:lvl1pPr>
          </a:lstStyle>
          <a:p>
            <a:r>
              <a:rPr lang="pt-BR" dirty="0" smtClean="0"/>
              <a:t>&lt;&lt;Definição&gt;&gt;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5508104" y="719118"/>
            <a:ext cx="1906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latin typeface="Bitstream Vera Sans Mono" pitchFamily="49" charset="0"/>
              </a:rPr>
              <a:t>&lt;&lt;Proveniência&gt;&gt;</a:t>
            </a:r>
            <a:endParaRPr lang="pt-BR" sz="1100" dirty="0">
              <a:latin typeface="Bitstream Vera Sans Mono" pitchFamily="49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6447848" y="3239979"/>
            <a:ext cx="2574286" cy="1917213"/>
          </a:xfrm>
          <a:prstGeom prst="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  <a:latin typeface="Bitstream Vera Sans Mono" pitchFamily="49" charset="0"/>
              </a:rPr>
              <a:t>Cartucho</a:t>
            </a:r>
            <a:endParaRPr lang="pt-BR" sz="1400" dirty="0">
              <a:solidFill>
                <a:schemeClr val="tx1"/>
              </a:solidFill>
              <a:latin typeface="Bitstream Vera Sans Mono" pitchFamily="49" charset="0"/>
            </a:endParaRPr>
          </a:p>
        </p:txBody>
      </p:sp>
      <p:cxnSp>
        <p:nvCxnSpPr>
          <p:cNvPr id="1027" name="Conector de seta reta 1026"/>
          <p:cNvCxnSpPr>
            <a:stCxn id="18" idx="3"/>
            <a:endCxn id="29" idx="0"/>
          </p:cNvCxnSpPr>
          <p:nvPr/>
        </p:nvCxnSpPr>
        <p:spPr>
          <a:xfrm flipH="1">
            <a:off x="7734991" y="1701390"/>
            <a:ext cx="5361" cy="1538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5" name="Picture 8" descr="http://msdn.microsoft.com/dynimg/IC9053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810" y="3645024"/>
            <a:ext cx="178274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tângulo 50"/>
          <p:cNvSpPr/>
          <p:nvPr/>
        </p:nvSpPr>
        <p:spPr>
          <a:xfrm>
            <a:off x="2791956" y="3950534"/>
            <a:ext cx="2070230" cy="591505"/>
          </a:xfrm>
          <a:prstGeom prst="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Monitor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314548" y="3463926"/>
            <a:ext cx="2070230" cy="591505"/>
          </a:xfrm>
          <a:prstGeom prst="rect">
            <a:avLst/>
          </a:prstGeom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Social</a:t>
            </a:r>
          </a:p>
        </p:txBody>
      </p:sp>
      <p:pic>
        <p:nvPicPr>
          <p:cNvPr id="1038" name="Picture 10" descr="http://icons.iconarchive.com/icons/visualpharm/icons8-metro-style/512/Cell-Phones-Androi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41" y="5711541"/>
            <a:ext cx="899288" cy="899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4" descr="http://www.searchblogger.co.uk/wp-content/uploads/2011/06/logo_twitter_withbird_1000_all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8" y="2529877"/>
            <a:ext cx="2217985" cy="412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9" name="Conector em curva 1048"/>
          <p:cNvCxnSpPr>
            <a:endCxn id="51" idx="0"/>
          </p:cNvCxnSpPr>
          <p:nvPr/>
        </p:nvCxnSpPr>
        <p:spPr>
          <a:xfrm rot="10800000" flipV="1">
            <a:off x="3827072" y="3444584"/>
            <a:ext cx="2620777" cy="505950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1" name="Conector em curva 1050"/>
          <p:cNvCxnSpPr>
            <a:stCxn id="51" idx="2"/>
          </p:cNvCxnSpPr>
          <p:nvPr/>
        </p:nvCxnSpPr>
        <p:spPr>
          <a:xfrm rot="16200000" flipH="1">
            <a:off x="4909631" y="3459479"/>
            <a:ext cx="455661" cy="2620780"/>
          </a:xfrm>
          <a:prstGeom prst="curvedConnector2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4251569" y="3239922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latin typeface="Bitstream Vera Sans Mono" pitchFamily="49" charset="0"/>
              </a:rPr>
              <a:t>&lt;&lt;Evento&gt;&gt;</a:t>
            </a:r>
            <a:endParaRPr lang="pt-BR" sz="1100" dirty="0">
              <a:latin typeface="Bitstream Vera Sans Mono" pitchFamily="49" charset="0"/>
            </a:endParaRPr>
          </a:p>
        </p:txBody>
      </p:sp>
      <p:sp>
        <p:nvSpPr>
          <p:cNvPr id="75" name="Nuvem 74"/>
          <p:cNvSpPr/>
          <p:nvPr/>
        </p:nvSpPr>
        <p:spPr>
          <a:xfrm>
            <a:off x="4648315" y="4233780"/>
            <a:ext cx="427742" cy="432285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4" name="Retângulo 1053"/>
          <p:cNvSpPr/>
          <p:nvPr/>
        </p:nvSpPr>
        <p:spPr>
          <a:xfrm>
            <a:off x="81412" y="5877154"/>
            <a:ext cx="2529281" cy="57606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Google </a:t>
            </a:r>
            <a:r>
              <a:rPr lang="pt-BR" sz="1400" dirty="0" err="1">
                <a:solidFill>
                  <a:schemeClr val="tx1"/>
                </a:solidFill>
                <a:latin typeface="Bitstream Vera Sans Mono" pitchFamily="49" charset="0"/>
              </a:rPr>
              <a:t>Cloud</a:t>
            </a:r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 </a:t>
            </a:r>
            <a:r>
              <a:rPr lang="pt-BR" sz="1400" dirty="0" err="1">
                <a:solidFill>
                  <a:schemeClr val="tx1"/>
                </a:solidFill>
                <a:latin typeface="Bitstream Vera Sans Mono" pitchFamily="49" charset="0"/>
              </a:rPr>
              <a:t>Messaging</a:t>
            </a:r>
            <a:r>
              <a:rPr lang="pt-BR" sz="1400" dirty="0">
                <a:solidFill>
                  <a:schemeClr val="tx1"/>
                </a:solidFill>
                <a:latin typeface="Bitstream Vera Sans Mono" pitchFamily="49" charset="0"/>
              </a:rPr>
              <a:t> for </a:t>
            </a:r>
            <a:r>
              <a:rPr lang="pt-BR" sz="1400" dirty="0" err="1">
                <a:solidFill>
                  <a:schemeClr val="tx1"/>
                </a:solidFill>
                <a:latin typeface="Bitstream Vera Sans Mono" pitchFamily="49" charset="0"/>
              </a:rPr>
              <a:t>Android</a:t>
            </a:r>
            <a:endParaRPr lang="pt-BR" sz="1400" dirty="0">
              <a:solidFill>
                <a:schemeClr val="tx1"/>
              </a:solidFill>
              <a:latin typeface="Bitstream Vera Sans Mono" pitchFamily="49" charset="0"/>
            </a:endParaRPr>
          </a:p>
        </p:txBody>
      </p:sp>
      <p:cxnSp>
        <p:nvCxnSpPr>
          <p:cNvPr id="37" name="Conector de seta reta 36"/>
          <p:cNvCxnSpPr>
            <a:stCxn id="56" idx="2"/>
            <a:endCxn id="1054" idx="0"/>
          </p:cNvCxnSpPr>
          <p:nvPr/>
        </p:nvCxnSpPr>
        <p:spPr>
          <a:xfrm flipH="1">
            <a:off x="1346053" y="5118103"/>
            <a:ext cx="3610" cy="759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1054" idx="3"/>
            <a:endCxn id="1038" idx="1"/>
          </p:cNvCxnSpPr>
          <p:nvPr/>
        </p:nvCxnSpPr>
        <p:spPr>
          <a:xfrm flipV="1">
            <a:off x="2610693" y="6161185"/>
            <a:ext cx="413948" cy="4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ector em curva 40"/>
          <p:cNvCxnSpPr>
            <a:stCxn id="51" idx="1"/>
            <a:endCxn id="56" idx="3"/>
          </p:cNvCxnSpPr>
          <p:nvPr/>
        </p:nvCxnSpPr>
        <p:spPr>
          <a:xfrm rot="10800000" flipV="1">
            <a:off x="2384778" y="4246287"/>
            <a:ext cx="407178" cy="576064"/>
          </a:xfrm>
          <a:prstGeom prst="curved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ector em curva 48"/>
          <p:cNvCxnSpPr>
            <a:stCxn id="51" idx="1"/>
            <a:endCxn id="55" idx="3"/>
          </p:cNvCxnSpPr>
          <p:nvPr/>
        </p:nvCxnSpPr>
        <p:spPr>
          <a:xfrm rot="10800000">
            <a:off x="2384778" y="3759679"/>
            <a:ext cx="407178" cy="486608"/>
          </a:xfrm>
          <a:prstGeom prst="curvedConnector3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CaixaDeTexto 91"/>
          <p:cNvSpPr txBox="1"/>
          <p:nvPr/>
        </p:nvSpPr>
        <p:spPr>
          <a:xfrm>
            <a:off x="1378489" y="5399638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latin typeface="Bitstream Vera Sans Mono" pitchFamily="49" charset="0"/>
              </a:rPr>
              <a:t>&lt;&lt;Notificação&gt;&gt;</a:t>
            </a:r>
            <a:endParaRPr lang="pt-BR" sz="1100" dirty="0">
              <a:latin typeface="Bitstream Vera Sans Mono" pitchFamily="49" charset="0"/>
            </a:endParaRPr>
          </a:p>
        </p:txBody>
      </p:sp>
      <p:sp>
        <p:nvSpPr>
          <p:cNvPr id="53" name="AutoShape 22" descr="data:image/jpeg;base64,/9j/4AAQSkZJRgABAQAAAQABAAD/2wCEAAkGBhQGEBMTExMTERUWFhcYGBUXFREUFxkWFRQXGBgTFRUXGyYeFxojGRgSHy8gJCcpLi4uFR89NzwqNSYrLSkBCQoKBQUFDQUFDSkYEhgpKSkpKSkpKSkpKSkpKSkpKSkpKSkpKSkpKSkpKSkpKSkpKSkpKSkpKSkpKSkpKSkpKf/AABEIARUAtgMBIgACEQEDEQH/xAAcAAEAAwADAQEAAAAAAAAAAAAABgcIAQQFAwL/xABKEAABAwICBgUHCAcHBAMAAAABAAIDBBEFBgcSITFBcRMiUWGBCBRCcpGhsRUjMjNDUmKCFmOSosHC0RdTc5Oy0vBEo+HxJIOz/8QAFAEBAAAAAAAAAAAAAAAAAAAAAP/EABQRAQAAAAAAAAAAAAAAAAAAAAD/2gAMAwEAAhEDEQA/ALxREQEREBEXBOqg5XkZhzZS5VZr1MzIhwBN3u9Rg6zvAKr9I2nhtAXU+HFsjxcOqSA5jT2RA7Hn8R6vZrbxTtHh9ZnmpdqNlq5nbXOJLrd73uNmt5kBBbWYvKQDSW0VNf8AWTmw8ImG9ubhyVf4tpgxTFr3q3xA+jCGxW5OaNb2kqa5c8n8AB1bOSf7qH4GVw2+DfFWDhWjzD8GA6OkhJHpPb0ruetJe3hZBmiTFKvGD1pamc975ZD8Svz8iVX0ugqOfRy/Gy11GwQizQGjsGwewL96x7T7UGRI8Uq8HPVlqYD3PljPuIUhwnTDimE2tVOlA9GYNlvzc4a3scFpeRgmFnAOHYdo9hUexXR3h+Mg9JSQgn0o29C7nrR2v43QQnLvlIBxDa2m1f1kBuPGJ5vbk48lbOXs10uao9emmZMOIBs9vrsPWb4hU1mPyfwQXUU5vwimt7BK0fFviqwq6CsyNUt1xLSTN2tcCW3Hax7TZzeRIQbKRUzo508NxAtp8RLY3mwbUgBrHHslA2MP4h1e3V43KDdByiIgIiICIiAiIgIiICz9pm0sHE3voaN9oW3bNK0/WO3GNpH2Y3E+ly+lN9N2fDlWjEELtWeoBAIO1kQ2PeOwm4aD3uI2tVLaNMjHO1VZ1xTxWdK4bLj0Ymn7zrHkATwQdzRzoukzmellLoaUG2vbrSEHayK/vduHedg0Hg2CQ5fiENPG2Jg4NG8/ecd7nd52rs01M2iY2NjQxjAGta0WDWgWAA7F9UBERAREQEREBdDGcDhzDEYaiNsrDwI2g/ea7e13eNq76IM26RtF0mTD0sZdNSk2D7daMk7GS22cnbj3HYpRoZ0sHDnMoax94nWbDK4/VncInk/ZncD6PL6Ny1VKytY6ORoex4LXNcLhzSLEEdizNpKyMck1dm3MEl3QuO3Z6Ubj95txzBB4oNaIq30JZ8Oa6MwTO1qins0kna+I7GSHtIsWnkCfpKyEBERAREQEREBDsRR3SFjBwHC6yYbHNhcGnsfJ820+DnA+CDMukfMxzdic8wJczW6OL/Dj6rbettdbteVoHR7lYZRoIobWkcOklPEyvAuPyizfy96oHRjg/wAt4rSsIu1r+kd2asQL7HuJaB4rUaAiIgIiICIiAiIgIiICjOkTKwzbQSxWvI0dJEePSMBs38wu383cpMiDLejXM36JYnBMTqsLujl/w5Oq4n1Tqu5sC10siaTMH+Q8VqowLNL+kb2asoD7DuBcR4LTej/GDj2GUkxN3OhaHHtezqPPi5rkEgREQEREBERAVb6fqo0+DOaPtJomnkCX/FgVkKrvKJaThMfdVR3/AMuYfGyCvfJ+pelxCd/3Kc25vkjHwB9qv1Ub5PLgKmrHHoWe6Tb8QryQEREBERAREQEREBERAREQUD5QFL0WIQv+/TtvzZJIPhq+xWboDqjUYMxp+zmlaORcH/F5Ve+UM4GqpBx6F3vlP9Cpx5O7S3CX99TJbl0cQ+IKC0UREBERAREQFX2nWh88wWZ392+J/wD3Aw+55PgrBXl5nwcY/RVFObfOxPYL8HFp1T4O1T4IM86Ba3zfE3sJ+tgePFjmP+DXLQiyblLFzljEKed129FKNcW26hOrILduqXBaxa4OFwbg7iNxHaEHKIiAiIgIiICIiAiIgIi4c4MBJNgNpJ3ADeSgz3p5rfOcUawH6qCNvi4uk+Dmq3NBlD5ngsB4yPlf7ZC0e5gPis65rxY5nxCeZoLullOoLbdW+rG23bqhgWtstYQMAo6enFvmomMNuLmtGs7xdc+KD00REBERAREQEREGXtNuUzlzE3yNbaKpvKw8Nc26VvPXOtykCsrQ1nAZhoRA93z1MAwji6LdG/vsOofVHapfpFyU3PNE+E2bI3rwvPoyAGwP4XC7TzvvAWYMGxaoyHXB4BjlhcWvjdcXG58bx2H+hG4INYovHytmmHN1O2eB2w7HsJGtG+21jx29h3EbQvYQEREBERAREQEREBV7pmzgMv0RgY756pBZbi2LdI/x+gObuxSnNWaocoU7p5ndzGAjWkfbYxg+J3ALM+L4pUZ8ri8gyTTODWRtvYDcyNg4Af1J4oJPoQyocxYmyVzbxU1pXHhr7eibz1hrcoytQKMaO8lsyNRMgFnSO68rx6UhAvb8IADRyvvJUnQEREBERAREQEREBVrpZ0UDObfOKfVZVsba2wNmaNzHHg8bg48jssW2UuCbIMdYJj1XkKqc6PWhkadWSJ7TY2O1kjD/AOxwsr7yXpWpc2hrHOFPUcYnkAOP6p52O5bHdx3qEab83YbjZ6OGMT1TNhqmODWtAP1ZcAen+AvsO8KoGMMm4E7L7BfYN55INlosx5c0r1+WwGtl6aMbo5gZAB2NdcPaO4GysLCvKEglFqimljPbE5sjeeq7VI9pQW0ihVLpiwup/wCpMfc+KYe8NI967n9qGGWv57F7JfhqXQSlFCqrTHhdL/1Jk7mRTH3loHvUZxXyhIIhanppJD2yubG3nqt1ifaEFtqE500rUuUg5jXCpqOETCCGn9a8bG8hd3cN6pjMelavzIC10vQxnfHCDGCOxzrl7h3E2USkiMVtYEXAIuCLg7iO5B7WNY7V59qg6TWmledWONjTYXOxkbBuHvPG6v3RNoobktnnFRqvq3ttssWwtO9jTxcfSd4DZcugWhPOmG5fPRzxCCoebedvOs0gnYwkj5kbu422kbFoRjxIAQQQdoI2gg8QUH6REQEREBERAREQERdbEcRjwmJ80rxHGxpc5x3AD48uKBiWJR4RE+aZ7Yo2C7nuNgB/E8AN5us36TNMUubnOgpy6Cl3Ebny98hG5v4PbfcPN0naTJM+TardaOljPzcfFx3dLJbe4jcNzQeZMq0Y6HxUBlXXN6ps6OnI+kN4fMPu8Qzjx2bCEYyHonqM3assl6em39IR1njsiad/rHZz3K+suZSpsqR6lNEGXFnPPWkf67ztPLd2AL1wNXYNn/Ny5QRPH9F2H5hJc+ARvP2kJ6J3MgDVce8tKguJ+TztJp6zZwbLH8XsP8quZEGeKnQPiMP0TTyerKR/ra1dT+xTFL/UR8+np/8AetJIgzxTaB8Rm+kaeP1pSf8AQ1ykOGeTzYg1FZs4tij+D3n+VXMiCKYBovw/LpDmQCR4+0m+ddzAI1WnvDQvWzDlemzTH0dTE2QW6rtz2d7Hja3lu7br1UQZzz7oinyoHTQk1FMNpdb5yMfrGjePxjZ26q+mjXS9Nk1zYZi6ekvbU3viv6URPD8B2dljv0ORdUzpR0RCMPq6FlgLulp2jcN5khHZxLPZ2ILzwvFIsahZNC9ssbxdr27iP4EHYQdoI2rtLKui/SVJkOfVfrPpZD85Hv1Tu6WMfeHEekB3AjUdBXMxOJksTxJG9oc1zTcEHcQg+6IiAiIgIiIG5Zq0y6TTmuY0tO7/AOLE7a4H66Qen3sHo9u/stP9OukH5Ag8yhdaadvXcN7ITsPJz9o5B3aFVWirIf6Y1WtID5tCQZN413ejCD37z2AHiQgk+h7RmKzVrqpl2XvBE4bHEfbPB3tB+iONr7rXu5fljBGAAAAAAAAAABsAAG4WX6QEREBERAREQEREBERAREQUbpi0aDDdaupW2jJ+ejA2McT9a0cGE7xwJ7Ds+WhHST+j0woqh1qeV3zbidkUru/gxx39hsdl3FXpNC2pa5jmhzXAtc0i4LSLFpHEEXCzJpLySclVha25gku+Fx27L9aMniWk27wWnig1oirnQrn39LKPoZXXqKcBrrna+PcyXvPou7wD6SsZAREQF0MexqPLtNLUSmzImFx7Tbc0d5NgO8hd9Ub5ROb9sWHxnslmt49HGfe4j1EFU4jWz58xBzyNeaolAa0bhrENawdjWtsOTVprKmW48p0kVPHY6ou51vpyH6ch5nd2AAcFVugTKeu6SvkbsbeKG/3iPnHjkCG3/E7sV1ICIiAiIgIiICIiAiIgIiICIiAo5n7KTc40UkNh0g68LuyVo2C/Y7a08+4KRogypkrMr8j4hHPZw1HFkrNxMZNpGEdo3i/FoWvKWpbWsbIxwex7Q5rhuLXC4cO4ggrNenHKwwetbUsFo6kFxtuEzba/7QLXcy5WN5P+avlegdSvN5KZ1m9pheSW87O129w1UFpoiIPjV1TaGN8jzqsY1znHsa0Ek+ABWPMcxOTOmISS2JkqJuo3eesQ2OPwGo3wWhtOeP8AyLhMjAbPqHNhHbqnrSHlqtLfzqo9B+BfKuJiUi7adhk7td3UYOdy535EF8ZewVuXaWGnZa0TA2/a7e5/5nFx8V6KIgIiICIiAiIgIiICIiAiIgIiICIiCJ6UMu/pJhk7ALvjHTR9utGCSBzZrt8QqT0P5i/R3FoCTZkx6B/KWwaTykEZ8CtMLKGdMG/RnEaiBuwMkJZwsx1nx/uub7EGxUXkZRxn9IaGmqLgmSJjnW+/azx4PDh4IgpPyj8Y84rKanB2RRF59aV1rH8sbT+ZSHQLhHmeHSTEbZ5TY/giGqP3jKqu0t4j8pY1WO4NkEf+UxsZ97XLQGRMP+S8Mo47WIgjJH4njXd+84oPdREQEREBERAREQEREBERAREQEREBERAVD+UDhXm9ZBOPtYi0+tC7f+y9g/Kr4VY6fqDzjD4ZbbYpwPyyMcD72sQep5PWLee4W6InbBM9oHYx4Eg/edIiifk14hqVFZBwdGyTxjeWn/8AQexcIKsxaQ4tWzO4yzvPjJKf6rXDIxCA0bmiw5DYFkXA+vWQX4zx3/zGrXr955oOEREBERAREQEREBERAREQEREBERAREQFDNMFN5zg1V+Ho3/szMv7iVM1GtJLOkwitH6kn2Oaf4IKL0VY+cu1kkg4wOb7ZIj/Kii2H1fmbye63vH9EQfaoacIrHA74pz/25P8Awtea2vtHHb7Vl7SrhfyRjFYzg6UyDlMBJs8XEeC0LkjFflrDqSa9y6Fgd67BqP8A3muQe4iIgIiICIiAiIgIiICIiAiIgIiICIiAovpPn83wetJ4xBv7UjG/xUoVd6dcS8zwvo+M0zG+DLyE+1rPagonAMNOKylrdpDS72Fo/iisPyesEGJ1tS97dZjINX80kjS33RvRB6nlIZeMctNWtGxzTC88A5t3x37yDIPyLsaAMxieGajcetG7pYx2sfYPA5O1T/8AYrTzxlhucKCamNg5zbscfRkbtY7lfYe4lZWwDF5sj17JdUtkhkLZIzsuAS2SJ3hrDuNuxBrFF1cLxOPGYY54na8cjQ5p7jwI4EG4I4EFdpAREQEREBERAREQEREBERAREQEREBUBp5zAMRro6Zpu2nZ1v8SWznDwaIxzurmzdmZmUqSSofY6osxv35DfUZ7dp7ACeCzNg2GTZ5xBkYJdLUSkuf2axLpJD3AazvBBfHk+4B8mYY6dws6pkLh/hx9Rv73SnkQisfDcPZhMMcMY1WRsaxo7GtAA9wRB2VR2nnRyX3xKnbfYBUNA7NgnA5WDuQP3irxX5kjEoIIBBFiCLgg7wRxCDMWijST+iUnm9QSaWR177SYnn0wPunZrDxG4g6GilE7Q5pDmuAIcCCCCLggjYQRxVF6WtEDstl1XSNLqYm74xcmG/Hvj7+HHtXj6PNK0uTrQygz0t/o+nHc7TETw46h2dliSSGj0XQwXHYMxRCWnkbKw8QdoP3XtO1ru4rvoCIiAiIgIiICIiAiIgIiIC69fXx4ZE+WV7Y42DWc52wAD/lrcbrzszZtpsoxdJUSBt76rBtkeRwYzjz2AcSFnnPukafO8ljeKnaepCDs9eQ+m/wBw4cbhzpIz6/O9Tdt2U8dxEw79u+R4+87ZyAA7Sbi0IaOzlmA1c7bVE7RqtI2xxHaGkcHO2EjgA0bDdR7RBodIcytrmWtZ0MDhtvvEsrTutsIaeZ7DeaAiIgIiIOHN1hY7Qqc0iaB24iXT4dqxPNy6nNmxuPbEd0Z/Cer6vG5EQY2pqysyJUnVMtJMzY5pBbcdjmnY9p77gq1MrafWTWZXRdGf76IFzeboztHNpPJW9mLKVLmtmpVQslA3OIs9vqPFnN8CqdzR5OckRL6GcSN39FN1X8myNGq7xDeaC0sGzDT5hbrU88c44hjgXD1mfSb4gL0Vk3FssVuUX3mgnpy07H2cG3/DK3qnwK9bCNLeJYPYCoMzR6MwEv7zuv8AvINOIqPw/wAoaaMfP0kUnfHI+L3OD171L5QVJJ9ZT1LPV6KQe9zUFpIq+h054bJvNQznD/tcV9f7bcM/vZv8l6CeIq7m07YdHu85fyiaP9TwvMqvKFpmfV0s7/WfFH8NZBa6KiMQ8oOpm+ppoIu95klPuLR7lEcX0mYjjQIkqpGtPox2hbbstGBcc7oNGY7nGky0D5xURxkehfWkPKNt3e5VZmnT66YFlDF0fDppdUu5tiF2jm4nkoDgOj+vzRYwU0r2n7Rw6OPn0j7B3hcq1MreTm2Oz6+fXO/oYbhvJ0rhc+AHNBUVJQ1me6mzBNVzO3uJLrDtc87GN5kAK+NHWhKHLBZUVRbUVA2tba8UR4FoP03D7x2DgLi6sPB8Dgy/EIqeJkLB6LRa57XHe495uV3kBERAREQEREBERAREQcOaHixFweCi+L6L8NxskyUcQcfSjBhN+0mItueaIgiGIeTpQ1NzFNUw9xMcjR4FoPvUPzHoGGBDWFaXg8DBY+3pf4LlEFe4tlz5L+01vy2/mK8vzfvREHvYVk/5Tt87q3/Bf+YKxsG8nZuIMD3VxAPAU4B9plPwREEqw7ye8Oo7dI6onPEOkaxvsjaD71MMHyDQYDboaSBhG5xYHv8A233d70RB76IiAiIgIiICI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4" name="Picture 24" descr="http://www.clker.com/cliparts/a/0/3/4/12140852111836069414computer%20user%20outline.svg.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74" y="2235633"/>
            <a:ext cx="523255" cy="79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CaixaDeTexto 98"/>
          <p:cNvSpPr txBox="1"/>
          <p:nvPr/>
        </p:nvSpPr>
        <p:spPr>
          <a:xfrm>
            <a:off x="2922501" y="3049285"/>
            <a:ext cx="1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>
                <a:latin typeface="Bitstream Vera Sans Mono" pitchFamily="49" charset="0"/>
              </a:defRPr>
            </a:lvl1pPr>
          </a:lstStyle>
          <a:p>
            <a:pPr algn="ctr"/>
            <a:r>
              <a:rPr lang="pt-BR" dirty="0" smtClean="0"/>
              <a:t>[Usuário]</a:t>
            </a:r>
            <a:endParaRPr lang="pt-BR" dirty="0"/>
          </a:p>
        </p:txBody>
      </p:sp>
      <p:cxnSp>
        <p:nvCxnSpPr>
          <p:cNvPr id="102" name="Conector de seta reta 101"/>
          <p:cNvCxnSpPr>
            <a:stCxn id="55" idx="0"/>
            <a:endCxn id="1040" idx="2"/>
          </p:cNvCxnSpPr>
          <p:nvPr/>
        </p:nvCxnSpPr>
        <p:spPr>
          <a:xfrm flipH="1" flipV="1">
            <a:off x="1348411" y="2942422"/>
            <a:ext cx="1252" cy="52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CaixaDeTexto 104"/>
          <p:cNvSpPr txBox="1"/>
          <p:nvPr/>
        </p:nvSpPr>
        <p:spPr>
          <a:xfrm>
            <a:off x="1384414" y="3072369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latin typeface="Bitstream Vera Sans Mono" pitchFamily="49" charset="0"/>
              </a:rPr>
              <a:t>&lt;&lt;Notificação&gt;&gt;</a:t>
            </a:r>
            <a:endParaRPr lang="pt-BR" sz="1100" dirty="0">
              <a:latin typeface="Bitstream Vera Sans Mono" pitchFamily="49" charset="0"/>
            </a:endParaRPr>
          </a:p>
        </p:txBody>
      </p:sp>
      <p:cxnSp>
        <p:nvCxnSpPr>
          <p:cNvPr id="63" name="Conector em curva 62"/>
          <p:cNvCxnSpPr>
            <a:stCxn id="1040" idx="0"/>
            <a:endCxn id="54" idx="1"/>
          </p:cNvCxnSpPr>
          <p:nvPr/>
        </p:nvCxnSpPr>
        <p:spPr>
          <a:xfrm rot="16200000" flipH="1">
            <a:off x="2322089" y="1556199"/>
            <a:ext cx="104906" cy="2052263"/>
          </a:xfrm>
          <a:prstGeom prst="curvedConnector4">
            <a:avLst>
              <a:gd name="adj1" fmla="val -217909"/>
              <a:gd name="adj2" fmla="val 77019"/>
            </a:avLst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2" name="Nuvem 111"/>
          <p:cNvSpPr/>
          <p:nvPr/>
        </p:nvSpPr>
        <p:spPr>
          <a:xfrm>
            <a:off x="2087485" y="4866893"/>
            <a:ext cx="427742" cy="432285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3" name="Nuvem 112"/>
          <p:cNvSpPr/>
          <p:nvPr/>
        </p:nvSpPr>
        <p:spPr>
          <a:xfrm>
            <a:off x="2396822" y="6237075"/>
            <a:ext cx="427742" cy="432285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Nuvem 113"/>
          <p:cNvSpPr/>
          <p:nvPr/>
        </p:nvSpPr>
        <p:spPr>
          <a:xfrm>
            <a:off x="2056027" y="3867765"/>
            <a:ext cx="427742" cy="432285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8" name="Picture 24" descr="http://www.clker.com/cliparts/a/0/3/4/12140852111836069414computer%20user%20outline.svg.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29" y="5758417"/>
            <a:ext cx="523255" cy="79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CaixaDeTexto 118"/>
          <p:cNvSpPr txBox="1"/>
          <p:nvPr/>
        </p:nvSpPr>
        <p:spPr>
          <a:xfrm>
            <a:off x="5216523" y="6550223"/>
            <a:ext cx="1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>
                <a:latin typeface="Bitstream Vera Sans Mono" pitchFamily="49" charset="0"/>
              </a:defRPr>
            </a:lvl1pPr>
          </a:lstStyle>
          <a:p>
            <a:pPr algn="ctr"/>
            <a:r>
              <a:rPr lang="pt-BR" dirty="0" smtClean="0"/>
              <a:t>[Usuário]</a:t>
            </a:r>
            <a:endParaRPr lang="pt-BR" dirty="0"/>
          </a:p>
        </p:txBody>
      </p:sp>
      <p:cxnSp>
        <p:nvCxnSpPr>
          <p:cNvPr id="121" name="Conector em curva 120"/>
          <p:cNvCxnSpPr>
            <a:stCxn id="1038" idx="3"/>
            <a:endCxn id="118" idx="1"/>
          </p:cNvCxnSpPr>
          <p:nvPr/>
        </p:nvCxnSpPr>
        <p:spPr>
          <a:xfrm flipV="1">
            <a:off x="3923929" y="6157567"/>
            <a:ext cx="1781000" cy="36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7" name="Picture 24" descr="http://www.clker.com/cliparts/a/0/3/4/12140852111836069414computer%20user%20outline.svg.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18" y="1935416"/>
            <a:ext cx="523255" cy="79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Cilindro 128"/>
          <p:cNvSpPr/>
          <p:nvPr/>
        </p:nvSpPr>
        <p:spPr>
          <a:xfrm>
            <a:off x="5305120" y="3727398"/>
            <a:ext cx="864096" cy="972108"/>
          </a:xfrm>
          <a:prstGeom prst="ca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Regras</a:t>
            </a:r>
            <a:endParaRPr lang="pt-BR" dirty="0"/>
          </a:p>
        </p:txBody>
      </p:sp>
      <p:sp>
        <p:nvSpPr>
          <p:cNvPr id="134" name="CaixaDeTexto 133"/>
          <p:cNvSpPr txBox="1"/>
          <p:nvPr/>
        </p:nvSpPr>
        <p:spPr>
          <a:xfrm>
            <a:off x="5292080" y="1587712"/>
            <a:ext cx="156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>
                <a:latin typeface="Bitstream Vera Sans Mono" pitchFamily="49" charset="0"/>
              </a:defRPr>
            </a:lvl1pPr>
          </a:lstStyle>
          <a:p>
            <a:pPr algn="ctr"/>
            <a:r>
              <a:rPr lang="pt-BR" dirty="0" smtClean="0"/>
              <a:t>[Coordenador]</a:t>
            </a:r>
            <a:endParaRPr lang="pt-BR" dirty="0"/>
          </a:p>
        </p:txBody>
      </p:sp>
      <p:sp>
        <p:nvSpPr>
          <p:cNvPr id="138" name="CaixaDeTexto 137"/>
          <p:cNvSpPr txBox="1"/>
          <p:nvPr/>
        </p:nvSpPr>
        <p:spPr>
          <a:xfrm>
            <a:off x="5278885" y="2879358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rgbClr val="C00000"/>
                </a:solidFill>
                <a:latin typeface="Bitstream Vera Sans Mono" pitchFamily="49" charset="0"/>
              </a:rPr>
              <a:t>&lt;&lt;Regras&gt;&gt;</a:t>
            </a:r>
            <a:endParaRPr lang="pt-BR" sz="1100" b="1" dirty="0">
              <a:solidFill>
                <a:srgbClr val="C00000"/>
              </a:solidFill>
              <a:latin typeface="Bitstream Vera Sans Mono" pitchFamily="49" charset="0"/>
            </a:endParaRPr>
          </a:p>
        </p:txBody>
      </p:sp>
      <p:cxnSp>
        <p:nvCxnSpPr>
          <p:cNvPr id="151" name="Conector de seta reta 150"/>
          <p:cNvCxnSpPr>
            <a:stCxn id="29" idx="1"/>
            <a:endCxn id="129" idx="4"/>
          </p:cNvCxnSpPr>
          <p:nvPr/>
        </p:nvCxnSpPr>
        <p:spPr>
          <a:xfrm flipH="1">
            <a:off x="6169216" y="4198586"/>
            <a:ext cx="278632" cy="14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Conector de seta reta 155"/>
          <p:cNvCxnSpPr>
            <a:stCxn id="129" idx="2"/>
            <a:endCxn id="51" idx="3"/>
          </p:cNvCxnSpPr>
          <p:nvPr/>
        </p:nvCxnSpPr>
        <p:spPr>
          <a:xfrm flipH="1">
            <a:off x="4862186" y="4213452"/>
            <a:ext cx="442934" cy="32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ector em curva 114"/>
          <p:cNvCxnSpPr>
            <a:stCxn id="127" idx="2"/>
            <a:endCxn id="129" idx="1"/>
          </p:cNvCxnSpPr>
          <p:nvPr/>
        </p:nvCxnSpPr>
        <p:spPr>
          <a:xfrm rot="5400000">
            <a:off x="5527216" y="2943668"/>
            <a:ext cx="993682" cy="573778"/>
          </a:xfrm>
          <a:prstGeom prst="curvedConnector3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1" name="CaixaDeTexto 160"/>
          <p:cNvSpPr txBox="1"/>
          <p:nvPr/>
        </p:nvSpPr>
        <p:spPr>
          <a:xfrm>
            <a:off x="4355977" y="5028092"/>
            <a:ext cx="1517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latin typeface="Bitstream Vera Sans Mono" pitchFamily="49" charset="0"/>
              </a:rPr>
              <a:t>&lt;&lt;Proveniência&gt;</a:t>
            </a:r>
            <a:endParaRPr lang="pt-BR" sz="1100" dirty="0">
              <a:latin typeface="Bitstream Vera Sans Mono" pitchFamily="49" charset="0"/>
            </a:endParaRPr>
          </a:p>
        </p:txBody>
      </p:sp>
      <p:sp>
        <p:nvSpPr>
          <p:cNvPr id="169" name="CaixaDeTexto 168"/>
          <p:cNvSpPr txBox="1"/>
          <p:nvPr/>
        </p:nvSpPr>
        <p:spPr>
          <a:xfrm>
            <a:off x="1602536" y="1968356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rgbClr val="C00000"/>
                </a:solidFill>
                <a:latin typeface="Bitstream Vera Sans Mono" pitchFamily="49" charset="0"/>
              </a:rPr>
              <a:t>&lt;&lt;Notificação&gt;&gt;</a:t>
            </a:r>
            <a:endParaRPr lang="pt-BR" sz="1100" b="1" dirty="0">
              <a:solidFill>
                <a:srgbClr val="C00000"/>
              </a:solidFill>
              <a:latin typeface="Bitstream Vera Sans Mono" pitchFamily="49" charset="0"/>
            </a:endParaRPr>
          </a:p>
        </p:txBody>
      </p:sp>
      <p:sp>
        <p:nvSpPr>
          <p:cNvPr id="170" name="CaixaDeTexto 169"/>
          <p:cNvSpPr txBox="1"/>
          <p:nvPr/>
        </p:nvSpPr>
        <p:spPr>
          <a:xfrm>
            <a:off x="4090180" y="5761395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rgbClr val="C00000"/>
                </a:solidFill>
                <a:latin typeface="Bitstream Vera Sans Mono" pitchFamily="49" charset="0"/>
              </a:rPr>
              <a:t>&lt;&lt;Notificação&gt;&gt;</a:t>
            </a:r>
            <a:endParaRPr lang="pt-BR" sz="1100" b="1" dirty="0">
              <a:solidFill>
                <a:srgbClr val="C00000"/>
              </a:solidFill>
              <a:latin typeface="Bitstream Vera Sans Mono" pitchFamily="49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886810" y="-17511"/>
            <a:ext cx="1789646" cy="1992619"/>
          </a:xfrm>
          <a:prstGeom prst="rect">
            <a:avLst/>
          </a:prstGeom>
          <a:noFill/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0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latin typeface="Comic Sans MS" panose="030F0702030302020204" pitchFamily="66" charset="0"/>
              </a:rPr>
              <a:t>SciLightning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24110" r="49122" b="13403"/>
          <a:stretch>
            <a:fillRect/>
          </a:stretch>
        </p:blipFill>
        <p:spPr bwMode="auto">
          <a:xfrm>
            <a:off x="971600" y="1305947"/>
            <a:ext cx="3303493" cy="54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0158" t="22961" r="48811" b="13403"/>
          <a:stretch>
            <a:fillRect/>
          </a:stretch>
        </p:blipFill>
        <p:spPr bwMode="auto">
          <a:xfrm>
            <a:off x="4555447" y="1332685"/>
            <a:ext cx="3416929" cy="552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ta para baixo 5"/>
          <p:cNvSpPr/>
          <p:nvPr/>
        </p:nvSpPr>
        <p:spPr>
          <a:xfrm rot="7868828">
            <a:off x="7410209" y="2124694"/>
            <a:ext cx="1124336" cy="125999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sp>
        <p:nvSpPr>
          <p:cNvPr id="7" name="Seta para baixo 6"/>
          <p:cNvSpPr/>
          <p:nvPr/>
        </p:nvSpPr>
        <p:spPr>
          <a:xfrm rot="10800000">
            <a:off x="1907704" y="1494698"/>
            <a:ext cx="1124336" cy="125999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omic Sans MS" panose="030F0702030302020204" pitchFamily="66" charset="0"/>
            </a:endParaRPr>
          </a:p>
        </p:txBody>
      </p:sp>
      <p:sp>
        <p:nvSpPr>
          <p:cNvPr id="8" name="CaixaDeTexto 4"/>
          <p:cNvSpPr txBox="1"/>
          <p:nvPr/>
        </p:nvSpPr>
        <p:spPr>
          <a:xfrm>
            <a:off x="457200" y="3028224"/>
            <a:ext cx="4464496" cy="95410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Recebimento de aviso assíncrono</a:t>
            </a:r>
            <a:endParaRPr lang="pt-B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aixaDeTexto 4"/>
          <p:cNvSpPr txBox="1"/>
          <p:nvPr/>
        </p:nvSpPr>
        <p:spPr>
          <a:xfrm>
            <a:off x="6020482" y="3535618"/>
            <a:ext cx="3016014" cy="95410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Detalhamento da notificação</a:t>
            </a:r>
            <a:endParaRPr lang="pt-B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6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Recuperação de Falhas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Falha de </a:t>
            </a:r>
            <a:r>
              <a:rPr lang="pt-BR" dirty="0" err="1" smtClean="0">
                <a:latin typeface="Comic Sans MS" panose="030F0702030302020204" pitchFamily="66" charset="0"/>
              </a:rPr>
              <a:t>VMs</a:t>
            </a:r>
            <a:r>
              <a:rPr lang="pt-BR" dirty="0" smtClean="0">
                <a:latin typeface="Comic Sans MS" panose="030F0702030302020204" pitchFamily="66" charset="0"/>
              </a:rPr>
              <a:t> é um problema constante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O provedor garante a reposição de uma VM, mas não de seu contexto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O cientista não deve </a:t>
            </a:r>
            <a:r>
              <a:rPr lang="pt-BR" dirty="0" err="1" smtClean="0">
                <a:latin typeface="Comic Sans MS" panose="030F0702030302020204" pitchFamily="66" charset="0"/>
              </a:rPr>
              <a:t>re-executar</a:t>
            </a:r>
            <a:r>
              <a:rPr lang="pt-BR" dirty="0" smtClean="0">
                <a:latin typeface="Comic Sans MS" panose="030F0702030302020204" pitchFamily="66" charset="0"/>
              </a:rPr>
              <a:t> atividades que já foram executadas anteriormente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Proveniência fornece esse tipo de informação de contexto da execução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>
                <a:latin typeface="Comic Sans MS" panose="030F0702030302020204" pitchFamily="66" charset="0"/>
              </a:rPr>
              <a:t>SciMultaneous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Serviço de re-execução de </a:t>
            </a:r>
            <a:r>
              <a:rPr lang="pt-BR" i="1" dirty="0" smtClean="0">
                <a:latin typeface="Comic Sans MS" panose="030F0702030302020204" pitchFamily="66" charset="0"/>
              </a:rPr>
              <a:t>atividades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Explora características da nuvem como elasticidade por meio de duas heurísticas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H1</a:t>
            </a:r>
            <a:r>
              <a:rPr lang="pt-BR" dirty="0">
                <a:latin typeface="Comic Sans MS" panose="030F0702030302020204" pitchFamily="66" charset="0"/>
              </a:rPr>
              <a:t>: </a:t>
            </a:r>
            <a:r>
              <a:rPr lang="pt-BR" b="1" dirty="0" smtClean="0">
                <a:latin typeface="Comic Sans MS" panose="030F0702030302020204" pitchFamily="66" charset="0"/>
              </a:rPr>
              <a:t>Redundância </a:t>
            </a:r>
            <a:r>
              <a:rPr lang="pt-BR" b="1" dirty="0">
                <a:latin typeface="Comic Sans MS" panose="030F0702030302020204" pitchFamily="66" charset="0"/>
              </a:rPr>
              <a:t>de </a:t>
            </a:r>
            <a:r>
              <a:rPr lang="pt-BR" b="1" dirty="0" smtClean="0">
                <a:latin typeface="Comic Sans MS" panose="030F0702030302020204" pitchFamily="66" charset="0"/>
              </a:rPr>
              <a:t>atividades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>
                <a:latin typeface="Comic Sans MS" panose="030F0702030302020204" pitchFamily="66" charset="0"/>
              </a:rPr>
              <a:t>H2: </a:t>
            </a:r>
            <a:r>
              <a:rPr lang="pt-BR" b="1" dirty="0" smtClean="0">
                <a:latin typeface="Comic Sans MS" panose="030F0702030302020204" pitchFamily="66" charset="0"/>
              </a:rPr>
              <a:t>Monitoramento contínuo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9105" y="4944070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COSTA, F. ; OLIVEIRA, D. ; OCANA, K. ; OGASAWARA, E. ; MATTOSO, M. L. Q. . </a:t>
            </a:r>
            <a:r>
              <a:rPr lang="en-US" sz="1400" b="1" dirty="0"/>
              <a:t>Enabling Re-Executions of Parallel Scientific Workflows Using Runtime Provenance Data</a:t>
            </a:r>
            <a:r>
              <a:rPr lang="en-US" sz="1400" dirty="0"/>
              <a:t>. In: 4th International Provenance and Annotation Workshop, 2012, Santa Barbara, CA. Proceedings of the 4th International Provenance and Annotation Workshop. </a:t>
            </a:r>
            <a:r>
              <a:rPr lang="en-US" sz="1400" dirty="0" err="1"/>
              <a:t>Heildelberg</a:t>
            </a:r>
            <a:r>
              <a:rPr lang="en-US" sz="1400" dirty="0"/>
              <a:t> : Springer </a:t>
            </a:r>
            <a:r>
              <a:rPr lang="en-US" sz="1400" dirty="0" err="1"/>
              <a:t>Verlag</a:t>
            </a:r>
            <a:r>
              <a:rPr lang="en-US" sz="1400" dirty="0"/>
              <a:t>, 2012. </a:t>
            </a:r>
          </a:p>
        </p:txBody>
      </p:sp>
    </p:spTree>
    <p:extLst>
      <p:ext uri="{BB962C8B-B14F-4D97-AF65-F5344CB8AC3E}">
        <p14:creationId xmlns:p14="http://schemas.microsoft.com/office/powerpoint/2010/main" val="36385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Quem </a:t>
            </a:r>
            <a:r>
              <a:rPr lang="pt-BR" dirty="0" smtClean="0">
                <a:latin typeface="Comic Sans MS" pitchFamily="66" charset="0"/>
              </a:rPr>
              <a:t>sou eu?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4186808" cy="4525963"/>
          </a:xfrm>
        </p:spPr>
        <p:txBody>
          <a:bodyPr>
            <a:noAutofit/>
          </a:bodyPr>
          <a:lstStyle/>
          <a:p>
            <a:r>
              <a:rPr lang="pt-BR" sz="1700" dirty="0" smtClean="0">
                <a:latin typeface="Comic Sans MS" pitchFamily="66" charset="0"/>
              </a:rPr>
              <a:t>Professor adjunto do </a:t>
            </a:r>
            <a:r>
              <a:rPr lang="pt-BR" sz="1700" dirty="0">
                <a:latin typeface="Comic Sans MS" pitchFamily="66" charset="0"/>
              </a:rPr>
              <a:t>Instituto de Computação da Universidade Federal Fluminense (UFF) desde 2013. </a:t>
            </a:r>
            <a:endParaRPr lang="pt-BR" sz="1700" dirty="0" smtClean="0">
              <a:latin typeface="Comic Sans MS" pitchFamily="66" charset="0"/>
            </a:endParaRPr>
          </a:p>
          <a:p>
            <a:r>
              <a:rPr lang="pt-BR" sz="1700" dirty="0" smtClean="0">
                <a:latin typeface="Comic Sans MS" pitchFamily="66" charset="0"/>
              </a:rPr>
              <a:t>Recebeu </a:t>
            </a:r>
            <a:r>
              <a:rPr lang="pt-BR" sz="1700" dirty="0">
                <a:latin typeface="Comic Sans MS" pitchFamily="66" charset="0"/>
              </a:rPr>
              <a:t>o grau de Doutor em Ciências pela UFRJ em 2012. </a:t>
            </a:r>
            <a:endParaRPr lang="pt-BR" sz="1700" dirty="0" smtClean="0">
              <a:latin typeface="Comic Sans MS" pitchFamily="66" charset="0"/>
            </a:endParaRPr>
          </a:p>
          <a:p>
            <a:r>
              <a:rPr lang="pt-BR" sz="1700" dirty="0" smtClean="0">
                <a:latin typeface="Comic Sans MS" pitchFamily="66" charset="0"/>
              </a:rPr>
              <a:t>Bolsista de Produtividade do CNPq Nível 2</a:t>
            </a:r>
          </a:p>
          <a:p>
            <a:r>
              <a:rPr lang="pt-BR" sz="1700" dirty="0" smtClean="0">
                <a:latin typeface="Comic Sans MS" pitchFamily="66" charset="0"/>
              </a:rPr>
              <a:t>Jovem Cientista do Nosso Estado - FAPERJ</a:t>
            </a:r>
            <a:endParaRPr lang="pt-BR" sz="1700" dirty="0" smtClean="0">
              <a:latin typeface="Comic Sans MS" pitchFamily="66" charset="0"/>
            </a:endParaRPr>
          </a:p>
          <a:p>
            <a:r>
              <a:rPr lang="pt-BR" sz="1700" dirty="0" smtClean="0">
                <a:latin typeface="Comic Sans MS" pitchFamily="66" charset="0"/>
              </a:rPr>
              <a:t>Publicou </a:t>
            </a:r>
            <a:r>
              <a:rPr lang="pt-BR" sz="1700" dirty="0">
                <a:latin typeface="Comic Sans MS" pitchFamily="66" charset="0"/>
              </a:rPr>
              <a:t>mais de </a:t>
            </a:r>
            <a:r>
              <a:rPr lang="pt-BR" sz="1700" dirty="0" smtClean="0">
                <a:latin typeface="Comic Sans MS" pitchFamily="66" charset="0"/>
              </a:rPr>
              <a:t>80 </a:t>
            </a:r>
            <a:r>
              <a:rPr lang="pt-BR" sz="1700" dirty="0">
                <a:latin typeface="Comic Sans MS" pitchFamily="66" charset="0"/>
              </a:rPr>
              <a:t>artigos em periódicos indexados e em congressos nacionais e internacionais.</a:t>
            </a:r>
            <a:endParaRPr lang="pt-BR" sz="1700" dirty="0" smtClean="0">
              <a:latin typeface="Comic Sans MS" pitchFamily="66" charset="0"/>
            </a:endParaRPr>
          </a:p>
          <a:p>
            <a:r>
              <a:rPr lang="pt-BR" sz="1700" dirty="0" smtClean="0">
                <a:latin typeface="Comic Sans MS" pitchFamily="66" charset="0"/>
              </a:rPr>
              <a:t>É </a:t>
            </a:r>
            <a:r>
              <a:rPr lang="pt-BR" sz="1700" dirty="0">
                <a:latin typeface="Comic Sans MS" pitchFamily="66" charset="0"/>
              </a:rPr>
              <a:t>membro da ACM, IEEE e SBC. </a:t>
            </a:r>
            <a:endParaRPr lang="pt-BR" sz="1700" dirty="0" smtClean="0"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44008" y="1844824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Comic Sans MS" pitchFamily="66" charset="0"/>
              </a:rPr>
              <a:t>Prof. Daniel de Oliveira, </a:t>
            </a:r>
            <a:r>
              <a:rPr lang="pt-BR" sz="2400" dirty="0" err="1" smtClean="0">
                <a:latin typeface="Comic Sans MS" pitchFamily="66" charset="0"/>
              </a:rPr>
              <a:t>D.Sc</a:t>
            </a:r>
            <a:r>
              <a:rPr lang="pt-BR" sz="2400" dirty="0" smtClean="0">
                <a:latin typeface="Comic Sans MS" pitchFamily="66" charset="0"/>
              </a:rPr>
              <a:t>.</a:t>
            </a:r>
            <a:endParaRPr lang="pt-BR" sz="2400" dirty="0">
              <a:latin typeface="Comic Sans MS" pitchFamily="66" charset="0"/>
            </a:endParaRPr>
          </a:p>
        </p:txBody>
      </p:sp>
      <p:pic>
        <p:nvPicPr>
          <p:cNvPr id="9" name="Picture 8" descr="http://www.bcc.ic.uff.br/LogoIC-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85790"/>
            <a:ext cx="1872208" cy="1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36" y="2492897"/>
            <a:ext cx="2501188" cy="2787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4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Testes para Análise de </a:t>
            </a:r>
            <a:r>
              <a:rPr lang="pt-BR" sz="3200" dirty="0" err="1" smtClean="0">
                <a:latin typeface="Comic Sans MS" pitchFamily="66" charset="0"/>
              </a:rPr>
              <a:t>Cisteíno</a:t>
            </a:r>
            <a:r>
              <a:rPr lang="pt-BR" sz="3200" dirty="0" smtClean="0">
                <a:latin typeface="Comic Sans MS" pitchFamily="66" charset="0"/>
              </a:rPr>
              <a:t> Proteases</a:t>
            </a:r>
            <a:endParaRPr lang="pt-BR" sz="3200" dirty="0">
              <a:latin typeface="Comic Sans MS" pitchFamily="66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4860032" y="141277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Definir problema</a:t>
            </a:r>
            <a:endParaRPr lang="pt-BR" sz="16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4860032" y="213285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Buscar trabalhos existentes</a:t>
            </a:r>
            <a:endParaRPr lang="pt-BR" sz="1600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4860032" y="285293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Definir hipótese</a:t>
            </a:r>
            <a:endParaRPr lang="pt-BR" sz="16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860032" y="3601599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Validar com experimento</a:t>
            </a:r>
            <a:endParaRPr lang="pt-BR" sz="16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860032" y="436510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Analisar resultados</a:t>
            </a:r>
            <a:endParaRPr lang="pt-BR" sz="16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491880" y="5229200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Hipótese é verdadeira</a:t>
            </a:r>
            <a:endParaRPr lang="pt-BR" sz="1600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228184" y="5229200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Hipótese é falsa</a:t>
            </a:r>
            <a:endParaRPr lang="pt-BR" sz="16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860032" y="616530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Reportar resultados</a:t>
            </a:r>
            <a:endParaRPr lang="pt-BR" sz="1600" dirty="0"/>
          </a:p>
        </p:txBody>
      </p:sp>
      <p:cxnSp>
        <p:nvCxnSpPr>
          <p:cNvPr id="16" name="Conector em curva 15"/>
          <p:cNvCxnSpPr>
            <a:stCxn id="5" idx="1"/>
            <a:endCxn id="7" idx="1"/>
          </p:cNvCxnSpPr>
          <p:nvPr/>
        </p:nvCxnSpPr>
        <p:spPr>
          <a:xfrm rot="10800000" flipV="1">
            <a:off x="4860032" y="1700808"/>
            <a:ext cx="12700" cy="720080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em curva 17"/>
          <p:cNvCxnSpPr>
            <a:stCxn id="8" idx="1"/>
            <a:endCxn id="7" idx="1"/>
          </p:cNvCxnSpPr>
          <p:nvPr/>
        </p:nvCxnSpPr>
        <p:spPr>
          <a:xfrm rot="10800000">
            <a:off x="4860032" y="2420888"/>
            <a:ext cx="12700" cy="720080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em curva 20"/>
          <p:cNvCxnSpPr>
            <a:stCxn id="9" idx="1"/>
            <a:endCxn id="8" idx="1"/>
          </p:cNvCxnSpPr>
          <p:nvPr/>
        </p:nvCxnSpPr>
        <p:spPr>
          <a:xfrm rot="10800000">
            <a:off x="4860032" y="3140969"/>
            <a:ext cx="12700" cy="748663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em curva 23"/>
          <p:cNvCxnSpPr>
            <a:stCxn id="10" idx="1"/>
            <a:endCxn id="9" idx="1"/>
          </p:cNvCxnSpPr>
          <p:nvPr/>
        </p:nvCxnSpPr>
        <p:spPr>
          <a:xfrm rot="10800000">
            <a:off x="4860032" y="3889632"/>
            <a:ext cx="12700" cy="763505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em curva 26"/>
          <p:cNvCxnSpPr>
            <a:stCxn id="10" idx="2"/>
            <a:endCxn id="11" idx="3"/>
          </p:cNvCxnSpPr>
          <p:nvPr/>
        </p:nvCxnSpPr>
        <p:spPr>
          <a:xfrm rot="5400000">
            <a:off x="5184068" y="4977172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em curva 29"/>
          <p:cNvCxnSpPr>
            <a:stCxn id="10" idx="2"/>
            <a:endCxn id="12" idx="1"/>
          </p:cNvCxnSpPr>
          <p:nvPr/>
        </p:nvCxnSpPr>
        <p:spPr>
          <a:xfrm rot="16200000" flipH="1">
            <a:off x="5688124" y="4977172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3" name="Conector em curva 3072"/>
          <p:cNvCxnSpPr>
            <a:endCxn id="13" idx="1"/>
          </p:cNvCxnSpPr>
          <p:nvPr/>
        </p:nvCxnSpPr>
        <p:spPr>
          <a:xfrm rot="16200000" flipH="1">
            <a:off x="4319972" y="5913276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6" name="Conector em curva 3075"/>
          <p:cNvCxnSpPr>
            <a:stCxn id="12" idx="2"/>
            <a:endCxn id="13" idx="3"/>
          </p:cNvCxnSpPr>
          <p:nvPr/>
        </p:nvCxnSpPr>
        <p:spPr>
          <a:xfrm rot="5400000">
            <a:off x="6516216" y="5877272"/>
            <a:ext cx="648072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7020272" y="285209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Tentar novamente</a:t>
            </a:r>
            <a:endParaRPr lang="pt-BR" sz="1600" dirty="0"/>
          </a:p>
        </p:txBody>
      </p:sp>
      <p:cxnSp>
        <p:nvCxnSpPr>
          <p:cNvPr id="3078" name="Conector em curva 3077"/>
          <p:cNvCxnSpPr>
            <a:stCxn id="12" idx="3"/>
            <a:endCxn id="37" idx="3"/>
          </p:cNvCxnSpPr>
          <p:nvPr/>
        </p:nvCxnSpPr>
        <p:spPr>
          <a:xfrm flipV="1">
            <a:off x="7956376" y="3140126"/>
            <a:ext cx="792088" cy="2377106"/>
          </a:xfrm>
          <a:prstGeom prst="curvedConnector3">
            <a:avLst>
              <a:gd name="adj1" fmla="val 128860"/>
            </a:avLst>
          </a:prstGeom>
          <a:ln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80" name="Conector de seta reta 3079"/>
          <p:cNvCxnSpPr>
            <a:stCxn id="37" idx="1"/>
            <a:endCxn id="8" idx="3"/>
          </p:cNvCxnSpPr>
          <p:nvPr/>
        </p:nvCxnSpPr>
        <p:spPr>
          <a:xfrm flipH="1">
            <a:off x="6588224" y="3140126"/>
            <a:ext cx="432048" cy="842"/>
          </a:xfrm>
          <a:prstGeom prst="straightConnector1">
            <a:avLst/>
          </a:prstGeom>
          <a:ln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81" name="Retângulo 3080"/>
          <p:cNvSpPr/>
          <p:nvPr/>
        </p:nvSpPr>
        <p:spPr>
          <a:xfrm>
            <a:off x="107504" y="6386060"/>
            <a:ext cx="3160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http://www.sciencebuddies.org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9512" y="3429000"/>
            <a:ext cx="404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Cientistas desenvolvem códigos próprios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79512" y="3760596"/>
            <a:ext cx="362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Cientistas usam códigos de terceiros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79512" y="4092193"/>
            <a:ext cx="414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Desenvolvimento de pipelines específicos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4260052" y="3589253"/>
            <a:ext cx="816003" cy="63183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Consulta de Proveniência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latin typeface="Comic Sans MS" panose="030F0702030302020204" pitchFamily="66" charset="0"/>
              </a:rPr>
              <a:t>“Recuperar, por ordem crescente de execuções dos </a:t>
            </a:r>
            <a:r>
              <a:rPr lang="pt-BR" sz="2000" i="1" dirty="0">
                <a:latin typeface="Comic Sans MS" panose="030F0702030302020204" pitchFamily="66" charset="0"/>
              </a:rPr>
              <a:t>workflows</a:t>
            </a:r>
            <a:r>
              <a:rPr lang="pt-BR" sz="2000" dirty="0">
                <a:latin typeface="Comic Sans MS" panose="030F0702030302020204" pitchFamily="66" charset="0"/>
              </a:rPr>
              <a:t>, as datas </a:t>
            </a:r>
            <a:r>
              <a:rPr lang="pt-BR" sz="2000" dirty="0" smtClean="0">
                <a:latin typeface="Comic Sans MS" panose="030F0702030302020204" pitchFamily="66" charset="0"/>
              </a:rPr>
              <a:t>de </a:t>
            </a:r>
            <a:r>
              <a:rPr lang="pt-BR" sz="2000" dirty="0">
                <a:latin typeface="Comic Sans MS" panose="030F0702030302020204" pitchFamily="66" charset="0"/>
              </a:rPr>
              <a:t>início e término, </a:t>
            </a:r>
            <a:r>
              <a:rPr lang="pt-BR" sz="2000" i="1" dirty="0" err="1">
                <a:latin typeface="Comic Sans MS" panose="030F0702030302020204" pitchFamily="66" charset="0"/>
              </a:rPr>
              <a:t>tags</a:t>
            </a:r>
            <a:r>
              <a:rPr lang="pt-BR" sz="2000" dirty="0">
                <a:latin typeface="Comic Sans MS" panose="030F0702030302020204" pitchFamily="66" charset="0"/>
              </a:rPr>
              <a:t> dos </a:t>
            </a:r>
            <a:r>
              <a:rPr lang="pt-BR" sz="2000" i="1" dirty="0" smtClean="0">
                <a:latin typeface="Comic Sans MS" panose="030F0702030302020204" pitchFamily="66" charset="0"/>
              </a:rPr>
              <a:t>workflows</a:t>
            </a:r>
            <a:r>
              <a:rPr lang="pt-BR" sz="2000" dirty="0" smtClean="0">
                <a:latin typeface="Comic Sans MS" panose="030F0702030302020204" pitchFamily="66" charset="0"/>
              </a:rPr>
              <a:t>, </a:t>
            </a:r>
            <a:r>
              <a:rPr lang="pt-BR" sz="2000" dirty="0">
                <a:latin typeface="Comic Sans MS" panose="030F0702030302020204" pitchFamily="66" charset="0"/>
              </a:rPr>
              <a:t>bem como o nome de todas as atividades </a:t>
            </a:r>
            <a:r>
              <a:rPr lang="pt-BR" sz="2000" dirty="0" smtClean="0">
                <a:latin typeface="Comic Sans MS" panose="030F0702030302020204" pitchFamily="66" charset="0"/>
              </a:rPr>
              <a:t>associadas </a:t>
            </a:r>
            <a:r>
              <a:rPr lang="pt-BR" sz="2000" dirty="0">
                <a:latin typeface="Comic Sans MS" panose="030F0702030302020204" pitchFamily="66" charset="0"/>
              </a:rPr>
              <a:t>e que </a:t>
            </a:r>
            <a:r>
              <a:rPr lang="pt-BR" sz="2000" dirty="0" smtClean="0">
                <a:latin typeface="Comic Sans MS" panose="030F0702030302020204" pitchFamily="66" charset="0"/>
              </a:rPr>
              <a:t>contenham alguma </a:t>
            </a:r>
            <a:r>
              <a:rPr lang="pt-BR" sz="2000" i="1" dirty="0" smtClean="0">
                <a:latin typeface="Comic Sans MS" panose="030F0702030302020204" pitchFamily="66" charset="0"/>
              </a:rPr>
              <a:t>execução</a:t>
            </a:r>
            <a:r>
              <a:rPr lang="pt-BR" sz="2000" dirty="0" smtClean="0">
                <a:latin typeface="Comic Sans MS" panose="030F0702030302020204" pitchFamily="66" charset="0"/>
              </a:rPr>
              <a:t> </a:t>
            </a:r>
            <a:r>
              <a:rPr lang="pt-BR" sz="2000" dirty="0">
                <a:latin typeface="Comic Sans MS" panose="030F0702030302020204" pitchFamily="66" charset="0"/>
              </a:rPr>
              <a:t>com erro”.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399087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5890"/>
            <a:ext cx="6984776" cy="26467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508104" y="3305890"/>
            <a:ext cx="3635896" cy="14912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4"/>
          <p:cNvSpPr txBox="1"/>
          <p:nvPr/>
        </p:nvSpPr>
        <p:spPr>
          <a:xfrm rot="2176525">
            <a:off x="4079601" y="4460116"/>
            <a:ext cx="3016014" cy="95410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Execuções com erro</a:t>
            </a:r>
            <a:endParaRPr lang="pt-B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pt-BR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3" y="1556792"/>
            <a:ext cx="8194297" cy="445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err="1" smtClean="0">
                <a:latin typeface="Comic Sans MS" panose="030F0702030302020204" pitchFamily="66" charset="0"/>
              </a:rPr>
              <a:t>SciMultaneous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Visualização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A visualização dos dados dos experimentos é uma tarefa fundamental de análise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Grande volume de dados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Necessidade de associar </a:t>
            </a:r>
            <a:r>
              <a:rPr lang="pt-BR" dirty="0" err="1" smtClean="0">
                <a:latin typeface="Comic Sans MS" panose="030F0702030302020204" pitchFamily="66" charset="0"/>
              </a:rPr>
              <a:t>metadados</a:t>
            </a:r>
            <a:r>
              <a:rPr lang="pt-BR" dirty="0" smtClean="0">
                <a:latin typeface="Comic Sans MS" panose="030F0702030302020204" pitchFamily="66" charset="0"/>
              </a:rPr>
              <a:t> a imagens e vídeos produzidos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Necessidade de utilização de ambientes de visualização como </a:t>
            </a:r>
            <a:r>
              <a:rPr lang="pt-BR" i="1" dirty="0" err="1" smtClean="0">
                <a:latin typeface="Comic Sans MS" panose="030F0702030302020204" pitchFamily="66" charset="0"/>
              </a:rPr>
              <a:t>tiled</a:t>
            </a:r>
            <a:r>
              <a:rPr lang="pt-BR" i="1" dirty="0" smtClean="0">
                <a:latin typeface="Comic Sans MS" panose="030F0702030302020204" pitchFamily="66" charset="0"/>
              </a:rPr>
              <a:t> </a:t>
            </a:r>
            <a:r>
              <a:rPr lang="pt-BR" i="1" dirty="0" err="1" smtClean="0">
                <a:latin typeface="Comic Sans MS" panose="030F0702030302020204" pitchFamily="66" charset="0"/>
              </a:rPr>
              <a:t>walls</a:t>
            </a:r>
            <a:r>
              <a:rPr lang="pt-BR" i="1" dirty="0" smtClean="0">
                <a:latin typeface="Comic Sans MS" panose="030F0702030302020204" pitchFamily="66" charset="0"/>
              </a:rPr>
              <a:t> displays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PROV-Vis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127" name="Imagem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" y="1471603"/>
            <a:ext cx="9103443" cy="46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PROV-Vis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0" y="1397466"/>
            <a:ext cx="8885960" cy="546053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15616" y="4127733"/>
            <a:ext cx="576064" cy="131749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4"/>
          <p:cNvSpPr txBox="1"/>
          <p:nvPr/>
        </p:nvSpPr>
        <p:spPr>
          <a:xfrm>
            <a:off x="1907704" y="4524868"/>
            <a:ext cx="4464496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Dados de Proveniência</a:t>
            </a:r>
            <a:endParaRPr lang="pt-B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ReproeScience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fontScale="85000" lnSpcReduction="20000"/>
          </a:bodyPr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Obtém características e comportamentos do </a:t>
            </a:r>
            <a:r>
              <a:rPr lang="en-US" i="1" dirty="0" smtClean="0">
                <a:latin typeface="Comic Sans MS" charset="0"/>
                <a:ea typeface="Comic Sans MS" charset="0"/>
                <a:cs typeface="Comic Sans MS" charset="0"/>
              </a:rPr>
              <a:t>workflow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Objetivo: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auxiliar a implantação da infraestrutura do experimento na nuvem</a:t>
            </a:r>
          </a:p>
          <a:p>
            <a:pPr lvl="1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Publicação, compartilhamento e reprodução da pesquisa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Possui métodos para gerenciar agentes, atividades e entidades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Concebido como componente de </a:t>
            </a:r>
            <a:r>
              <a:rPr lang="en-US" i="1" dirty="0" smtClean="0">
                <a:latin typeface="Comic Sans MS" charset="0"/>
                <a:ea typeface="Comic Sans MS" charset="0"/>
                <a:cs typeface="Comic Sans MS" charset="0"/>
              </a:rPr>
              <a:t>sotware</a:t>
            </a:r>
          </a:p>
          <a:p>
            <a:pPr lvl="1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Linguagens Java e Python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DB47-2827-4A45-933C-32ECCA66EB27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4057977" y="5185912"/>
            <a:ext cx="5029451" cy="1587659"/>
          </a:xfrm>
          <a:prstGeom prst="roundRect">
            <a:avLst>
              <a:gd name="adj" fmla="val 10330"/>
            </a:avLst>
          </a:prstGeom>
          <a:solidFill>
            <a:schemeClr val="bg1"/>
          </a:solidFill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Provedor de Nuvem Computacional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89165" y="5185913"/>
            <a:ext cx="3844904" cy="1587659"/>
          </a:xfrm>
          <a:prstGeom prst="roundRect">
            <a:avLst>
              <a:gd name="adj" fmla="val 8699"/>
            </a:avLst>
          </a:prstGeom>
          <a:solidFill>
            <a:schemeClr val="bg1"/>
          </a:solidFill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Estação de Trabalho/Cluster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94983" y="789967"/>
            <a:ext cx="8992445" cy="3885132"/>
          </a:xfrm>
          <a:prstGeom prst="roundRect">
            <a:avLst>
              <a:gd name="adj" fmla="val 3484"/>
            </a:avLst>
          </a:prstGeom>
          <a:solidFill>
            <a:schemeClr val="bg1"/>
          </a:solidFill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r>
              <a:rPr lang="en-US" sz="1600" dirty="0" smtClean="0"/>
              <a:t>						</a:t>
            </a:r>
          </a:p>
          <a:p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	     ReproeScience</a:t>
            </a:r>
            <a:endParaRPr lang="en-US" sz="1600" b="1" dirty="0" smtClean="0"/>
          </a:p>
        </p:txBody>
      </p:sp>
      <p:sp>
        <p:nvSpPr>
          <p:cNvPr id="105" name="Rectangle 104"/>
          <p:cNvSpPr/>
          <p:nvPr/>
        </p:nvSpPr>
        <p:spPr>
          <a:xfrm>
            <a:off x="179453" y="2498857"/>
            <a:ext cx="3754616" cy="89737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		Monitor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2697614" y="2605819"/>
            <a:ext cx="1112539" cy="4141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Processos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79454" y="2595495"/>
            <a:ext cx="1049167" cy="4141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Arquivos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1290574" y="2595495"/>
            <a:ext cx="1345088" cy="4141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Computador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057977" y="2388419"/>
            <a:ext cx="4465444" cy="1145866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Gerenciador de Proveniência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10" name="Can 109"/>
          <p:cNvSpPr/>
          <p:nvPr/>
        </p:nvSpPr>
        <p:spPr>
          <a:xfrm>
            <a:off x="5519055" y="2519729"/>
            <a:ext cx="1373298" cy="640138"/>
          </a:xfrm>
          <a:prstGeom prst="can">
            <a:avLst>
              <a:gd name="adj" fmla="val 20000"/>
            </a:avLst>
          </a:prstGeom>
          <a:solidFill>
            <a:schemeClr val="bg1">
              <a:lumMod val="8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Base de proveniência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4181884" y="2581689"/>
            <a:ext cx="1100655" cy="497010"/>
          </a:xfrm>
          <a:prstGeom prst="roundRect">
            <a:avLst/>
          </a:prstGeom>
          <a:solidFill>
            <a:srgbClr val="D9D9D9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Gerador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PROV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5927547" y="2231789"/>
            <a:ext cx="0" cy="31892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11" idx="3"/>
            <a:endCxn id="110" idx="2"/>
          </p:cNvCxnSpPr>
          <p:nvPr/>
        </p:nvCxnSpPr>
        <p:spPr>
          <a:xfrm>
            <a:off x="5282539" y="2830194"/>
            <a:ext cx="236516" cy="960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1808975" y="2231789"/>
            <a:ext cx="411857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1815329" y="2231789"/>
            <a:ext cx="0" cy="36370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794316" y="2388419"/>
            <a:ext cx="0" cy="1932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2878840" y="2388419"/>
            <a:ext cx="557" cy="1932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773881" y="2388419"/>
            <a:ext cx="2126496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552184" y="1574140"/>
            <a:ext cx="0" cy="103063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4057977" y="3687215"/>
            <a:ext cx="4842959" cy="8973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Gerenciador de Reprodução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264722" y="944588"/>
            <a:ext cx="3626434" cy="95529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Gerenciador de Pacotes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1363746" y="1083222"/>
            <a:ext cx="1468629" cy="524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Gerenciador de arquivos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2915865" y="1092774"/>
            <a:ext cx="1843215" cy="524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Gerador de pacote reprodutivel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6159507" y="2122157"/>
            <a:ext cx="0" cy="423803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553267" y="1558650"/>
            <a:ext cx="675355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ounded Rectangle 125"/>
          <p:cNvSpPr/>
          <p:nvPr/>
        </p:nvSpPr>
        <p:spPr>
          <a:xfrm>
            <a:off x="7435184" y="3770573"/>
            <a:ext cx="1359609" cy="5060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Validador/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Verificador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5633275" y="3770574"/>
            <a:ext cx="1673918" cy="5060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Gerenciador de implantação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4147733" y="3766321"/>
            <a:ext cx="1351054" cy="3923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Reprodutor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7111175" y="2595495"/>
            <a:ext cx="1297656" cy="497010"/>
          </a:xfrm>
          <a:prstGeom prst="roundRect">
            <a:avLst/>
          </a:prstGeom>
          <a:solidFill>
            <a:srgbClr val="D9D9D9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Mecanismo de consulta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33" name="Straight Arrow Connector 132"/>
          <p:cNvCxnSpPr>
            <a:stCxn id="132" idx="1"/>
            <a:endCxn id="110" idx="4"/>
          </p:cNvCxnSpPr>
          <p:nvPr/>
        </p:nvCxnSpPr>
        <p:spPr>
          <a:xfrm flipH="1" flipV="1">
            <a:off x="6892353" y="2839798"/>
            <a:ext cx="218822" cy="420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7756296" y="2008311"/>
            <a:ext cx="4136" cy="57337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2277374" y="3534285"/>
            <a:ext cx="642536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2267049" y="3009667"/>
            <a:ext cx="0" cy="53841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2919910" y="3037813"/>
            <a:ext cx="0" cy="51026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8770462" y="1950787"/>
            <a:ext cx="0" cy="173642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179455" y="5310167"/>
            <a:ext cx="3630698" cy="1173484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Sistema de Computador</a:t>
            </a:r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303698" y="5481216"/>
            <a:ext cx="3340746" cy="78692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Sistema Operacional</a:t>
            </a:r>
            <a:endParaRPr lang="en-US" sz="1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361102" y="5544950"/>
            <a:ext cx="2001788" cy="447078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Sistema de Arquivos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2597273" y="3548078"/>
            <a:ext cx="0" cy="197422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773881" y="3037813"/>
            <a:ext cx="27764" cy="248449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4181884" y="5310167"/>
            <a:ext cx="2882827" cy="1173484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r"/>
            <a:endParaRPr lang="en-US" sz="1600" b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r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Máquina Virtual</a:t>
            </a:r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4274817" y="5475834"/>
            <a:ext cx="2663984" cy="78692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Sistema Operacional</a:t>
            </a:r>
            <a:endParaRPr lang="en-US" sz="1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4365376" y="5553370"/>
            <a:ext cx="1327141" cy="447078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Sistema de Arquivos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7435185" y="5572472"/>
            <a:ext cx="1550040" cy="690288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Armazennam. (disco)</a:t>
            </a:r>
            <a:endParaRPr lang="en-US" sz="16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 flipH="1">
            <a:off x="7064712" y="5893124"/>
            <a:ext cx="3704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5035335" y="4887238"/>
            <a:ext cx="0" cy="29208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3050856" y="3396228"/>
            <a:ext cx="1" cy="149101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3050856" y="4873432"/>
            <a:ext cx="1994803" cy="1380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>
            <a:off x="6689530" y="4584586"/>
            <a:ext cx="0" cy="64120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>
            <a:off x="6412578" y="2138849"/>
            <a:ext cx="0" cy="36539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>
            <a:off x="6428066" y="2154339"/>
            <a:ext cx="453151" cy="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>
            <a:off x="6890980" y="1950787"/>
            <a:ext cx="0" cy="20798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801645" y="4814846"/>
            <a:ext cx="1561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Times New Roman"/>
                <a:cs typeface="Times New Roman"/>
              </a:rPr>
              <a:t>{Inotify,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strace</a:t>
            </a:r>
            <a:r>
              <a:rPr lang="en-US" sz="1600" b="1" i="1" dirty="0" smtClean="0">
                <a:latin typeface="Times New Roman"/>
                <a:cs typeface="Times New Roman"/>
              </a:rPr>
              <a:t>}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051939" y="4814840"/>
            <a:ext cx="1561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Times New Roman"/>
                <a:cs typeface="Times New Roman"/>
              </a:rPr>
              <a:t>{Inotify,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strace</a:t>
            </a:r>
            <a:r>
              <a:rPr lang="en-US" sz="1600" b="1" i="1" dirty="0" smtClean="0">
                <a:latin typeface="Times New Roman"/>
                <a:cs typeface="Times New Roman"/>
              </a:rPr>
              <a:t>}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6861007" y="4744126"/>
            <a:ext cx="1352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b="1" i="1" dirty="0" smtClean="0">
                <a:latin typeface="Times New Roman"/>
                <a:cs typeface="Times New Roman"/>
              </a:rPr>
              <a:t>{API, REST}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2488857" y="5545488"/>
            <a:ext cx="1042512" cy="447078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SGWfC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5788156" y="5553370"/>
            <a:ext cx="961070" cy="447078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SGWfC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3934069" y="31602"/>
            <a:ext cx="5200487" cy="63445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Artigo científico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6985263" y="139981"/>
            <a:ext cx="1999961" cy="3923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W3C PROV (XML)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5617787" y="138162"/>
            <a:ext cx="1196551" cy="3923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PDF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28" name="Straight Arrow Connector 227"/>
          <p:cNvCxnSpPr>
            <a:endCxn id="98" idx="0"/>
          </p:cNvCxnSpPr>
          <p:nvPr/>
        </p:nvCxnSpPr>
        <p:spPr>
          <a:xfrm flipH="1">
            <a:off x="6981100" y="666052"/>
            <a:ext cx="4164" cy="27853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6999290" y="3396910"/>
            <a:ext cx="1" cy="27475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5038928" y="944588"/>
            <a:ext cx="3884343" cy="106372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Aplicação Web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435184" y="1083998"/>
            <a:ext cx="1419063" cy="610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Gerencia de autenticação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158826" y="1091554"/>
            <a:ext cx="2167215" cy="6027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Navegador de pesquisa reprodutível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39" name="Straight Arrow Connector 138"/>
          <p:cNvCxnSpPr/>
          <p:nvPr/>
        </p:nvCxnSpPr>
        <p:spPr>
          <a:xfrm>
            <a:off x="3031240" y="2114489"/>
            <a:ext cx="3128267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031240" y="1921219"/>
            <a:ext cx="557" cy="1932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DB47-2827-4A45-933C-32ECCA66EB27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380312" cy="54289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Download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60507" y="6328361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C00000"/>
                </a:solidFill>
                <a:latin typeface="arial" charset="0"/>
              </a:rPr>
              <a:t>https</a:t>
            </a:r>
            <a:r>
              <a:rPr lang="pt-BR" dirty="0">
                <a:solidFill>
                  <a:srgbClr val="C00000"/>
                </a:solidFill>
                <a:latin typeface="arial" charset="0"/>
              </a:rPr>
              <a:t>://</a:t>
            </a:r>
            <a:r>
              <a:rPr lang="pt-BR" b="1" dirty="0">
                <a:solidFill>
                  <a:srgbClr val="C00000"/>
                </a:solidFill>
                <a:latin typeface="arial" charset="0"/>
              </a:rPr>
              <a:t>scicumulusc2</a:t>
            </a:r>
            <a:r>
              <a:rPr lang="pt-BR" dirty="0">
                <a:solidFill>
                  <a:srgbClr val="C00000"/>
                </a:solidFill>
                <a:latin typeface="arial" charset="0"/>
              </a:rPr>
              <a:t>.wordpress.com/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SciCumulus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Utilização do ambiente </a:t>
            </a:r>
            <a:r>
              <a:rPr lang="pt-BR" dirty="0" err="1" smtClean="0">
                <a:latin typeface="Comic Sans MS" panose="030F0702030302020204" pitchFamily="66" charset="0"/>
              </a:rPr>
              <a:t>Amazon</a:t>
            </a:r>
            <a:r>
              <a:rPr lang="pt-BR" dirty="0" smtClean="0">
                <a:latin typeface="Comic Sans MS" panose="030F0702030302020204" pitchFamily="66" charset="0"/>
              </a:rPr>
              <a:t> EC2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Necessário que o usuário possua uma conta 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Imagem pública</a:t>
            </a:r>
            <a:r>
              <a:rPr lang="pt-BR" dirty="0">
                <a:latin typeface="Comic Sans MS" panose="030F0702030302020204" pitchFamily="66" charset="0"/>
              </a:rPr>
              <a:t>: </a:t>
            </a:r>
            <a:r>
              <a:rPr lang="pt-BR" dirty="0" smtClean="0">
                <a:latin typeface="Comic Sans MS" panose="030F0702030302020204" pitchFamily="66" charset="0"/>
              </a:rPr>
              <a:t>ami-6e1a8907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Linux </a:t>
            </a:r>
            <a:r>
              <a:rPr lang="pt-BR" dirty="0" err="1" smtClean="0">
                <a:latin typeface="Comic Sans MS" panose="030F0702030302020204" pitchFamily="66" charset="0"/>
              </a:rPr>
              <a:t>CentOS</a:t>
            </a:r>
            <a:r>
              <a:rPr lang="pt-BR" dirty="0" smtClean="0">
                <a:latin typeface="Comic Sans MS" panose="030F0702030302020204" pitchFamily="66" charset="0"/>
              </a:rPr>
              <a:t> 5.5</a:t>
            </a:r>
          </a:p>
          <a:p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Starter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Core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Query</a:t>
            </a:r>
            <a:endParaRPr lang="pt-BR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028"/>
            <a:ext cx="9144000" cy="42608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UFFeScience</a:t>
            </a:r>
            <a:r>
              <a:rPr lang="en-US" dirty="0" smtClean="0"/>
              <a:t> no GitHub</a:t>
            </a: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2107800" y="5941890"/>
            <a:ext cx="5051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https://</a:t>
            </a:r>
            <a:r>
              <a:rPr lang="en-US" sz="2800" b="1" dirty="0" err="1">
                <a:solidFill>
                  <a:srgbClr val="C00000"/>
                </a:solidFill>
              </a:rPr>
              <a:t>github.com</a:t>
            </a:r>
            <a:r>
              <a:rPr lang="en-US" sz="2800" b="1" dirty="0">
                <a:solidFill>
                  <a:srgbClr val="C00000"/>
                </a:solidFill>
              </a:rPr>
              <a:t>/</a:t>
            </a:r>
            <a:r>
              <a:rPr lang="en-US" sz="2800" b="1" dirty="0" err="1">
                <a:solidFill>
                  <a:srgbClr val="C00000"/>
                </a:solidFill>
              </a:rPr>
              <a:t>UFFeScience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>
                <a:latin typeface="Comic Sans MS" pitchFamily="66" charset="0"/>
                <a:ea typeface="ＭＳ Ｐゴシック" charset="-128"/>
              </a:rPr>
              <a:t>Um alinhamento múltiplo de sequência (AMS) identifica regiões de similaridade que podem ser consequência de relações funcionais, estruturais ou evolutivas entre as sequências</a:t>
            </a:r>
            <a:endParaRPr lang="pt-BR" sz="2800" dirty="0"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1" y="3656920"/>
            <a:ext cx="4248472" cy="240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1º Passo - Genômica Comparativa</a:t>
            </a:r>
            <a:endParaRPr lang="pt-BR" i="1" dirty="0">
              <a:latin typeface="Comic Sans MS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829"/>
            <a:ext cx="3336852" cy="32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77328"/>
      </p:ext>
    </p:extLst>
  </p:cSld>
  <p:clrMapOvr>
    <a:masterClrMapping/>
  </p:clrMapOvr>
  <p:transition spd="slow" advTm="39179"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Agradecimentos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54" y="2071186"/>
            <a:ext cx="2364347" cy="1010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5" y="4935319"/>
            <a:ext cx="2016224" cy="17104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72816"/>
            <a:ext cx="2863807" cy="120633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56" y="3645024"/>
            <a:ext cx="2876352" cy="85754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76" y="4935319"/>
            <a:ext cx="3487790" cy="192268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3504641"/>
            <a:ext cx="3196580" cy="10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3"/>
          </p:nvPr>
        </p:nvSpPr>
        <p:spPr>
          <a:xfrm>
            <a:off x="457200" y="1604520"/>
            <a:ext cx="8232839" cy="397728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O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Instituto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Computação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hoje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conta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com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aproximadamente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2.000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alunos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distribuídos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entre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seguintes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cursos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lvl="1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Pós-Graduação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em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Computação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em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nível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Mestrado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Doutorado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Nível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5 CAPES);</a:t>
            </a: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Curso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Graduação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em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Ciência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da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Computação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diurno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);</a:t>
            </a: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Curso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Graduação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em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Sistemas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Informação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noturno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);</a:t>
            </a: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Curso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Tecnologia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em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Sistemas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Computação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(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curso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semipresencial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).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pt-BR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O Instituto de Computa</a:t>
            </a: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ção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- UFF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5614374"/>
            <a:ext cx="58582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Siga</a:t>
            </a:r>
            <a:r>
              <a:rPr lang="en-US" sz="2800" dirty="0" smtClean="0"/>
              <a:t> o </a:t>
            </a:r>
            <a:r>
              <a:rPr lang="en-US" sz="2800" dirty="0" err="1" smtClean="0"/>
              <a:t>InformeIC</a:t>
            </a:r>
            <a:r>
              <a:rPr lang="en-US" sz="2800" dirty="0" smtClean="0"/>
              <a:t> no Facebook!!</a:t>
            </a:r>
          </a:p>
          <a:p>
            <a:pPr algn="ctr"/>
            <a:r>
              <a:rPr lang="en-US" sz="2800" dirty="0" smtClean="0"/>
              <a:t>https</a:t>
            </a:r>
            <a:r>
              <a:rPr lang="en-US" sz="2800" dirty="0"/>
              <a:t>://</a:t>
            </a:r>
            <a:r>
              <a:rPr lang="en-US" sz="2800" dirty="0" err="1"/>
              <a:t>www.facebook.com</a:t>
            </a:r>
            <a:r>
              <a:rPr lang="en-US" sz="2800" dirty="0"/>
              <a:t>/</a:t>
            </a:r>
            <a:r>
              <a:rPr lang="en-US" sz="2800" dirty="0" err="1"/>
              <a:t>informeic</a:t>
            </a:r>
            <a:r>
              <a:rPr lang="en-US" sz="2800" dirty="0"/>
              <a:t>/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62" y="5373216"/>
            <a:ext cx="1094110" cy="10511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737092"/>
            <a:ext cx="708670" cy="7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3"/>
          </p:nvPr>
        </p:nvSpPr>
        <p:spPr>
          <a:xfrm>
            <a:off x="457200" y="1604520"/>
            <a:ext cx="8232839" cy="3977280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O IC/UFF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conta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com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dois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prédios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Prédio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1: Sala de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Aulas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Gabinetes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Professores</a:t>
            </a: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Prédio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2: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Laboratórios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e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Auditório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Infraestrutura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4" y="3308903"/>
            <a:ext cx="4581114" cy="25623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13" y="3216536"/>
            <a:ext cx="3088341" cy="30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3"/>
          </p:nvPr>
        </p:nvSpPr>
        <p:spPr>
          <a:xfrm>
            <a:off x="457200" y="1604520"/>
            <a:ext cx="8232839" cy="3977280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O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auditório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conta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com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154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assentos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fixos</a:t>
            </a: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Auditório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31244"/>
            <a:ext cx="4925078" cy="27665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712970" cy="35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3"/>
          </p:nvPr>
        </p:nvSpPr>
        <p:spPr>
          <a:xfrm>
            <a:off x="457200" y="1604520"/>
            <a:ext cx="8232839" cy="3977280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O IC/UFF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conta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com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26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salas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de aula com </a:t>
            </a:r>
            <a:r>
              <a:rPr lang="en-US" i="1" dirty="0" err="1" smtClean="0">
                <a:latin typeface="Comic Sans MS" charset="0"/>
                <a:ea typeface="Comic Sans MS" charset="0"/>
                <a:cs typeface="Comic Sans MS" charset="0"/>
              </a:rPr>
              <a:t>datashow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já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instalado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Salas de Aula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6" y="2697513"/>
            <a:ext cx="4527572" cy="25467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94" y="3178132"/>
            <a:ext cx="4630446" cy="34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228600" marR="0" lvl="0" indent="-50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 smtClean="0">
                <a:latin typeface="Comic Sans MS" panose="030F0702030302020204" pitchFamily="66" charset="0"/>
              </a:rPr>
              <a:t>Algoritmos e Otimização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Computação Visual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Engenharia de Sistemas e Informação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Banco de Dados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Engenharia de Software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Inteligência Artificial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Sistemas de Computação</a:t>
            </a:r>
          </a:p>
          <a:p>
            <a:pPr lvl="1"/>
            <a:endParaRPr lang="pt-BR" dirty="0" smtClean="0">
              <a:latin typeface="Comic Sans MS" panose="030F0702030302020204" pitchFamily="66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Venha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fazer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mestrado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doutorado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na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UFF!!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323528" y="5013176"/>
            <a:ext cx="8208912" cy="1896839"/>
          </a:xfrm>
        </p:spPr>
        <p:txBody>
          <a:bodyPr>
            <a:normAutofit/>
          </a:bodyPr>
          <a:lstStyle/>
          <a:p>
            <a:pPr marL="177800" indent="0" algn="ctr">
              <a:buNone/>
            </a:pPr>
            <a:r>
              <a:rPr lang="pt-BR" b="1" dirty="0" smtClean="0">
                <a:solidFill>
                  <a:schemeClr val="tx1"/>
                </a:solidFill>
              </a:rPr>
              <a:t>Inscrição</a:t>
            </a:r>
            <a:r>
              <a:rPr lang="pt-BR" b="1" dirty="0">
                <a:solidFill>
                  <a:schemeClr val="tx1"/>
                </a:solidFill>
              </a:rPr>
              <a:t>: 10/10/2016 a 18/11/2016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Divulgação dos resultados: 13/12/2016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2181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http://</a:t>
            </a:r>
            <a:r>
              <a:rPr lang="en-US" sz="2800" b="1" dirty="0" err="1" smtClean="0">
                <a:solidFill>
                  <a:srgbClr val="C00000"/>
                </a:solidFill>
              </a:rPr>
              <a:t>www.ic.uff.br</a:t>
            </a:r>
            <a:r>
              <a:rPr lang="en-US" sz="2800" b="1" dirty="0" smtClean="0">
                <a:solidFill>
                  <a:srgbClr val="C00000"/>
                </a:solidFill>
              </a:rPr>
              <a:t>/</a:t>
            </a:r>
            <a:r>
              <a:rPr lang="en-US" sz="2800" b="1" dirty="0" err="1" smtClean="0">
                <a:solidFill>
                  <a:srgbClr val="C00000"/>
                </a:solidFill>
              </a:rPr>
              <a:t>index.php</a:t>
            </a:r>
            <a:r>
              <a:rPr lang="en-US" sz="2800" b="1" dirty="0" smtClean="0">
                <a:solidFill>
                  <a:srgbClr val="C00000"/>
                </a:solidFill>
              </a:rPr>
              <a:t>/</a:t>
            </a:r>
            <a:r>
              <a:rPr lang="en-US" sz="2800" b="1" dirty="0" err="1" smtClean="0">
                <a:solidFill>
                  <a:srgbClr val="C00000"/>
                </a:solidFill>
              </a:rPr>
              <a:t>pt</a:t>
            </a:r>
            <a:r>
              <a:rPr lang="en-US" sz="2800" b="1" dirty="0" smtClean="0">
                <a:solidFill>
                  <a:srgbClr val="C00000"/>
                </a:solidFill>
              </a:rPr>
              <a:t>/</a:t>
            </a:r>
            <a:r>
              <a:rPr lang="en-US" sz="2800" b="1" dirty="0" err="1" smtClean="0">
                <a:solidFill>
                  <a:srgbClr val="C00000"/>
                </a:solidFill>
              </a:rPr>
              <a:t>pos-graduacao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3"/>
          </p:nvPr>
        </p:nvSpPr>
        <p:spPr>
          <a:xfrm>
            <a:off x="457200" y="1604520"/>
            <a:ext cx="8232839" cy="3977280"/>
          </a:xfrm>
        </p:spPr>
        <p:txBody>
          <a:bodyPr/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2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laboratórios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de 40m</a:t>
            </a:r>
            <a:r>
              <a:rPr lang="en-US" baseline="30000" dirty="0" smtClean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  <a:p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Aprox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. 30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alunos</a:t>
            </a:r>
            <a:endParaRPr lang="en-US" baseline="30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Laboratórios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da </a:t>
            </a: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Linha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de ESI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5584825" cy="31414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80928"/>
            <a:ext cx="4489616" cy="33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40"/>
          <p:cNvSpPr/>
          <p:nvPr/>
        </p:nvSpPr>
        <p:spPr>
          <a:xfrm>
            <a:off x="457200" y="500039"/>
            <a:ext cx="8228879" cy="91187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SzPct val="25000"/>
              <a:buNone/>
            </a:pP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Grupo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de </a:t>
            </a: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Pesquisas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</a:t>
            </a:r>
            <a:r>
              <a:rPr lang="en-US" sz="3800" i="0" u="none" strike="noStrike" cap="none" dirty="0" err="1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em</a:t>
            </a:r>
            <a:r>
              <a:rPr lang="en-US" sz="3800" i="0" u="none" strike="noStrike" cap="none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Calibri"/>
              </a:rPr>
              <a:t> Banco de Dados</a:t>
            </a:r>
            <a:endParaRPr lang="pt-BR" sz="3800" i="0" u="none" strike="noStrike" cap="none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5326379" cy="516704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47203" y="6237312"/>
            <a:ext cx="784887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dgp.cnpq.br</a:t>
            </a:r>
            <a:r>
              <a:rPr lang="en-US" dirty="0"/>
              <a:t>/</a:t>
            </a:r>
            <a:r>
              <a:rPr lang="en-US" dirty="0" err="1"/>
              <a:t>dgp</a:t>
            </a:r>
            <a:r>
              <a:rPr lang="en-US" dirty="0"/>
              <a:t>/</a:t>
            </a:r>
            <a:r>
              <a:rPr lang="en-US" dirty="0" err="1"/>
              <a:t>espelhogrupo</a:t>
            </a:r>
            <a:r>
              <a:rPr lang="en-US" dirty="0"/>
              <a:t>/0146318332389955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61" y="1606059"/>
            <a:ext cx="380323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0"/>
            <a:ext cx="9144000" cy="5416648"/>
          </a:xfrm>
          <a:prstGeom prst="rect">
            <a:avLst/>
          </a:prstGeom>
        </p:spPr>
      </p:pic>
      <p:sp>
        <p:nvSpPr>
          <p:cNvPr id="4" name="AutoShape 4" descr="data:image/jpeg;base64,/9j/4AAQSkZJRgABAQAAAQABAAD/2wCEAAkGBhQQEBQUEBEUFBUUGRgUFBQVFRgUFRcVFBgYFRYWFxUYGyYeGBkjGRIUHzIiIycpLywtFx8xODAqNSYrLCkBCQoKDgwOGg8PGikdHyQpKSwvLCosKSwtKSwpKTEsKSkqKSk1LCksLC00LCkpKSwsLCwpKSwtKiksLCosLCksKf/AABEIAJ4BQAMBIgACEQEDEQH/xAAcAAEAAgMBAQEAAAAAAAAAAAAABgcEBQgDAgH/xABLEAACAQMBBAUEDQoGAQUBAAABAgMABBESBQYTIQciMUFRYXFzgRQXIzI0NUJTkZKhsrMVUlRicoOTsdHSM0OCosHCwyQlo9PwFv/EABkBAQADAQEAAAAAAAAAAAAAAAABAwUCBP/EAC4RAQACAQIEBAUDBQAAAAAAAAABAgMEERIhMUEFE1GhFBUiMlKBkcEjYXGx8P/aAAwDAQACEQMRAD8AvGlK0u0pDcS+xoyVRQGuXU4IVvewqw7GcAkkc1XwLqQH7JtaSdilmFIUlXuHBMSsDgqijBmYEEHBCg8tWQVrG2nshI4JJblprrhqXZWk0oQoycQppj5AE8wTy7TXzeb0W0Qkt4vfxLo4K5hCoF5txOSxRIO1/k8sZJUNF9jWxlKQTzyMAcK8sbOutgZQiRuvDRivWDThnwRpSMFRQZtxtey9jRy2VlBMz6C6JbcTSrDLBmiQjUPLWZtGzsZ4wlpHb8WZ+EGiRUki5FpHOkBlZY1YjPytI761MlwqOkskpeKXHDhe7eOcRdfTcoWnRSXIHuaLyGnGDkHaQTrBcQXKcW6huIzFC+Nc0I5zMvMCSVWVM4OXHCxzzygTONNIAHYBgc88h5T219V4WV8kyB4nV1PepzzHaD4Ed4PMV71IUpSgUpSgUpSgUpSgUpSgUpSgUpSgUpSgUpSgUpSgUpSgUpSgUpSgUpSgUpSgUpSgxtpXywQvK3MIpbA7TjsUeUnAHlIrQXvGs7HVHoNy7q7g8+JNKwzGnjz0oM4wqjmuNQ2O2fdJreHuLmd/2LfSw/8AmeD6DUc2ps8yX7qkspDlIgC3VjkkRnndAOxltRpU8yDcdvYAGMZgA1xOUkdzmJOZWeSM4WQr772JCW6g7zl+s7pXgNtq2zDGrr7LjkD8MsqyzOZQ4kQZ6zPrB5csnA5AV9X265surxbZYmJCSTSMrgDPDQqBmXShx77VhTho8k177vbNS2hG0LgGZmKi3WNOYSZwiMqFucrhw3kDEDGWzCW43i2aYLZJIiwaGIQaVkWMPGxQaMmJ+ZZVA0gHn2itJbbuS2l9aIOcTMGZxoVTKsUjMAgOo4CkBmBYh+s7HGJXHZS3Do9yBHGhDpbqdRLLzRpn7CVOCEXkGAOpsDGu2nfs0skkeMx5s7Xwa5lIMr+VYwi5Pdw5vCpQ19la67kyRSmBnN3M8q4wyRypDDxVbqumlWIzzABwRW1s984g2i4lgz2CaKRXhYnkNXMtCT4Py7gzGtTDZxhIZnGbXXHGNfvfY0MciQSSZGCjTuZMn8+NjjSa2dgeO6RXsFs5kh44QRDMWCqtG4ZmDD3Tk4wG0PyGKCTg1+1DNo3yWD6bFshSFe25mBdXYqkAtFKfkxxhs5zw8ZYSTZG1vZCtmN4pEIWSN8akYqHA1KSrdVgcgnt7uygz6UpQKUpQKUpQKUpQKUpQKUpQKUpQKUpQKUpQKUpQKUpQKUpQKUpQKUpQKUpQRy9uVEt7M7lEt4Fj4g5lDpaeVlB79Lw/VFafdYBLgapGmIF2+s5Z3GbMIRkkk8MoBz768ttziW1uIgQWne7nkXv4FpqjUkfml4IE8oY1k7v7vCJGa3A9k28pUs5PusJReHCzYJVOA0QGAQGjBweeQ121dqeyVnuFUHhxvIyOP8OC3jZ0ilHYryTnW0ZPNYgG7OW63XsXeO2jbnFZjSWOPdbhAYyFHzcZLjOBlgMABeeBvxvLG9s8EiywzHQ4icKA6h+Y15MTAhWAy2MgZr42Ltoi1ESPwVijMsjKOLM+pssIe2IZd9IJZzzGVGc0Ej2/tvTqiicIwAM03atvG3Yx8ZWzhE5kkg4wOei2Zs72YwAQx20YMQBPMR/Li1fKmkI91fJ0jqA6zIRjybahCCHgiGSKXixFpBJFNKhIdHnP+Y/usep+WtWwzFK84ryQKsEU7JGg0xxKQ8yxj3isloXkOBhdXFi7OfeaCabQ2zDB1GOW08oUGtyv7A7E/WOFHeRUQN/qRjbxw2luT13jKwoT2DiXMY67d2iDUc8uKtfq7t3GkaLZSpOpxM6Bv2ltUPCd/BppHYd9Z1vs3QLC4uA5n4irM0pyUaWKSPSqjqRrxWQAIADkdvbQNj7Ec4MKmIAEC4kjCOFY9ZbW2IIgB73kBY/KD8jUp2fs9IE0RjAySSSWZmPNmZjzZieZJ51kilApSlApSlApSlApSlApSlApSlApSlApSlApSlApSlApSlApSlApSlApSlApSlBA7bYkcMO0ihLFIngLvzdjwmndj4AmdQF7AIxjtyd/AeFeReFxBgj9e3IIPrWdgT+qo7xWFvmnCV5V5caGa3lHjiGWSJj5VZGUelPhXtswOyXFxGgkl60MCs2kabfKaNXyQ0qyMT5R4CgT2aTXs7vJIiQxRRsyTPCNWZJXDMjDICPEeZ5aqiO0RmKQ5fDGLhqzSyOVuruMxpybiljFaq+kEMOJ2jtrOsEBD8TgyvqMk3HupbdRITq1T2TalXHLAGoEKCD2GvYqZCvDkLNKzcObGkyyyKEmu0XPVhhgyiE8jkDJyrNA1cNrqdAycTLYWIafdGiwOCunqaVwFdl9ziTUgLtI7GwthbM9jwJGdORlnKjSpdyXcqO4amOPJio/YbI1wm5t0HER9VqOwG3gzFHEpPYkkZkIPjNqqT7P2gk8YkjOQfEYYEcmVh2qwIIIPMEEVIyaje8m0S2u2aCbVIpMEkYV8ugVww6w0Mkmk9blyBzUkqO2loW2gxMskiwoeUhXCSzEECMKo7I1IJbPJ1APvqDe2zMUUyAByAWAOQGxzAPeM5r1pSgUpWq3i3jisYDLOeXYqj3zt3Ko8f5UTETadobTNeM97Gnv5EX9pgv8zVEbxdJN3dsQshgj7o4iVOP1nHWY/QPJUVY5OTzPieZ+mq5yNKnh1pje07OoYb6N/eSI37LA/wAjXtmuVwMdnKpBsTfu8tCOHOzKP8uUmRMeHM5X/SRSMib+HTH223dE0rC2NfGe2hlYAGSNJCB2AuoYgeTnWk3237j2cgGOJM4ykecYHZrc9y59Z7u8jvfuzq47WtwxHNJ81iy7VhQ4aaJT4F1B+01z1tvfC6vCTNO2k/5anRGPJoHb68mtLp8lV+Y0q+HTt9VnUsF0j80dW/ZIb+Vema5ahlZDlGKkdhUlT9I51Od1Olee3YJdkzxdhY85UHiG+WPIeflqYvHdxk8PtWN6zuu2leFlepNGskTB0cBlYdhBrX73sRs+6IJBEMmCORHVPYasZ8V3nZts0zXL/wCUZfnZP4jf1p+UZfnZP4jf1qrzGn8tn8vZ1Bmma5gXacw7JpR5pHH/ADW32Vv7e2xBS5dwPkSkyqfJ1uY9RFT5kObeHW25Wh0TSovuRvzHtKMjHDmQDiR5yMdmtD3rn1j6CfPpRlK7LmKkqcx8wSD/AIi94rvflu8PlW8yMduU7pXmma5f/KMvz0n8Rv60/KEvzsn8Rv61X5jQ+Wz+Xs6hr8rmFNqzDsnlHmkcf81vdjdJF7bMPdjKvekx1gjyMesPUanzIc28OvEcpiXQVK0e6e9kW0YeJH1WXqyRk5ZG8/eD3Hv84IqN9M07JZwlGZTxgMqSpxw5PCu9+W7xUxTOTy55Sn+aZrl/8oy/OyfxG/rT8oy/OyfxG/rVfmPf8tn8vZ1Bmma5f/KMvzsn8Rv60/KMvzsn8Rv608w+Wz+XsurpMnl0QoARC7e6yKhdgxwiJyDaAwd+sVPYB58vdXaiLxkS4EkC6pFlk0xNxHkczL2KGUMR1goALY545LjZLN7ImvhE5DqLcPE08McYCc1hB1Fi7OC3I8geQAFRXeK2120hHsGSMNGGaC34ElqHYRtJJG7MWjMbyA9hHI4Izi1lNTa7bNzcLx4I5HndWiLL1WZySi9bOYmdYAXUsOHbgHBcAz7ZGw/ZOqSRy8TkhmPv7oKSMu3yLcsG0xJgFeZJDEVDLjZJluH9iSSyu87RmRTAsDqIluRpKgAOGj1dUAFm5urEPU93Y3qhlAgIEMsfuZh7ACg96me8Ae8OGA54IwxhKRquBitXf7HQM0yyPbtjMkkZADBR2ujKyMQB74rnAxnFbWtHvtPo2fce+6ycPqLqb3UiLqr8puvyHfUoflk95NGsokgjDgMsbwu7Krc1DOJV6+CM4XAPLuyczZWzXjaWSWRXeUrnQhRAEXSoALMSe3JJ9QxUDXbNyEaQbVLwtIIoZVgg05kiEsXUERMnvtDKuGBwR3qMyPey8hXiT8OOJGSOYXICyo8ia1JaAlRGcoobSTluYGk0Fg0qObJ31jlYRzo9tKSFCy8ldnXWgR+XNl5hWCt29XIIEjoFc/dIm8hvb18NmKEmOId3I4Z/OzD6AtXlt68MNrPIO2OKRx51UkfaK5lqvJPZqeHY4mZvPZ72Fi88qRRLqdyFVfEn+Q789wFXPu70S2sKA3K+yJPlZJEYPgqDGR5Wz6uyot0K7MD3M0zDPCQKvkaUnJ8+lCP9VXJSlY23TrdRaLcFZ2Rm86OLCVcexUT9aPMbDy5U/wA81Wm+fRhLZAywEzQjmeXukY8WA5Mv6w9YHbV40xXU1iXjxarJjnrvHpLQbFv1g2VBLJ72O2jdvMsQP01QO2NqvdTvNKctIcnwA7lHkAwPVV1dLN1w9mOBy4jxx+rVqP2JVE1XeezR0FImLZPWW/3M3TbaNxwwdKKNUr9ulc4AH6xPIeYnuq6dn7g2MKhVtY28WkUSMfKS2fsrQ9DVgEsXkxzlkbn+rGAoH06/pqf13SvJ5NZntbJNYnaIV/vf0VwTRM9mghmUEhF5Rvj5OnsUnuIx5fJS7Lg4IwRyIPaDXVFc9dItgIdp3CqMBmEg/eKHP+4tXN47vRoM9rTNLTuk3Q3vIVla0c9VwZIs9zrzdR5CuT51PjVjb5fF136GT7hqhN1bww31s47pY8+ZmCt9jGr73x+L7v0Mn3DU1nkr1mOK56zHfZzfVj9Fm6dtewztcxayjqqnU64BXOOqw76rire6EPg9z6RfuCuKdXu1lprimYnbo21/0SWMikRo8TdzLIzYPlVyQRVM7c2O9pcSQSYLRnGR2EEAqw8hUg+uumZHABJOAOZJ5AAd5Nc7b9bXS62hPLGcoSFU+IRQmoeQlSfXXV4h5NBlyWtMWneDcTaRg2jbspwGcRt5VlOgg/WB9Qq3elT4qm88X4i1Tu5tmZtoWqAf5qMf2YzrY/Qhq4ulT4qm88X4i0r9sutVt8RT9P8AahKtbo43JtLuxEtxDrcu66tbryU4HJWAqqavPog+LF9JJ96uadV+utNce9Z25vHbHRBaSIfY4eF8dU62dM92pWJ5eYiqXu7VopHjcYZGKMPBlOD9orp67u0iRnkYIijLMTgADvJrmnbd+J7maUDAkkdwO/DMSM+oiurxEKdBkyX3i07wk/RLtIxbSRAerMrow7sqpkU+fKEf6jUy6a/gUPph+HJUH6KrMybTiIHKNXkbyDSUH+51qcdNfwKH04/DkpH2ozbfF12UzVxbqdG1lcWVvLLG5eSNWYiVwCT28gcCqdqbbH6V7m1gjhSKErGoQFg+SB44bFc1mI6vVqqZLVjy5WD7Uuz/AJp/40n91Pal2f8ANP8AxpP7qhXt13fzFv8ARJ/fWx3c6WLm5u4YXigCyOEYqHyAfDLYzXe9WfbFqqxMzPun+39qrCFBuFtyxyJJE1RnHLRkkKGJYYGoE4OM86jm0RJdTW4XgXBOZFmiYwxSQRsBNDNgyH/F9jkAZycghQGzLtqWPGRVDacSRSZxnPClSXHr0Y9dQIGAbQYStcMxku10QmfUmTE6jEGG0EcQntySueQXFjNftw7FRJdXUSI98eIsepHQxk22Fm4msBhEucAHTI3MLnGHdWETxSGOOOO3huhrugG4pilMch0xsmGQcZOs+oHTqAyQwyrG2KLA0FrbxKt3IqTS5R2AafCugTUnW6gy/vgpxzxS+UT+zxoa5ugymMwcX2OrrBGY9R1GPXG6sct1zkYHMAQl6We8d1bRyyMxe3hkEWuZW1EMqMjaWYTIG4q4zxSe3CjkNhe76TEPGkGiRU4jYWZnVOfXCzwxIBlGwzsBkdjdlYm0CEljuZ1iuvZqCKNE9zjQsMJJ1mOUZZSjynJGUUDBxXhtPY3CjS3u4zO8rgtegs8giQKZMqvuqgKOH1er1gzHJaiGDsbYRRWiismWWe34kckjRgRy8QtxFbWXULxYearligOAc1uWtHY212cXEl4AvAb3KBC8DtGwXLY0oJFYnUSHbGOQr8tZIJbqYx7SlVI4Vjkd5Y89Zi+lTKmQAuMuMZLL1iV5a+OazFpA4uWLiRBEBcyM8ds02jTpV8xD2MQpOAc4Gc4ol8WaJw4pYYReypG8V8ZMEBFVIihZYzkqYgQigsV1ntbrS/dC7OloDcLciJInSdWDallDDSxBOSGiYgk50smcnJOv2PtPTNcJZ2smPceGjLwIgBHoEpL4ZUOkL1VJxF2VI9ibKW1gjiXHUVQzBQupgAC2B44qUMXfGMts+7A7eBL9w1zfXUl1biRGRux1KnzMMH7DXMe0LFoJZInGGjYofOpxn14z66qyNfw23K1VmdB0o/8AVr3+5N6vdB/+89WrXPfR/vKLC9V3OInHDl8ikghv9LAHzZroGKUMAykEEZBByCDzBB7xXVJ5PNrqTXLxer7pStBvXvlBs+PMh1SEdSJT128p/NX9Y/aeVdvHWs2navOWj6ZEzs4HwmjJ+hx/MiqRroDeK3O0dkMVTDSwpOi5zhgFlCg459mn11z/AFTfq2vD5/pzXvEr26JJAdlxgfJeUHz6y38mFTOqj6Gt4lRpLSQ44h4kWe9gMOvnICkeY1blWVnkzNVSa5bb/wCSqG6V5AdqS47ljB8+gH+TCrxv75IInllYKiAszHuA/wCfJXNm3dqm6uZZ2GOI5YDwHYo9SgD1Vzknk9Ph1Jm82/s+djIWuYAO0yxget1roTfH4vu/Qy/dNUx0abJNxtKHl1YjxmPgE97/ALylXPvj8XXfoZPuGop0lZrbROWkf91c31nbO27cWwIgnkiDHLBGKgnsyceSsGp50c7iwbRimadpQY3CjhsqjBXPPKmq4iZ6NHNetK8V+iJ328FzONM1zNIv5rSMV+rnFYCqSQACSeQA5kk9wHeautehmyB5vcHyGRf+EFSDYm5VpZnVBAof5xsu/qZs49WK74J7vFOvxVj6I/hGei/cRrUG5uV0yuNMcZ7Y0PaW8HOBy7h5SQNr0q/FU3ni/EWpcKiPSr8VTeeL8Ras22hn1yWyZ62t6woStlY7yXMCaIbmWNMk6UcqMntOBWtqydw+jm2v7MTTPMGLuuEZQuFOByKH+dU1iZ6NzPkpjrveN4QK/wBtT3H+PPLJjsDuzD6CcVj29u0jqkal2Y4VVGWJ8AB21dUfQ3ZA82nbyGRR91AakuxN1raz+DwKhPItzZz53bJx5M11wT3eO2vx1j6I/hpOjjco7PhLS448uNeOYRR2ID3nmST4+bNa3pr+BQ+nH4clWHVedNfwKH04/DkqyY2q8GG85NRFreqmameyOiq6uYI5o5IAsih1DM4YA+OEIz66hldFbhfFlp6JaqpES1dZmtirE19Vae0vefO2/wBeT/662O7fRTdW13BM8kBWNw7BWctgeGUA+2rZpVnBDMtrctomJ2KjW1LRrSQXEKiTUxjaN30ENdSxKGRtJAGpVyCOzBzywZLXncWyyIySKGVhhlYZBB7iD2128Svry3icXS3Tok/HWSO0M0jxNgxyrpgxmXiMHywjPWZsDINZdrPOz288Kx2cN0qRaSolIJRpIWKjSkTcygALZLKCOQFbqPYLWkzyWcUTCRVWRHdo21RliriTS5bIkIIPgMHurTtZSxqltfSRR2bgounJOFI028tw4UAFSQGCKToxq1YLB8SQRbNleIQrci65uW0CRTIQhE5ICrBJIeXZ1nYBSOzIt7eTZp4kiG5MxWNAspaWJnbq28RnYa4uQOchuqzEEY0Y8d/FZJJbJBHdRkEs8ZQgRt1c3vIkYBxrwxZVJxyOMnZ+yWtNNzrF0ukklps8EHmfY0kzlRFpwCGYEhQdXyageTbYEMLyTWkz3MkmtYzbuypK4WONFl0FSFVIwWUknBIHYKTX2IbW0it7h/8ADDuYuESltodsLMyMSxVR4AOeeQAciPbMl1LHL7DuRCnXhGmImWQgoJGPE0ogDNpyetqDcgBndbNsZDIZ7gAOV0RxqdSxRkhiNXynYhSxHLqqBnGWkfuybeQyyzzJwzIERY8hiscWsjWVJGstK5wCQBgZPOtpSlAqselTcVpT7LtlLMBiZBzLBRykUd5A5EeAHgas6lRMbrcWW2K3FVytW82Hvpd2Q0wTkJ82wDp6g3vfViri3h6NbS8YuUMUh5l4sLk+LKRpJ8uM+Wohc9B759zu1I/XiIP0hjVXBMdGxGswZI2v7o/d9K1/IunionljjAb6Wzj1VFLi5aRi8jM7NzZmJZifKTzNWVb9B7590u0A/ViJP2sKlWxOiuztiGZDO475SCufJGAF+nNOG09UfFafFH0R+0N3un8AtfQRfhrVUdJe4rWsrXEC5gkOpgB/hOe0HwQnmD3Zx4ZutFAGAMAcgB2UeMMCCAQRggjIIPaCPCrJrvGzLxaicV+KO/Zy0jlSCpIIOQQcEEcwQe41Mdn9LV9EulmjlxyDSJlvWVIz66ne3OiG1nJaEtbse5MNH9Q9nqIFRuXoQmB6t1ER5UZT9AJqvhtHRqTqdPlj6/eEQ3h3yur7AuJeoDkRoNCA+OB2nykmtRbWzSOqRqXdjhVUZJJ7gKs+y6EDn3a75d4jj5/WZv8Aip1u7uZbWA9wj65GDI51SEeGruHkGBTgmeqLazDjrtjjdgdHu535PtzxMGeXDSkcwuPexg94GTz7yT5K2W+Xxdd+hk+4a3NYm1tni4glhJKiVGQsOZAYYyPpq3blsyfMm2Tjt6uYat7oQ+D3PpF+4K/PaQi/S5fqJUq3N3OXZqSIkrScRgxLADGBpxyqutZiWlqtVjyY5rWeaRUpSrWQVEelX4qm88X4i1Lq1W82wRfWzwM5QOVOpQCRpYN2HzVE9FmK0VvEz6w5rq8+iD4sX0kn3q1PtIRfpcv1EqZ7q7uLs+3ECuzgMzamAB6xzjAqulZiWjrNTjy4+Gs8925pSlWsoqvOmv4FD6cfhyVYdaHfDdNdpQpE8jRhH4mVAJJ0suOf7VRPOF2C8UyRaejnSt5Z773sMaxxXTqiDSqgJgAd3Nc1YPtIRfpcv1Ep7SEX6XL9RKp4bNi2r09vu5/ognth7Q/TJPoT+2nth7Q/TJPoT+2p37SEX6XL9RKe0hF+ly/USp4bOfiNL6R+yzKUpVzDK+XQMCGAIPIgjII8or6pQecFssY0oqqPBQFH0CsH/wDm7XXr9iwas6tXCTOrOdXZ25762VKBSlKBSlKBSlKBSlKBSlKBSlKBSlKBSlKBSlKBWNtO5MUMrrglEdwD2ZVSRnycqyawNvfBJ/RSfcag0W4e9st/xuKka8PRjQGGdWrOdTH80VLKrfoe7Ln91/5Ksig1O9W1mtLSSaMKWTTgNkr1nVTnBB7G8axtytvve2xllVFYOyYQEDACnvJ5868ukT4tn/d/ipWD0U/AT6V/5JQem/e90tgYREkbcQPnWGONOnGNLD841FfbZuvmoPqv/fWb0w9tt5pf+lT3Yqj2NDy/y4/uCiVa+2zdfNQfVf8AvqcblbfkvbYyyqisHZMICBgBT3k8+sa3+keFMUQquTpVugzAQwHBI97J3HH59B0sXI9/BDjzOv2ljX50X/GE3o5PxY6tOWFXBDKGB7QQCD5waJRvdXfuK+OgqY5cZ0E5DAdpRuWceGAfPUnqm95rEbP2opg6qgxyqo7snDKPJ1W5eBxVyUQiG+m9dxZyxrbwrIGUsSUdsHOMdUjuqN+2ldhlV4IVyRyKSA4Jxnm9WnVU9KPxhD6OP8WSiVrUpSiClKUClKUClKUClKUClKUClKUClKUClKUClKUClKUClKUCsDb3wSf0Un3GrPrB26M2s/opPuGggvQ92XP7r/yVZFVv0PH4T+6/8lWRQRvpE+LZ/wB3+KlYPRT8BPpX/klZ3SKf/bZ/3f4qVg9FQ/8AQnyyv/JR/wAUGn6YPfW3ml/6V4WfSw0caJ7FU6FVc8UjOkAZxo8le3TD223ml/6VMtkbFgNvCTbwkmNCSY0JJKjn2UShh6YW/RF/in+yrJjfKg+IB+msT8hW/wCjw/wk/pWaBRCqOjOQLtCYsQBw5O04/wAxPGrLu9tQRKWkmjUDxcfYM5Pqqmd392zf3MkQkCaQ75K6uxwuMZH5/wBlZu83R9JYxCUOsq5w5VCpTPYTzOQTy+jxqEsnUdrbWDRqeEpUkkdkURzk+BY5wP1vJVu1Eeje6t3tMQIEdcCYdrFu5yTzIPPHhzHdUuqUFVT0o/GEPo4/xZKtaqp6UfjCH0cf4slEwtalKUQUpSgUpSgUpSgUpSgUpSgUpSgUpSgUpSgUpSgUpSgUpSgV8TxB1ZT2MCp8xGDX3SgqPcPaIsL6SGc6A3uRJ5AOjdUk+Bywz+sKtvNRLfDcFb08WNhHNjBJGUcDs1Y5ggcsjPLuPKq/ktryA8EXLADlhZpAv0YHL1USl/Srt1BCtsrAuzB3A+Si8xnwJOPUDW+3D2cYLCEMMMwMhHpCWH+0rUZ3X6Ncss13Irj3wjXJDHxdmAyPJjn41Y9EK06Ye2280v8A0qfbF+DQ+jj+4Kj2/m6Mt+YuE8a8MODrLDOrTjGFP5pqTbPtzHFGhwSiKpx2ZVQDj6KDIpSlBVPRf8YTejk/Fjq0ri3WRGR1DKwKsp7CDyIqHbnbkzWd1JLI8bKyMoCls5Z1YZyo7lNTWgp27gl2Jfhky0bZK57JIieshP5w5evB76tiw2lHNEssbAow1A9nLvz4EHkfNWFvPu8l9btG2A3vo3/Ncdh8x7D5DUb2HuZdwW9xbvLC0cyMAAX6kjDAYZTsPf5gfOE6zVSb9Ti52rGkRDFeFDy5jVrJIz5Nf2GvCbdG8iPC9kLjswJZQv0aal+53R6LRxNM4klHvAudCZ5EjPNmx34GPto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32" name="Picture 8" descr="http://www.bcc.ic.uff.br/LogoIC-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06" y="5412698"/>
            <a:ext cx="1415754" cy="14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855" y="5589240"/>
            <a:ext cx="980641" cy="1097384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" y="5412698"/>
            <a:ext cx="3635896" cy="141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latin typeface="Comic Sans MS" pitchFamily="66" charset="0"/>
              </a:rPr>
              <a:t>Prof. Daniel de Oliveira</a:t>
            </a:r>
          </a:p>
          <a:p>
            <a:r>
              <a:rPr lang="pt-BR" sz="2400" dirty="0" smtClean="0">
                <a:latin typeface="Comic Sans MS" pitchFamily="66" charset="0"/>
              </a:rPr>
              <a:t>danielcmo@ic.uff.br</a:t>
            </a:r>
            <a:endParaRPr lang="pt-BR" sz="2400" dirty="0">
              <a:latin typeface="Comic Sans MS" pitchFamily="66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17232"/>
            <a:ext cx="1933724" cy="125430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-2" y="4415333"/>
            <a:ext cx="914400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BR" sz="4400" b="1" kern="15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Obrigado!!!</a:t>
            </a:r>
            <a:endParaRPr lang="pt-BR" sz="2800" b="1" i="1" kern="15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8290" marR="288290" algn="just">
              <a:spcBef>
                <a:spcPts val="600"/>
              </a:spcBef>
              <a:spcAft>
                <a:spcPts val="0"/>
              </a:spcAft>
              <a:tabLst>
                <a:tab pos="745490" algn="l"/>
              </a:tabLst>
            </a:pPr>
            <a:r>
              <a:rPr lang="pt-BR" sz="4000" kern="15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 </a:t>
            </a:r>
            <a:endParaRPr lang="pt-BR" sz="4000" i="1" kern="150" dirty="0">
              <a:solidFill>
                <a:schemeClr val="bg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1282700"/>
            <a:ext cx="8391525" cy="4840288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  <a:ea typeface="ＭＳ Ｐゴシック" charset="-128"/>
              </a:rPr>
              <a:t>Faz uso extensivo de AMS para a construção de árvores filogenéticas usados​ para inferir relações evolutivas entre genes homólogos</a:t>
            </a:r>
            <a:endParaRPr lang="pt-BR" sz="2800" dirty="0"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12295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8973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024188"/>
            <a:ext cx="10810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1098550" y="3962400"/>
            <a:ext cx="10731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550"/>
              </a:spcBef>
              <a:buClr>
                <a:srgbClr val="000099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 dirty="0"/>
              <a:t>Trypanosoma cruzi</a:t>
            </a:r>
          </a:p>
        </p:txBody>
      </p:sp>
      <p:pic>
        <p:nvPicPr>
          <p:cNvPr id="122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997200"/>
            <a:ext cx="1095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1098550" y="5357813"/>
            <a:ext cx="11223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550"/>
              </a:spcBef>
              <a:buClr>
                <a:srgbClr val="000099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 dirty="0"/>
              <a:t>Trypanosoma brucei </a:t>
            </a:r>
          </a:p>
        </p:txBody>
      </p:sp>
      <p:pic>
        <p:nvPicPr>
          <p:cNvPr id="123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468813"/>
            <a:ext cx="10810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2719388" y="3962400"/>
            <a:ext cx="108108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550"/>
              </a:spcBef>
              <a:buClr>
                <a:srgbClr val="000099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 dirty="0"/>
              <a:t>Leishmania major</a:t>
            </a:r>
          </a:p>
        </p:txBody>
      </p:sp>
      <p:pic>
        <p:nvPicPr>
          <p:cNvPr id="12302" name="Picture 10" descr="240px-Plasmodium_falciparum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81513"/>
            <a:ext cx="1082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2701925" y="5373688"/>
            <a:ext cx="1293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spcBef>
                <a:spcPts val="550"/>
              </a:spcBef>
              <a:buClr>
                <a:srgbClr val="000099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000" i="1" dirty="0"/>
              <a:t>Plasmodium falciparum</a:t>
            </a:r>
            <a:endParaRPr lang="en-GB" sz="1000" i="1" dirty="0"/>
          </a:p>
        </p:txBody>
      </p:sp>
      <p:sp>
        <p:nvSpPr>
          <p:cNvPr id="12304" name="Retângulo 1"/>
          <p:cNvSpPr>
            <a:spLocks noChangeArrowheads="1"/>
          </p:cNvSpPr>
          <p:nvPr/>
        </p:nvSpPr>
        <p:spPr bwMode="auto">
          <a:xfrm>
            <a:off x="865188" y="6190590"/>
            <a:ext cx="7378700" cy="3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50" b="1" dirty="0"/>
              <a:t>Ocaña K.A.C.S., and Dávila A.M.R. Phylogenomics-Based Reconstruction of Protozoan Species Tree. </a:t>
            </a:r>
            <a:r>
              <a:rPr lang="en-US" sz="1050" b="1" i="1" dirty="0"/>
              <a:t>Evolutionary Bioinformatics</a:t>
            </a:r>
            <a:r>
              <a:rPr lang="en-US" sz="1050" b="1" dirty="0"/>
              <a:t>, vol. 7, pp. 107-121, 2011. 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2º Passo - </a:t>
            </a:r>
            <a:r>
              <a:rPr lang="pt-BR" dirty="0" err="1" smtClean="0">
                <a:latin typeface="Comic Sans MS" pitchFamily="66" charset="0"/>
              </a:rPr>
              <a:t>Filogênia</a:t>
            </a:r>
            <a:endParaRPr lang="pt-BR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63488"/>
      </p:ext>
    </p:extLst>
  </p:cSld>
  <p:clrMapOvr>
    <a:masterClrMapping/>
  </p:clrMapOvr>
  <p:transition spd="slow" advTm="1330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Fornece base para inferências evolutivas e biológicas, e evoluem devido ao crescimento explosivo de dados genômicos e novas abordagens computacionais e estatísticas</a:t>
            </a:r>
            <a:endParaRPr lang="pt-BR" sz="2800" dirty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3º Passo - Evolução Molecular</a:t>
            </a:r>
            <a:endParaRPr lang="pt-BR" i="1" dirty="0"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99841"/>
            <a:ext cx="3312368" cy="299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0225"/>
            <a:ext cx="4876073" cy="168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372883"/>
      </p:ext>
    </p:extLst>
  </p:cSld>
  <p:clrMapOvr>
    <a:masterClrMapping/>
  </p:clrMapOvr>
  <p:transition spd="slow" advTm="3253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Construção do modelo de resolução atômico (</a:t>
            </a:r>
            <a:r>
              <a:rPr lang="pt-BR" sz="2800" b="1" dirty="0" smtClean="0">
                <a:latin typeface="Comic Sans MS" pitchFamily="66" charset="0"/>
              </a:rPr>
              <a:t>modelo 3D</a:t>
            </a:r>
            <a:r>
              <a:rPr lang="pt-BR" sz="2800" dirty="0" smtClean="0">
                <a:latin typeface="Comic Sans MS" pitchFamily="66" charset="0"/>
              </a:rPr>
              <a:t>) da sequência da proteína (</a:t>
            </a:r>
            <a:r>
              <a:rPr lang="pt-BR" sz="2800" b="1" dirty="0" smtClean="0">
                <a:latin typeface="Comic Sans MS" pitchFamily="66" charset="0"/>
              </a:rPr>
              <a:t>alvo</a:t>
            </a:r>
            <a:r>
              <a:rPr lang="pt-BR" sz="2800" dirty="0" smtClean="0">
                <a:latin typeface="Comic Sans MS" pitchFamily="66" charset="0"/>
              </a:rPr>
              <a:t>) e uma estrutura 3D experimental de proteínas homólogas (</a:t>
            </a:r>
            <a:r>
              <a:rPr lang="pt-BR" sz="2800" b="1" dirty="0" smtClean="0">
                <a:latin typeface="Comic Sans MS" pitchFamily="66" charset="0"/>
              </a:rPr>
              <a:t>molde</a:t>
            </a:r>
            <a:r>
              <a:rPr lang="pt-BR" sz="2800" dirty="0" smtClean="0">
                <a:latin typeface="Comic Sans MS" pitchFamily="66" charset="0"/>
              </a:rPr>
              <a:t>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Uso de métodos de Genômica Estrutural </a:t>
            </a:r>
            <a:r>
              <a:rPr lang="pt-BR" sz="2800" i="1" dirty="0" smtClean="0">
                <a:latin typeface="Comic Sans MS" pitchFamily="66" charset="0"/>
              </a:rPr>
              <a:t>e.g.</a:t>
            </a:r>
            <a:r>
              <a:rPr lang="pt-BR" sz="2800" dirty="0" smtClean="0">
                <a:latin typeface="Comic Sans MS" pitchFamily="66" charset="0"/>
              </a:rPr>
              <a:t>, </a:t>
            </a:r>
            <a:r>
              <a:rPr lang="pt-BR" sz="2800" i="1" dirty="0" smtClean="0">
                <a:latin typeface="Comic Sans MS" pitchFamily="66" charset="0"/>
              </a:rPr>
              <a:t>Computer-Aided Drug Design </a:t>
            </a:r>
            <a:r>
              <a:rPr lang="pt-BR" sz="2800" dirty="0" smtClean="0">
                <a:latin typeface="Comic Sans MS" pitchFamily="66" charset="0"/>
              </a:rPr>
              <a:t>(CADD)</a:t>
            </a:r>
            <a:endParaRPr lang="pt-BR" sz="2800" dirty="0" smtClean="0">
              <a:latin typeface="Comic Sans MS" pitchFamily="66" charset="0"/>
              <a:ea typeface="ＭＳ Ｐゴシック" pitchFamily="34" charset="-128"/>
            </a:endParaRPr>
          </a:p>
          <a:p>
            <a:pPr algn="just"/>
            <a:endParaRPr lang="pt-BR" sz="2800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4º Passo - Modelagem Molecular</a:t>
            </a:r>
            <a:endParaRPr lang="pt-BR" i="1" dirty="0"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4"/>
            <a:ext cx="2290506" cy="183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94598"/>
            <a:ext cx="27146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45927"/>
            <a:ext cx="2188226" cy="20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176788"/>
      </p:ext>
    </p:extLst>
  </p:cSld>
  <p:clrMapOvr>
    <a:masterClrMapping/>
  </p:clrMapOvr>
  <p:transition spd="slow" advTm="4102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9066" y="1196752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(A) Genômica Comparativa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471298" y="1196752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(B) Filogenia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9066" y="3861048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(C) Evolução Molecular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488314" y="3861048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(D) Modelagem Molecular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01073"/>
              </p:ext>
            </p:extLst>
          </p:nvPr>
        </p:nvGraphicFramePr>
        <p:xfrm>
          <a:off x="1691680" y="1196752"/>
          <a:ext cx="5760640" cy="5256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8757"/>
                <a:gridCol w="3101883"/>
              </a:tblGrid>
              <a:tr h="26282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2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268760"/>
            <a:ext cx="2512314" cy="2496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08731"/>
            <a:ext cx="2277618" cy="240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005062"/>
            <a:ext cx="2091690" cy="2211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02" y="3857330"/>
            <a:ext cx="2108962" cy="252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i="1" dirty="0" smtClean="0">
                <a:latin typeface="Comic Sans MS" pitchFamily="66" charset="0"/>
              </a:rPr>
              <a:t>Pipelines</a:t>
            </a:r>
            <a:r>
              <a:rPr lang="pt-BR" dirty="0" smtClean="0">
                <a:latin typeface="Comic Sans MS" pitchFamily="66" charset="0"/>
              </a:rPr>
              <a:t> </a:t>
            </a:r>
            <a:r>
              <a:rPr lang="pt-BR" dirty="0" err="1" smtClean="0">
                <a:latin typeface="Comic Sans MS" pitchFamily="66" charset="0"/>
              </a:rPr>
              <a:t>Farmacofilogenômica</a:t>
            </a:r>
            <a:endParaRPr lang="pt-BR" i="1" dirty="0">
              <a:latin typeface="Comic Sans MS" pitchFamily="66" charset="0"/>
            </a:endParaRPr>
          </a:p>
        </p:txBody>
      </p:sp>
      <p:sp>
        <p:nvSpPr>
          <p:cNvPr id="22" name="Explosão 1 218"/>
          <p:cNvSpPr/>
          <p:nvPr/>
        </p:nvSpPr>
        <p:spPr>
          <a:xfrm>
            <a:off x="5508104" y="4797153"/>
            <a:ext cx="3780656" cy="206084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omic Sans MS" pitchFamily="66" charset="0"/>
              </a:rPr>
              <a:t>Aplicações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b="1" dirty="0" err="1" smtClean="0">
                <a:latin typeface="Comic Sans MS" pitchFamily="66" charset="0"/>
              </a:rPr>
              <a:t>computacionalmente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b="1" dirty="0" err="1" smtClean="0">
                <a:latin typeface="Comic Sans MS" pitchFamily="66" charset="0"/>
              </a:rPr>
              <a:t>intensivas</a:t>
            </a:r>
            <a:endParaRPr lang="en-US" sz="1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25614"/>
      </p:ext>
    </p:extLst>
  </p:cSld>
  <p:clrMapOvr>
    <a:masterClrMapping/>
  </p:clrMapOvr>
  <p:transition spd="slow" advTm="952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9066" y="1196752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(A) Genômica Comparativa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471298" y="1196752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(B) Filogenia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9066" y="3861048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(C) Evolução Molecular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488314" y="3861048"/>
            <a:ext cx="1620190" cy="57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(D) Modelagem Molecular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1196752"/>
          <a:ext cx="5760640" cy="5256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8757"/>
                <a:gridCol w="3101883"/>
              </a:tblGrid>
              <a:tr h="26282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82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268760"/>
            <a:ext cx="2512314" cy="2496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08731"/>
            <a:ext cx="2277618" cy="240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005062"/>
            <a:ext cx="2091690" cy="2211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302" y="3857330"/>
            <a:ext cx="2108962" cy="252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i="1" dirty="0" smtClean="0">
                <a:latin typeface="Comic Sans MS" pitchFamily="66" charset="0"/>
              </a:rPr>
              <a:t>Pipelines</a:t>
            </a:r>
            <a:r>
              <a:rPr lang="pt-BR" dirty="0" smtClean="0">
                <a:latin typeface="Comic Sans MS" pitchFamily="66" charset="0"/>
              </a:rPr>
              <a:t> </a:t>
            </a:r>
            <a:r>
              <a:rPr lang="pt-BR" dirty="0" err="1" smtClean="0">
                <a:latin typeface="Comic Sans MS" pitchFamily="66" charset="0"/>
              </a:rPr>
              <a:t>Farmacofilogenômica</a:t>
            </a:r>
            <a:endParaRPr lang="pt-BR" i="1" dirty="0">
              <a:latin typeface="Comic Sans MS" pitchFamily="66" charset="0"/>
            </a:endParaRPr>
          </a:p>
        </p:txBody>
      </p:sp>
      <p:sp>
        <p:nvSpPr>
          <p:cNvPr id="22" name="Explosão 1 218"/>
          <p:cNvSpPr/>
          <p:nvPr/>
        </p:nvSpPr>
        <p:spPr>
          <a:xfrm>
            <a:off x="5508104" y="4797153"/>
            <a:ext cx="3780656" cy="2060848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omic Sans MS" pitchFamily="66" charset="0"/>
              </a:rPr>
              <a:t>Aplicações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b="1" dirty="0" err="1" smtClean="0">
                <a:latin typeface="Comic Sans MS" pitchFamily="66" charset="0"/>
              </a:rPr>
              <a:t>computacionalmente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b="1" dirty="0" err="1" smtClean="0">
                <a:latin typeface="Comic Sans MS" pitchFamily="66" charset="0"/>
              </a:rPr>
              <a:t>intensivas</a:t>
            </a:r>
            <a:endParaRPr lang="en-US" sz="1600" b="1" dirty="0">
              <a:latin typeface="Comic Sans MS" pitchFamily="66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4289" y="2113161"/>
            <a:ext cx="7959925" cy="31857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latin typeface="Comic Sans MS" panose="030F0702030302020204" pitchFamily="66" charset="0"/>
              </a:rPr>
              <a:t>Como gerenciar todas essas execuções? </a:t>
            </a:r>
            <a:endParaRPr lang="pt-BR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04048"/>
      </p:ext>
    </p:extLst>
  </p:cSld>
  <p:clrMapOvr>
    <a:masterClrMapping/>
  </p:clrMapOvr>
  <p:transition spd="slow" advTm="952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27" y="4229645"/>
            <a:ext cx="3023256" cy="186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Comic Sans MS" pitchFamily="66" charset="0"/>
              </a:rPr>
              <a:t>Análise </a:t>
            </a:r>
            <a:r>
              <a:rPr lang="pt-BR" sz="3600" dirty="0">
                <a:latin typeface="Comic Sans MS" pitchFamily="66" charset="0"/>
              </a:rPr>
              <a:t>de </a:t>
            </a:r>
            <a:r>
              <a:rPr lang="pt-BR" sz="3600" i="1" dirty="0" err="1">
                <a:latin typeface="Comic Sans MS" pitchFamily="66" charset="0"/>
              </a:rPr>
              <a:t>Cisteíno</a:t>
            </a:r>
            <a:r>
              <a:rPr lang="pt-BR" sz="3600" i="1" dirty="0">
                <a:latin typeface="Comic Sans MS" pitchFamily="66" charset="0"/>
              </a:rPr>
              <a:t> Proteases </a:t>
            </a:r>
            <a:r>
              <a:rPr lang="pt-BR" sz="3600" dirty="0">
                <a:latin typeface="Comic Sans MS" pitchFamily="66" charset="0"/>
              </a:rPr>
              <a:t>Modelada </a:t>
            </a:r>
            <a:r>
              <a:rPr lang="pt-BR" sz="3600" dirty="0" smtClean="0">
                <a:latin typeface="Comic Sans MS" pitchFamily="66" charset="0"/>
              </a:rPr>
              <a:t>como </a:t>
            </a:r>
            <a:r>
              <a:rPr lang="pt-BR" sz="3600" i="1" dirty="0" smtClean="0">
                <a:latin typeface="Comic Sans MS" pitchFamily="66" charset="0"/>
              </a:rPr>
              <a:t>Workflow</a:t>
            </a:r>
            <a:r>
              <a:rPr lang="pt-BR" sz="3600" dirty="0" smtClean="0">
                <a:latin typeface="Comic Sans MS" pitchFamily="66" charset="0"/>
              </a:rPr>
              <a:t> Científico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286007" y="2787096"/>
            <a:ext cx="1713020" cy="832004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321452" y="2908355"/>
            <a:ext cx="1677575" cy="6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pt-BR" dirty="0" smtClean="0"/>
              <a:t>BD Sequências</a:t>
            </a:r>
          </a:p>
          <a:p>
            <a:pPr algn="ctr"/>
            <a:r>
              <a:rPr lang="pt-BR" dirty="0" smtClean="0"/>
              <a:t>(</a:t>
            </a:r>
            <a:r>
              <a:rPr lang="pt-BR" i="1" dirty="0" smtClean="0"/>
              <a:t>e.g. </a:t>
            </a:r>
            <a:r>
              <a:rPr lang="pt-BR" dirty="0" err="1" smtClean="0"/>
              <a:t>Refseq</a:t>
            </a:r>
            <a:r>
              <a:rPr lang="pt-BR" dirty="0" smtClean="0"/>
              <a:t>)</a:t>
            </a:r>
            <a:endParaRPr lang="pt-BR" dirty="0"/>
          </a:p>
        </p:txBody>
      </p:sp>
      <p:grpSp>
        <p:nvGrpSpPr>
          <p:cNvPr id="39" name="Grupo 38"/>
          <p:cNvGrpSpPr/>
          <p:nvPr/>
        </p:nvGrpSpPr>
        <p:grpSpPr>
          <a:xfrm>
            <a:off x="2267745" y="2864718"/>
            <a:ext cx="1601146" cy="980003"/>
            <a:chOff x="2279729" y="749638"/>
            <a:chExt cx="1661751" cy="980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>
              <a:off x="2279729" y="749638"/>
              <a:ext cx="1536187" cy="7920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r>
                <a:rPr lang="pt-BR" dirty="0" smtClean="0">
                  <a:latin typeface="Calibri" pitchFamily="34" charset="0"/>
                </a:rPr>
                <a:t>MSA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41" name="Elipse 40"/>
            <p:cNvSpPr/>
            <p:nvPr/>
          </p:nvSpPr>
          <p:spPr>
            <a:xfrm>
              <a:off x="3581440" y="1369601"/>
              <a:ext cx="360040" cy="36004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4014388" y="2864718"/>
            <a:ext cx="1997772" cy="972108"/>
            <a:chOff x="4427984" y="748658"/>
            <a:chExt cx="1853756" cy="972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AutoShape 6"/>
            <p:cNvSpPr>
              <a:spLocks noChangeArrowheads="1"/>
            </p:cNvSpPr>
            <p:nvPr/>
          </p:nvSpPr>
          <p:spPr bwMode="auto">
            <a:xfrm>
              <a:off x="4427984" y="748658"/>
              <a:ext cx="1728192" cy="7920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36000" rIns="36000" anchor="ctr"/>
            <a:lstStyle/>
            <a:p>
              <a:pPr algn="ctr"/>
              <a:r>
                <a:rPr lang="pt-BR" dirty="0" smtClean="0">
                  <a:latin typeface="Calibri" pitchFamily="34" charset="0"/>
                </a:rPr>
                <a:t>Eleição do Modelo</a:t>
              </a:r>
            </a:p>
            <a:p>
              <a:pPr algn="ctr"/>
              <a:r>
                <a:rPr lang="pt-BR" dirty="0" smtClean="0">
                  <a:latin typeface="Calibri" pitchFamily="34" charset="0"/>
                </a:rPr>
                <a:t>Evolutivo</a:t>
              </a:r>
              <a:endParaRPr lang="pt-BR" dirty="0">
                <a:latin typeface="Calibri" pitchFamily="34" charset="0"/>
              </a:endParaRPr>
            </a:p>
          </p:txBody>
        </p:sp>
        <p:sp>
          <p:nvSpPr>
            <p:cNvPr id="44" name="Elipse 43"/>
            <p:cNvSpPr/>
            <p:nvPr/>
          </p:nvSpPr>
          <p:spPr>
            <a:xfrm>
              <a:off x="5921700" y="1360726"/>
              <a:ext cx="360040" cy="36004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6421094" y="2864718"/>
            <a:ext cx="2399377" cy="980003"/>
            <a:chOff x="6407696" y="741743"/>
            <a:chExt cx="2539328" cy="980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AutoShape 6"/>
            <p:cNvSpPr>
              <a:spLocks noChangeArrowheads="1"/>
            </p:cNvSpPr>
            <p:nvPr/>
          </p:nvSpPr>
          <p:spPr bwMode="auto">
            <a:xfrm>
              <a:off x="6407696" y="741743"/>
              <a:ext cx="2412776" cy="7990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r>
                <a:rPr lang="pt-BR" dirty="0" smtClean="0">
                  <a:latin typeface="Calibri" pitchFamily="34" charset="0"/>
                </a:rPr>
                <a:t>Construção da Árvore</a:t>
              </a:r>
              <a:br>
                <a:rPr lang="pt-BR" dirty="0" smtClean="0">
                  <a:latin typeface="Calibri" pitchFamily="34" charset="0"/>
                </a:rPr>
              </a:br>
              <a:r>
                <a:rPr lang="pt-BR" dirty="0" smtClean="0">
                  <a:latin typeface="Calibri" pitchFamily="34" charset="0"/>
                </a:rPr>
                <a:t>Filogenética</a:t>
              </a:r>
              <a:endParaRPr lang="pt-BR" dirty="0">
                <a:latin typeface="Calibri" pitchFamily="34" charset="0"/>
              </a:endParaRPr>
            </a:p>
          </p:txBody>
        </p:sp>
        <p:sp>
          <p:nvSpPr>
            <p:cNvPr id="47" name="Elipse 46"/>
            <p:cNvSpPr/>
            <p:nvPr/>
          </p:nvSpPr>
          <p:spPr>
            <a:xfrm>
              <a:off x="8586984" y="1361706"/>
              <a:ext cx="360040" cy="36004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21452" y="4515288"/>
            <a:ext cx="1838839" cy="900099"/>
            <a:chOff x="6714296" y="3141548"/>
            <a:chExt cx="2052708" cy="9000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6714296" y="3141548"/>
              <a:ext cx="1872688" cy="72007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rIns="0" anchor="ctr"/>
            <a:lstStyle/>
            <a:p>
              <a:pPr algn="ctr"/>
              <a:r>
                <a:rPr lang="pt-BR" dirty="0" smtClean="0">
                  <a:latin typeface="Calibri" pitchFamily="34" charset="0"/>
                </a:rPr>
                <a:t>Concatenação</a:t>
              </a:r>
              <a:br>
                <a:rPr lang="pt-BR" dirty="0" smtClean="0">
                  <a:latin typeface="Calibri" pitchFamily="34" charset="0"/>
                </a:rPr>
              </a:br>
              <a:r>
                <a:rPr lang="pt-BR" dirty="0" smtClean="0">
                  <a:latin typeface="Calibri" pitchFamily="34" charset="0"/>
                </a:rPr>
                <a:t>MSA</a:t>
              </a:r>
            </a:p>
          </p:txBody>
        </p:sp>
        <p:sp>
          <p:nvSpPr>
            <p:cNvPr id="50" name="Elipse 49"/>
            <p:cNvSpPr/>
            <p:nvPr/>
          </p:nvSpPr>
          <p:spPr>
            <a:xfrm>
              <a:off x="8406964" y="3681607"/>
              <a:ext cx="360040" cy="36004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3956252" y="4516676"/>
            <a:ext cx="2055908" cy="879485"/>
            <a:chOff x="6775059" y="4581708"/>
            <a:chExt cx="1991945" cy="879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AutoShape 7"/>
            <p:cNvSpPr>
              <a:spLocks noChangeArrowheads="1"/>
            </p:cNvSpPr>
            <p:nvPr/>
          </p:nvSpPr>
          <p:spPr bwMode="auto">
            <a:xfrm>
              <a:off x="6775059" y="4581708"/>
              <a:ext cx="1872688" cy="72007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lIns="0" rIns="0" anchor="ctr"/>
            <a:lstStyle/>
            <a:p>
              <a:pPr algn="ctr"/>
              <a:r>
                <a:rPr lang="pt-BR" dirty="0" smtClean="0">
                  <a:latin typeface="Calibri" pitchFamily="34" charset="0"/>
                </a:rPr>
                <a:t>Construção da </a:t>
              </a:r>
            </a:p>
            <a:p>
              <a:pPr algn="ctr"/>
              <a:r>
                <a:rPr lang="pt-BR" dirty="0" smtClean="0">
                  <a:latin typeface="Calibri" pitchFamily="34" charset="0"/>
                </a:rPr>
                <a:t>Árvore</a:t>
              </a:r>
              <a:r>
                <a:rPr lang="pt-BR" dirty="0">
                  <a:latin typeface="Calibri" pitchFamily="34" charset="0"/>
                </a:rPr>
                <a:t> </a:t>
              </a:r>
              <a:r>
                <a:rPr lang="pt-BR" dirty="0" smtClean="0">
                  <a:latin typeface="Calibri" pitchFamily="34" charset="0"/>
                </a:rPr>
                <a:t>(matriz)</a:t>
              </a:r>
              <a:endParaRPr lang="pt-BR" dirty="0">
                <a:latin typeface="Calibri" pitchFamily="34" charset="0"/>
              </a:endParaRPr>
            </a:p>
          </p:txBody>
        </p:sp>
        <p:sp>
          <p:nvSpPr>
            <p:cNvPr id="53" name="Elipse 52"/>
            <p:cNvSpPr/>
            <p:nvPr/>
          </p:nvSpPr>
          <p:spPr>
            <a:xfrm>
              <a:off x="8406964" y="5101153"/>
              <a:ext cx="360040" cy="36004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cxnSp>
        <p:nvCxnSpPr>
          <p:cNvPr id="54" name="Conector de seta reta 53"/>
          <p:cNvCxnSpPr>
            <a:stCxn id="40" idx="3"/>
            <a:endCxn id="43" idx="1"/>
          </p:cNvCxnSpPr>
          <p:nvPr/>
        </p:nvCxnSpPr>
        <p:spPr>
          <a:xfrm>
            <a:off x="3747906" y="3260762"/>
            <a:ext cx="26648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>
            <a:stCxn id="43" idx="3"/>
            <a:endCxn id="46" idx="1"/>
          </p:cNvCxnSpPr>
          <p:nvPr/>
        </p:nvCxnSpPr>
        <p:spPr>
          <a:xfrm>
            <a:off x="5876841" y="3260762"/>
            <a:ext cx="544253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>
            <a:stCxn id="49" idx="3"/>
            <a:endCxn id="52" idx="1"/>
          </p:cNvCxnSpPr>
          <p:nvPr/>
        </p:nvCxnSpPr>
        <p:spPr>
          <a:xfrm>
            <a:off x="1999027" y="4875328"/>
            <a:ext cx="1957225" cy="13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angulado 56"/>
          <p:cNvCxnSpPr>
            <a:stCxn id="46" idx="3"/>
            <a:endCxn id="49" idx="0"/>
          </p:cNvCxnSpPr>
          <p:nvPr/>
        </p:nvCxnSpPr>
        <p:spPr>
          <a:xfrm flipH="1">
            <a:off x="1160240" y="3264220"/>
            <a:ext cx="7540654" cy="1251068"/>
          </a:xfrm>
          <a:prstGeom prst="bentConnector4">
            <a:avLst>
              <a:gd name="adj1" fmla="val -3032"/>
              <a:gd name="adj2" fmla="val 65966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tângulo de cantos arredondados 11"/>
          <p:cNvSpPr/>
          <p:nvPr/>
        </p:nvSpPr>
        <p:spPr>
          <a:xfrm>
            <a:off x="4139952" y="3895791"/>
            <a:ext cx="1620000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/>
              <a:t>ModelGenerator</a:t>
            </a:r>
            <a:endParaRPr lang="en-US" sz="1400" i="1" dirty="0" smtClean="0"/>
          </a:p>
        </p:txBody>
      </p:sp>
      <p:sp>
        <p:nvSpPr>
          <p:cNvPr id="59" name="Retângulo de cantos arredondados 11"/>
          <p:cNvSpPr/>
          <p:nvPr/>
        </p:nvSpPr>
        <p:spPr>
          <a:xfrm>
            <a:off x="1605849" y="1700808"/>
            <a:ext cx="989660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/>
              <a:t>ClustalW</a:t>
            </a:r>
            <a:endParaRPr lang="en-US" sz="1400" i="1" dirty="0"/>
          </a:p>
        </p:txBody>
      </p:sp>
      <p:cxnSp>
        <p:nvCxnSpPr>
          <p:cNvPr id="60" name="Conector reto 10"/>
          <p:cNvCxnSpPr>
            <a:stCxn id="40" idx="0"/>
            <a:endCxn id="59" idx="2"/>
          </p:cNvCxnSpPr>
          <p:nvPr/>
        </p:nvCxnSpPr>
        <p:spPr>
          <a:xfrm flipH="1" flipV="1">
            <a:off x="2100679" y="2060808"/>
            <a:ext cx="907147" cy="8039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to 10"/>
          <p:cNvCxnSpPr>
            <a:stCxn id="43" idx="2"/>
            <a:endCxn id="58" idx="0"/>
          </p:cNvCxnSpPr>
          <p:nvPr/>
        </p:nvCxnSpPr>
        <p:spPr>
          <a:xfrm>
            <a:off x="4945615" y="3656806"/>
            <a:ext cx="4337" cy="23898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tângulo de cantos arredondados 11"/>
          <p:cNvSpPr/>
          <p:nvPr/>
        </p:nvSpPr>
        <p:spPr>
          <a:xfrm>
            <a:off x="6768424" y="3895791"/>
            <a:ext cx="1601782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 err="1"/>
              <a:t>RAxML</a:t>
            </a:r>
            <a:endParaRPr lang="en-US" sz="1600" i="1" dirty="0"/>
          </a:p>
        </p:txBody>
      </p:sp>
      <p:cxnSp>
        <p:nvCxnSpPr>
          <p:cNvPr id="63" name="Conector reto 10"/>
          <p:cNvCxnSpPr>
            <a:stCxn id="46" idx="2"/>
            <a:endCxn id="62" idx="0"/>
          </p:cNvCxnSpPr>
          <p:nvPr/>
        </p:nvCxnSpPr>
        <p:spPr>
          <a:xfrm>
            <a:off x="7560994" y="3663721"/>
            <a:ext cx="0" cy="23207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tângulo de cantos arredondados 11"/>
          <p:cNvSpPr/>
          <p:nvPr/>
        </p:nvSpPr>
        <p:spPr>
          <a:xfrm>
            <a:off x="454534" y="5434631"/>
            <a:ext cx="1420631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Perl Script</a:t>
            </a:r>
            <a:endParaRPr lang="en-US" sz="1600" i="1" dirty="0"/>
          </a:p>
        </p:txBody>
      </p:sp>
      <p:cxnSp>
        <p:nvCxnSpPr>
          <p:cNvPr id="65" name="Conector reto 10"/>
          <p:cNvCxnSpPr>
            <a:stCxn id="49" idx="2"/>
            <a:endCxn id="64" idx="0"/>
          </p:cNvCxnSpPr>
          <p:nvPr/>
        </p:nvCxnSpPr>
        <p:spPr>
          <a:xfrm>
            <a:off x="1160240" y="5235367"/>
            <a:ext cx="0" cy="199264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tângulo de cantos arredondados 11"/>
          <p:cNvSpPr/>
          <p:nvPr/>
        </p:nvSpPr>
        <p:spPr>
          <a:xfrm>
            <a:off x="2627784" y="1700808"/>
            <a:ext cx="819367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MAFFT</a:t>
            </a:r>
            <a:endParaRPr lang="en-US" sz="1400" i="1" dirty="0"/>
          </a:p>
        </p:txBody>
      </p:sp>
      <p:sp>
        <p:nvSpPr>
          <p:cNvPr id="67" name="Retângulo de cantos arredondados 11"/>
          <p:cNvSpPr/>
          <p:nvPr/>
        </p:nvSpPr>
        <p:spPr>
          <a:xfrm>
            <a:off x="3491879" y="1700808"/>
            <a:ext cx="864097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en-US" sz="1400" i="1" dirty="0" smtClean="0"/>
              <a:t>Muscle</a:t>
            </a:r>
            <a:endParaRPr lang="en-US" sz="1400" i="1" dirty="0"/>
          </a:p>
        </p:txBody>
      </p:sp>
      <p:sp>
        <p:nvSpPr>
          <p:cNvPr id="68" name="Retângulo de cantos arredondados 11"/>
          <p:cNvSpPr/>
          <p:nvPr/>
        </p:nvSpPr>
        <p:spPr>
          <a:xfrm>
            <a:off x="4427984" y="1700808"/>
            <a:ext cx="1008112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err="1"/>
              <a:t>ProbCons</a:t>
            </a:r>
            <a:endParaRPr lang="en-US" sz="1400" i="1" dirty="0"/>
          </a:p>
        </p:txBody>
      </p:sp>
      <p:sp>
        <p:nvSpPr>
          <p:cNvPr id="69" name="Retângulo de cantos arredondados 11"/>
          <p:cNvSpPr/>
          <p:nvPr/>
        </p:nvSpPr>
        <p:spPr>
          <a:xfrm>
            <a:off x="686479" y="1700808"/>
            <a:ext cx="874758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/>
              <a:t>Kalign</a:t>
            </a:r>
            <a:endParaRPr lang="en-US" sz="1400" i="1" dirty="0"/>
          </a:p>
        </p:txBody>
      </p:sp>
      <p:cxnSp>
        <p:nvCxnSpPr>
          <p:cNvPr id="70" name="Conector reto 10"/>
          <p:cNvCxnSpPr>
            <a:stCxn id="40" idx="0"/>
            <a:endCxn id="69" idx="2"/>
          </p:cNvCxnSpPr>
          <p:nvPr/>
        </p:nvCxnSpPr>
        <p:spPr>
          <a:xfrm flipH="1" flipV="1">
            <a:off x="1123858" y="2060808"/>
            <a:ext cx="1883968" cy="8039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ector reto 10"/>
          <p:cNvCxnSpPr>
            <a:stCxn id="40" idx="0"/>
            <a:endCxn id="66" idx="2"/>
          </p:cNvCxnSpPr>
          <p:nvPr/>
        </p:nvCxnSpPr>
        <p:spPr>
          <a:xfrm flipV="1">
            <a:off x="3007826" y="2060808"/>
            <a:ext cx="0" cy="8039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ector reto 10"/>
          <p:cNvCxnSpPr>
            <a:stCxn id="40" idx="0"/>
            <a:endCxn id="68" idx="2"/>
          </p:cNvCxnSpPr>
          <p:nvPr/>
        </p:nvCxnSpPr>
        <p:spPr>
          <a:xfrm flipV="1">
            <a:off x="3007826" y="2060808"/>
            <a:ext cx="1924214" cy="8039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ector reto 10"/>
          <p:cNvCxnSpPr>
            <a:stCxn id="40" idx="0"/>
          </p:cNvCxnSpPr>
          <p:nvPr/>
        </p:nvCxnSpPr>
        <p:spPr>
          <a:xfrm flipV="1">
            <a:off x="3007826" y="2060808"/>
            <a:ext cx="1198131" cy="80391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tângulo de cantos arredondados 11"/>
          <p:cNvSpPr/>
          <p:nvPr/>
        </p:nvSpPr>
        <p:spPr>
          <a:xfrm>
            <a:off x="4139952" y="5434631"/>
            <a:ext cx="1570421" cy="3600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 err="1"/>
              <a:t>RAxML</a:t>
            </a:r>
            <a:endParaRPr lang="en-US" sz="1600" i="1" dirty="0"/>
          </a:p>
        </p:txBody>
      </p:sp>
      <p:cxnSp>
        <p:nvCxnSpPr>
          <p:cNvPr id="75" name="Conector reto 10"/>
          <p:cNvCxnSpPr>
            <a:stCxn id="74" idx="0"/>
            <a:endCxn id="52" idx="2"/>
          </p:cNvCxnSpPr>
          <p:nvPr/>
        </p:nvCxnSpPr>
        <p:spPr>
          <a:xfrm flipH="1" flipV="1">
            <a:off x="4922663" y="5236755"/>
            <a:ext cx="2500" cy="197876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>
            <a:stCxn id="38" idx="3"/>
            <a:endCxn id="40" idx="1"/>
          </p:cNvCxnSpPr>
          <p:nvPr/>
        </p:nvCxnSpPr>
        <p:spPr>
          <a:xfrm>
            <a:off x="1999027" y="3258057"/>
            <a:ext cx="268718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AutoShape 6"/>
          <p:cNvSpPr>
            <a:spLocks noChangeArrowheads="1"/>
          </p:cNvSpPr>
          <p:nvPr/>
        </p:nvSpPr>
        <p:spPr bwMode="auto">
          <a:xfrm>
            <a:off x="2259433" y="4515288"/>
            <a:ext cx="1456824" cy="73427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36000" rIns="36000" anchor="ctr"/>
          <a:lstStyle/>
          <a:p>
            <a:pPr algn="ctr"/>
            <a:r>
              <a:rPr lang="pt-BR" dirty="0" smtClean="0">
                <a:latin typeface="Calibri" pitchFamily="34" charset="0"/>
              </a:rPr>
              <a:t>Modelo</a:t>
            </a:r>
            <a:br>
              <a:rPr lang="pt-BR" dirty="0" smtClean="0">
                <a:latin typeface="Calibri" pitchFamily="34" charset="0"/>
              </a:rPr>
            </a:br>
            <a:r>
              <a:rPr lang="pt-BR" dirty="0" smtClean="0">
                <a:latin typeface="Calibri" pitchFamily="34" charset="0"/>
              </a:rPr>
              <a:t>Evolutivo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293" name="Retângulo de cantos arredondados 11"/>
          <p:cNvSpPr/>
          <p:nvPr/>
        </p:nvSpPr>
        <p:spPr>
          <a:xfrm>
            <a:off x="2159716" y="5434631"/>
            <a:ext cx="1692204" cy="503514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200" i="1" dirty="0" smtClean="0"/>
              <a:t>BLOSUM62</a:t>
            </a:r>
            <a:r>
              <a:rPr lang="en-US" sz="1200" i="1" dirty="0"/>
              <a:t>, CPREV, JTT, WAG, </a:t>
            </a:r>
            <a:r>
              <a:rPr lang="en-US" sz="1200" i="1" dirty="0" err="1" smtClean="0"/>
              <a:t>RtREV</a:t>
            </a:r>
            <a:endParaRPr lang="en-US" sz="1200" i="1" dirty="0" smtClean="0"/>
          </a:p>
        </p:txBody>
      </p:sp>
      <p:cxnSp>
        <p:nvCxnSpPr>
          <p:cNvPr id="294" name="Conector reto 10"/>
          <p:cNvCxnSpPr>
            <a:stCxn id="292" idx="2"/>
            <a:endCxn id="293" idx="0"/>
          </p:cNvCxnSpPr>
          <p:nvPr/>
        </p:nvCxnSpPr>
        <p:spPr>
          <a:xfrm>
            <a:off x="2987845" y="5249560"/>
            <a:ext cx="0" cy="185071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2" name="Retângulo 1"/>
          <p:cNvSpPr>
            <a:spLocks noChangeArrowheads="1"/>
          </p:cNvSpPr>
          <p:nvPr/>
        </p:nvSpPr>
        <p:spPr bwMode="auto">
          <a:xfrm>
            <a:off x="251520" y="6093296"/>
            <a:ext cx="8883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/>
              <a:t>Fonte</a:t>
            </a:r>
            <a:r>
              <a:rPr lang="en-US" sz="1400" b="1" dirty="0" smtClean="0"/>
              <a:t>:  </a:t>
            </a:r>
            <a:r>
              <a:rPr lang="en-US" sz="1400" dirty="0" err="1" smtClean="0"/>
              <a:t>Ocaña</a:t>
            </a:r>
            <a:r>
              <a:rPr lang="en-US" sz="1400" dirty="0" smtClean="0"/>
              <a:t> </a:t>
            </a:r>
            <a:r>
              <a:rPr lang="en-US" sz="1400" dirty="0"/>
              <a:t>K.A.C.S., Oliveira D., Ogasawara E., Dávila A.M.R., Lima A.A.B., and Mattoso M. </a:t>
            </a:r>
            <a:r>
              <a:rPr lang="en-US" sz="1400" b="1" dirty="0"/>
              <a:t>SciPhy: A Cloud-Based Workflow for Phylogenetic Analysis of Drug Targets in Protozoan Genomes</a:t>
            </a:r>
            <a:r>
              <a:rPr lang="en-US" sz="1400" dirty="0"/>
              <a:t>. </a:t>
            </a:r>
            <a:r>
              <a:rPr lang="en-US" sz="1400" dirty="0" smtClean="0"/>
              <a:t>Springer, </a:t>
            </a:r>
            <a:r>
              <a:rPr lang="en-US" sz="1400" dirty="0"/>
              <a:t>pp. 66-70, 2011.  </a:t>
            </a:r>
          </a:p>
        </p:txBody>
      </p:sp>
    </p:spTree>
    <p:extLst>
      <p:ext uri="{BB962C8B-B14F-4D97-AF65-F5344CB8AC3E}">
        <p14:creationId xmlns:p14="http://schemas.microsoft.com/office/powerpoint/2010/main" val="19287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285875"/>
            <a:ext cx="8280400" cy="4840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i="1" dirty="0" smtClean="0">
                <a:latin typeface="Comic Sans MS" pitchFamily="66" charset="0"/>
              </a:rPr>
              <a:t>Workflows</a:t>
            </a:r>
            <a:r>
              <a:rPr lang="pt-BR" dirty="0" smtClean="0">
                <a:latin typeface="Comic Sans MS" pitchFamily="66" charset="0"/>
              </a:rPr>
              <a:t> científicos são abstrações que representam a cadeia de atividades dentro de um experimento científico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dirty="0" smtClean="0">
                <a:latin typeface="Comic Sans MS" pitchFamily="66" charset="0"/>
              </a:rPr>
              <a:t>Eles são gerenciados por Sistemas de Gerência de </a:t>
            </a:r>
            <a:r>
              <a:rPr lang="pt-BR" i="1" dirty="0" smtClean="0">
                <a:latin typeface="Comic Sans MS" pitchFamily="66" charset="0"/>
              </a:rPr>
              <a:t>Workflows</a:t>
            </a:r>
            <a:r>
              <a:rPr lang="pt-BR" dirty="0" smtClean="0">
                <a:latin typeface="Comic Sans MS" pitchFamily="66" charset="0"/>
              </a:rPr>
              <a:t> Científicos (SGWfC)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dirty="0" smtClean="0">
                <a:latin typeface="Comic Sans MS" pitchFamily="66" charset="0"/>
              </a:rPr>
              <a:t>Diversas variações do </a:t>
            </a:r>
            <a:r>
              <a:rPr lang="pt-BR" i="1" dirty="0" smtClean="0">
                <a:latin typeface="Comic Sans MS" pitchFamily="66" charset="0"/>
              </a:rPr>
              <a:t>workflows</a:t>
            </a:r>
            <a:r>
              <a:rPr lang="pt-BR" dirty="0" smtClean="0">
                <a:latin typeface="Comic Sans MS" pitchFamily="66" charset="0"/>
              </a:rPr>
              <a:t> dentro do mesmo experimento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dirty="0" smtClean="0">
                <a:latin typeface="Comic Sans MS" pitchFamily="66" charset="0"/>
              </a:rPr>
              <a:t>Essas variações incluem a alteração de dados de entrada e parâmetros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b="1" dirty="0" smtClean="0">
                <a:latin typeface="Comic Sans MS" pitchFamily="66" charset="0"/>
              </a:rPr>
              <a:t>Proveniência é uma questão fundamental</a:t>
            </a:r>
          </a:p>
        </p:txBody>
      </p:sp>
      <p:sp>
        <p:nvSpPr>
          <p:cNvPr id="19460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6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sz="4200" b="1" i="1" dirty="0" smtClean="0">
                <a:solidFill>
                  <a:srgbClr val="FFFFFF"/>
                </a:solidFill>
                <a:ea typeface="ＭＳ Ｐゴシック" pitchFamily="34" charset="-128"/>
              </a:rPr>
              <a:t>Workflows</a:t>
            </a:r>
            <a:r>
              <a:rPr lang="pt-BR" sz="4200" b="1" dirty="0" smtClean="0">
                <a:solidFill>
                  <a:srgbClr val="FFFFFF"/>
                </a:solidFill>
                <a:ea typeface="ＭＳ Ｐゴシック" pitchFamily="34" charset="-128"/>
              </a:rPr>
              <a:t> Científicos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116632"/>
            <a:ext cx="9108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itchFamily="66" charset="0"/>
              </a:rPr>
              <a:t>Workflows Científicos</a:t>
            </a:r>
            <a:endParaRPr lang="pt-BR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1"/>
    </mc:Choice>
    <mc:Fallback xmlns="">
      <p:transition xmlns:p14="http://schemas.microsoft.com/office/powerpoint/2010/main" spd="slow" advTm="4396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dirty="0" smtClean="0">
                <a:latin typeface="Comic Sans MS" pitchFamily="66" charset="0"/>
              </a:rPr>
              <a:t>Sistemas de Gerência de Workflows Científicos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Definem e executam os workflows</a:t>
            </a:r>
          </a:p>
          <a:p>
            <a:r>
              <a:rPr lang="pt-BR" dirty="0" smtClean="0">
                <a:latin typeface="Comic Sans MS" pitchFamily="66" charset="0"/>
              </a:rPr>
              <a:t>Proveem execução eficiente</a:t>
            </a:r>
          </a:p>
          <a:p>
            <a:r>
              <a:rPr lang="pt-BR" dirty="0" smtClean="0">
                <a:latin typeface="Comic Sans MS" pitchFamily="66" charset="0"/>
              </a:rPr>
              <a:t>Controlam falhas garantindo a integridade</a:t>
            </a:r>
          </a:p>
          <a:p>
            <a:r>
              <a:rPr lang="pt-BR" dirty="0" smtClean="0">
                <a:latin typeface="Comic Sans MS" pitchFamily="66" charset="0"/>
              </a:rPr>
              <a:t>Acessam/Armazenam/Consultam dados usando SGBD</a:t>
            </a:r>
          </a:p>
          <a:p>
            <a:r>
              <a:rPr lang="pt-BR" dirty="0" smtClean="0">
                <a:latin typeface="Comic Sans MS" pitchFamily="66" charset="0"/>
              </a:rPr>
              <a:t>Rastreiam a </a:t>
            </a:r>
            <a:r>
              <a:rPr lang="pt-BR" b="1" dirty="0" smtClean="0">
                <a:latin typeface="Comic Sans MS" pitchFamily="66" charset="0"/>
              </a:rPr>
              <a:t>proveniência</a:t>
            </a:r>
            <a:r>
              <a:rPr lang="pt-BR" dirty="0" smtClean="0">
                <a:latin typeface="Comic Sans MS" pitchFamily="66" charset="0"/>
              </a:rPr>
              <a:t> dos dados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Colaboradores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5" y="963742"/>
            <a:ext cx="1944216" cy="1944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003" y="984121"/>
            <a:ext cx="1955215" cy="1933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454" y="3017942"/>
            <a:ext cx="1916141" cy="19161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54" y="5042736"/>
            <a:ext cx="1944357" cy="1944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787" y="5069963"/>
            <a:ext cx="1868475" cy="1868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54" y="3017942"/>
            <a:ext cx="1944357" cy="1944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841" y="5071404"/>
            <a:ext cx="1917544" cy="19175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181" y="3008220"/>
            <a:ext cx="1913302" cy="19133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2550" y="5042736"/>
            <a:ext cx="1880593" cy="18805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5069" y="2985379"/>
            <a:ext cx="1928074" cy="19280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6841" y="974761"/>
            <a:ext cx="1933197" cy="1933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0830" y="974761"/>
            <a:ext cx="1866503" cy="19164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607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Analogia com Banco de Dados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094421"/>
            <a:ext cx="3960440" cy="21266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13184" y="2276872"/>
            <a:ext cx="3610744" cy="8640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dirty="0" smtClean="0"/>
              <a:t>Dados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13184" y="3212976"/>
            <a:ext cx="3610744" cy="8640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dirty="0" smtClean="0"/>
              <a:t>Processos</a:t>
            </a:r>
            <a:endParaRPr lang="pt-BR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2272916" y="234888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Tabelas</a:t>
            </a:r>
            <a:endParaRPr lang="pt-BR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2267744" y="270892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Metadados</a:t>
            </a:r>
            <a:endParaRPr lang="pt-BR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539552" y="270892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Planos</a:t>
            </a:r>
            <a:endParaRPr lang="pt-BR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272916" y="331884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Escrita</a:t>
            </a:r>
            <a:endParaRPr lang="pt-BR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267744" y="367888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Log</a:t>
            </a:r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39552" y="367888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Leitura</a:t>
            </a:r>
            <a:endParaRPr lang="pt-BR" dirty="0"/>
          </a:p>
        </p:txBody>
      </p:sp>
      <p:sp>
        <p:nvSpPr>
          <p:cNvPr id="14" name="Cilindro 13"/>
          <p:cNvSpPr/>
          <p:nvPr/>
        </p:nvSpPr>
        <p:spPr>
          <a:xfrm>
            <a:off x="107504" y="4797152"/>
            <a:ext cx="3960440" cy="1872208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dirty="0" smtClean="0"/>
              <a:t>Disco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86584" y="5733256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Tabelas</a:t>
            </a:r>
            <a:endParaRPr lang="pt-BR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267744" y="5717461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Log</a:t>
            </a:r>
            <a:endParaRPr lang="pt-BR" dirty="0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949719" y="6237312"/>
            <a:ext cx="2337674" cy="2678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Arquivos de Controle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5076056" y="2094421"/>
            <a:ext cx="3960440" cy="21266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5281736" y="2276872"/>
            <a:ext cx="3610744" cy="8640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dirty="0" smtClean="0"/>
              <a:t>Dados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281736" y="3212976"/>
            <a:ext cx="3610744" cy="8640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BR" dirty="0" smtClean="0"/>
              <a:t>Processos</a:t>
            </a:r>
            <a:endParaRPr lang="pt-BR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7241468" y="234888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Atividades</a:t>
            </a:r>
            <a:endParaRPr lang="pt-BR" dirty="0"/>
          </a:p>
        </p:txBody>
      </p:sp>
      <p:sp>
        <p:nvSpPr>
          <p:cNvPr id="22" name="Retângulo de cantos arredondados 21"/>
          <p:cNvSpPr/>
          <p:nvPr/>
        </p:nvSpPr>
        <p:spPr>
          <a:xfrm>
            <a:off x="7236296" y="270892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Parâmetros</a:t>
            </a:r>
            <a:endParaRPr lang="pt-BR" dirty="0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5508104" y="2708920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Arquivos</a:t>
            </a:r>
            <a:endParaRPr lang="pt-BR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7241468" y="331884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Escrita</a:t>
            </a:r>
            <a:endParaRPr lang="pt-BR" dirty="0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7236296" y="367888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Proveniência</a:t>
            </a:r>
            <a:endParaRPr lang="pt-BR" dirty="0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5508104" y="3678883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Leitura</a:t>
            </a:r>
            <a:endParaRPr lang="pt-BR" dirty="0"/>
          </a:p>
        </p:txBody>
      </p:sp>
      <p:sp>
        <p:nvSpPr>
          <p:cNvPr id="27" name="Cilindro 26"/>
          <p:cNvSpPr/>
          <p:nvPr/>
        </p:nvSpPr>
        <p:spPr>
          <a:xfrm>
            <a:off x="5076056" y="4797152"/>
            <a:ext cx="3960440" cy="1872208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dirty="0" smtClean="0"/>
              <a:t>Disco</a:t>
            </a:r>
            <a:endParaRPr lang="pt-BR" dirty="0"/>
          </a:p>
        </p:txBody>
      </p:sp>
      <p:sp>
        <p:nvSpPr>
          <p:cNvPr id="28" name="Retângulo de cantos arredondados 27"/>
          <p:cNvSpPr/>
          <p:nvPr/>
        </p:nvSpPr>
        <p:spPr>
          <a:xfrm>
            <a:off x="5255136" y="5733256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Arquivos</a:t>
            </a:r>
            <a:endParaRPr lang="pt-BR" dirty="0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7236296" y="5717461"/>
            <a:ext cx="157900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Log</a:t>
            </a:r>
            <a:endParaRPr lang="pt-BR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918271" y="6237312"/>
            <a:ext cx="2337674" cy="2678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Arquivos de Controle</a:t>
            </a:r>
            <a:endParaRPr lang="pt-BR" dirty="0"/>
          </a:p>
        </p:txBody>
      </p:sp>
      <p:sp>
        <p:nvSpPr>
          <p:cNvPr id="31" name="Seta para cima e para baixo 30"/>
          <p:cNvSpPr/>
          <p:nvPr/>
        </p:nvSpPr>
        <p:spPr>
          <a:xfrm>
            <a:off x="1886646" y="4113075"/>
            <a:ext cx="381098" cy="884305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para cima e para baixo 31"/>
          <p:cNvSpPr/>
          <p:nvPr/>
        </p:nvSpPr>
        <p:spPr>
          <a:xfrm>
            <a:off x="6834140" y="4128871"/>
            <a:ext cx="381098" cy="884305"/>
          </a:xfrm>
          <a:prstGeom prst="up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132146" y="1600090"/>
            <a:ext cx="39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omic Sans MS" panose="030F0702030302020204" pitchFamily="66" charset="0"/>
              </a:rPr>
              <a:t>SGBD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100698" y="1497560"/>
            <a:ext cx="39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>
                <a:latin typeface="Comic Sans MS" panose="030F0702030302020204" pitchFamily="66" charset="0"/>
              </a:rPr>
              <a:t>SGWfC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cxnSp>
        <p:nvCxnSpPr>
          <p:cNvPr id="36" name="Conector reto 35"/>
          <p:cNvCxnSpPr/>
          <p:nvPr/>
        </p:nvCxnSpPr>
        <p:spPr>
          <a:xfrm>
            <a:off x="132146" y="4509120"/>
            <a:ext cx="8904350" cy="0"/>
          </a:xfrm>
          <a:prstGeom prst="line">
            <a:avLst/>
          </a:prstGeom>
          <a:ln w="412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2555776" y="5378617"/>
            <a:ext cx="39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omic Sans MS" panose="030F0702030302020204" pitchFamily="66" charset="0"/>
              </a:rPr>
              <a:t>S.O</a:t>
            </a:r>
            <a:endParaRPr lang="pt-B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Abordagens Existentes para Execução </a:t>
            </a:r>
            <a:br>
              <a:rPr lang="pt-BR" sz="3200" dirty="0" smtClean="0">
                <a:latin typeface="Comic Sans MS" pitchFamily="66" charset="0"/>
              </a:rPr>
            </a:br>
            <a:r>
              <a:rPr lang="pt-BR" sz="3200" dirty="0" smtClean="0">
                <a:latin typeface="Comic Sans MS" pitchFamily="66" charset="0"/>
              </a:rPr>
              <a:t>de </a:t>
            </a:r>
            <a:r>
              <a:rPr lang="pt-BR" sz="3200" i="1" dirty="0" smtClean="0">
                <a:latin typeface="Comic Sans MS" pitchFamily="66" charset="0"/>
              </a:rPr>
              <a:t>Workflows</a:t>
            </a:r>
            <a:r>
              <a:rPr lang="pt-BR" sz="3200" dirty="0" smtClean="0">
                <a:latin typeface="Comic Sans MS" pitchFamily="66" charset="0"/>
              </a:rPr>
              <a:t> Científicos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latin typeface="Comic Sans MS" pitchFamily="66" charset="0"/>
              </a:rPr>
              <a:t>Modelo de execução com paralelismo nativo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latin typeface="Comic Sans MS" pitchFamily="66" charset="0"/>
              </a:rPr>
              <a:t>Ex.: Swift, </a:t>
            </a:r>
            <a:r>
              <a:rPr lang="pt-BR" dirty="0" smtClean="0">
                <a:latin typeface="Comic Sans MS" pitchFamily="66" charset="0"/>
              </a:rPr>
              <a:t>Pegasus, </a:t>
            </a:r>
            <a:r>
              <a:rPr lang="pt-BR" dirty="0" err="1" smtClean="0">
                <a:latin typeface="Comic Sans MS" pitchFamily="66" charset="0"/>
              </a:rPr>
              <a:t>Triana</a:t>
            </a:r>
            <a:r>
              <a:rPr lang="pt-BR" dirty="0" smtClean="0">
                <a:latin typeface="Comic Sans MS" pitchFamily="66" charset="0"/>
              </a:rPr>
              <a:t>, </a:t>
            </a:r>
            <a:r>
              <a:rPr lang="pt-BR" dirty="0" err="1" smtClean="0">
                <a:latin typeface="Comic Sans MS" pitchFamily="66" charset="0"/>
              </a:rPr>
              <a:t>SciCumulus</a:t>
            </a:r>
            <a:endParaRPr lang="pt-B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pt-BR" dirty="0">
              <a:latin typeface="Comic Sans MS" pitchFamily="66" charset="0"/>
            </a:endParaRPr>
          </a:p>
          <a:p>
            <a:pPr marL="0" indent="0">
              <a:buNone/>
            </a:pPr>
            <a:endParaRPr lang="pt-BR" dirty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Motor sequencial </a:t>
            </a:r>
          </a:p>
          <a:p>
            <a:pPr marL="0" indent="0">
              <a:buNone/>
            </a:pPr>
            <a:r>
              <a:rPr lang="pt-BR" dirty="0" smtClean="0">
                <a:latin typeface="Comic Sans MS" pitchFamily="66" charset="0"/>
              </a:rPr>
              <a:t>  Ex</a:t>
            </a:r>
            <a:r>
              <a:rPr lang="pt-BR" dirty="0">
                <a:latin typeface="Comic Sans MS" pitchFamily="66" charset="0"/>
              </a:rPr>
              <a:t>.: </a:t>
            </a:r>
            <a:r>
              <a:rPr lang="pt-BR" dirty="0" smtClean="0">
                <a:latin typeface="Comic Sans MS" pitchFamily="66" charset="0"/>
              </a:rPr>
              <a:t>Kepler, VisTrails, Taverna</a:t>
            </a:r>
          </a:p>
          <a:p>
            <a:pPr marL="0" indent="0">
              <a:buNone/>
            </a:pPr>
            <a:endParaRPr lang="pt-BR" dirty="0">
              <a:latin typeface="Comic Sans MS" pitchFamily="66" charset="0"/>
            </a:endParaRPr>
          </a:p>
          <a:p>
            <a:pPr marL="0" indent="0">
              <a:buNone/>
            </a:pPr>
            <a:endParaRPr lang="pt-BR" dirty="0">
              <a:latin typeface="Comic Sans MS" pitchFamily="66" charset="0"/>
            </a:endParaRPr>
          </a:p>
          <a:p>
            <a:r>
              <a:rPr lang="pt-BR" dirty="0">
                <a:latin typeface="Comic Sans MS" pitchFamily="66" charset="0"/>
              </a:rPr>
              <a:t>Motor sequencial e camada de paralelismo</a:t>
            </a:r>
            <a:br>
              <a:rPr lang="pt-BR" dirty="0">
                <a:latin typeface="Comic Sans MS" pitchFamily="66" charset="0"/>
              </a:rPr>
            </a:br>
            <a:r>
              <a:rPr lang="pt-BR" dirty="0">
                <a:latin typeface="Comic Sans MS" pitchFamily="66" charset="0"/>
              </a:rPr>
              <a:t>Ex.: </a:t>
            </a:r>
            <a:r>
              <a:rPr lang="pt-BR" dirty="0" err="1" smtClean="0">
                <a:latin typeface="Comic Sans MS" pitchFamily="66" charset="0"/>
              </a:rPr>
              <a:t>VisTrails+Hadoop</a:t>
            </a:r>
            <a:r>
              <a:rPr lang="pt-BR" dirty="0" smtClean="0">
                <a:latin typeface="Comic Sans MS" pitchFamily="66" charset="0"/>
              </a:rPr>
              <a:t>, </a:t>
            </a:r>
            <a:r>
              <a:rPr lang="pt-BR" dirty="0" err="1" smtClean="0">
                <a:latin typeface="Comic Sans MS" pitchFamily="66" charset="0"/>
              </a:rPr>
              <a:t>Kepler+Hadoop</a:t>
            </a:r>
            <a:endParaRPr lang="pt-BR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6" y="2379887"/>
            <a:ext cx="1224136" cy="81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60" y="2379887"/>
            <a:ext cx="1193477" cy="101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22" y="2553778"/>
            <a:ext cx="2247878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9" y="4293096"/>
            <a:ext cx="1659632" cy="7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72968"/>
            <a:ext cx="1831457" cy="95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4356375"/>
            <a:ext cx="2004527" cy="68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14" y="6165304"/>
            <a:ext cx="1895069" cy="4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156" y="2308810"/>
            <a:ext cx="2703759" cy="15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directorfiles.com/assets/photos/random/ho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59" y="3717032"/>
            <a:ext cx="2938545" cy="31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Execução demanda grande tempo de processamento</a:t>
            </a:r>
          </a:p>
          <a:p>
            <a:pPr algn="just"/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Cientistas necessitam variar: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Parâmetros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Métodos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Imagens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Arquivos de Dados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Configurações</a:t>
            </a:r>
          </a:p>
          <a:p>
            <a:pPr algn="just"/>
            <a:r>
              <a:rPr lang="pt-BR" dirty="0" smtClean="0">
                <a:latin typeface="Comic Sans MS" pitchFamily="66" charset="0"/>
                <a:ea typeface="ＭＳ Ｐゴシック" pitchFamily="34" charset="-128"/>
              </a:rPr>
              <a:t>Como executar essas análises</a:t>
            </a:r>
            <a:r>
              <a:rPr lang="en-US" dirty="0" smtClean="0">
                <a:latin typeface="Comic Sans MS" pitchFamily="66" charset="0"/>
                <a:ea typeface="ＭＳ Ｐゴシック" pitchFamily="34" charset="-128"/>
              </a:rPr>
              <a:t>?</a:t>
            </a:r>
            <a:endParaRPr lang="pt-BR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Comic Sans MS" pitchFamily="66" charset="0"/>
              </a:rPr>
              <a:t>Execução de uma Análise de </a:t>
            </a:r>
            <a:r>
              <a:rPr lang="pt-BR" i="1" dirty="0" err="1" smtClean="0">
                <a:latin typeface="Comic Sans MS" pitchFamily="66" charset="0"/>
              </a:rPr>
              <a:t>Cisteíno</a:t>
            </a:r>
            <a:r>
              <a:rPr lang="pt-BR" i="1" dirty="0" smtClean="0">
                <a:latin typeface="Comic Sans MS" pitchFamily="66" charset="0"/>
              </a:rPr>
              <a:t> Protease</a:t>
            </a:r>
            <a:endParaRPr lang="pt-BR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33582"/>
      </p:ext>
    </p:extLst>
  </p:cSld>
  <p:clrMapOvr>
    <a:masterClrMapping/>
  </p:clrMapOvr>
  <p:transition spd="slow" advTm="4102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directorfiles.com/assets/photos/random/ho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59" y="3717032"/>
            <a:ext cx="2938545" cy="31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Execução demanda grande tempo de processamento</a:t>
            </a:r>
          </a:p>
          <a:p>
            <a:pPr algn="just"/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Cientistas necessitam variar: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Parâmetros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Métodos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Imagens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Arquivos de Dados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Configurações</a:t>
            </a:r>
          </a:p>
          <a:p>
            <a:pPr algn="just"/>
            <a:r>
              <a:rPr lang="pt-BR" dirty="0" smtClean="0">
                <a:latin typeface="Comic Sans MS" pitchFamily="66" charset="0"/>
                <a:ea typeface="ＭＳ Ｐゴシック" pitchFamily="34" charset="-128"/>
              </a:rPr>
              <a:t>Como executar essas análises</a:t>
            </a:r>
            <a:r>
              <a:rPr lang="en-US" dirty="0" smtClean="0">
                <a:latin typeface="Comic Sans MS" pitchFamily="66" charset="0"/>
                <a:ea typeface="ＭＳ Ｐゴシック" pitchFamily="34" charset="-128"/>
              </a:rPr>
              <a:t>?</a:t>
            </a:r>
            <a:endParaRPr lang="pt-BR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Comic Sans MS" pitchFamily="66" charset="0"/>
              </a:rPr>
              <a:t>Execução de uma Análise de </a:t>
            </a:r>
            <a:r>
              <a:rPr lang="pt-BR" i="1" dirty="0" err="1" smtClean="0">
                <a:latin typeface="Comic Sans MS" pitchFamily="66" charset="0"/>
              </a:rPr>
              <a:t>Cisteíno</a:t>
            </a:r>
            <a:r>
              <a:rPr lang="pt-BR" i="1" dirty="0" smtClean="0">
                <a:latin typeface="Comic Sans MS" pitchFamily="66" charset="0"/>
              </a:rPr>
              <a:t> Protease</a:t>
            </a:r>
            <a:endParaRPr lang="pt-BR" i="1" dirty="0">
              <a:latin typeface="Comic Sans MS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59" y="5677117"/>
            <a:ext cx="5558399" cy="9505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Paralelismo!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69938678"/>
      </p:ext>
    </p:extLst>
  </p:cSld>
  <p:clrMapOvr>
    <a:masterClrMapping/>
  </p:clrMapOvr>
  <p:transition spd="slow" advTm="4102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Em que ambiente executar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hpc.msstate.edu/computing/history/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7" y="1700808"/>
            <a:ext cx="356184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856" y="1417638"/>
            <a:ext cx="3797779" cy="31154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07341" y="4417948"/>
            <a:ext cx="361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Comic Sans MS" pitchFamily="66" charset="0"/>
              </a:rPr>
              <a:t>Clusters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014748" y="4533132"/>
            <a:ext cx="361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Comic Sans MS" pitchFamily="66" charset="0"/>
              </a:rPr>
              <a:t>Grades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380" y="4913737"/>
            <a:ext cx="2259368" cy="186089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903250" y="5844186"/>
            <a:ext cx="361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Comic Sans MS" pitchFamily="66" charset="0"/>
              </a:rPr>
              <a:t>Desktop</a:t>
            </a: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Em que ambiente executar</a:t>
            </a:r>
            <a:r>
              <a:rPr lang="en-US" dirty="0" smtClean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Clusters </a:t>
            </a:r>
            <a:r>
              <a:rPr lang="en-US" dirty="0" err="1" smtClean="0">
                <a:latin typeface="Comic Sans MS" panose="030F0702030302020204" pitchFamily="66" charset="0"/>
              </a:rPr>
              <a:t>podem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ser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financeiramente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custosos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Grades </a:t>
            </a:r>
            <a:r>
              <a:rPr lang="en-US" dirty="0" err="1" smtClean="0">
                <a:latin typeface="Comic Sans MS" panose="030F0702030302020204" pitchFamily="66" charset="0"/>
              </a:rPr>
              <a:t>demandam</a:t>
            </a:r>
            <a:r>
              <a:rPr lang="en-US" dirty="0" smtClean="0">
                <a:latin typeface="Comic Sans MS" panose="030F0702030302020204" pitchFamily="66" charset="0"/>
              </a:rPr>
              <a:t> um </a:t>
            </a:r>
            <a:r>
              <a:rPr lang="en-US" dirty="0" err="1" smtClean="0">
                <a:latin typeface="Comic Sans MS" panose="030F0702030302020204" pitchFamily="66" charset="0"/>
              </a:rPr>
              <a:t>esfor</a:t>
            </a:r>
            <a:r>
              <a:rPr lang="pt-BR" dirty="0" err="1" smtClean="0">
                <a:latin typeface="Comic Sans MS" panose="030F0702030302020204" pitchFamily="66" charset="0"/>
              </a:rPr>
              <a:t>ço</a:t>
            </a:r>
            <a:r>
              <a:rPr lang="pt-BR" dirty="0" smtClean="0">
                <a:latin typeface="Comic Sans MS" panose="030F0702030302020204" pitchFamily="66" charset="0"/>
              </a:rPr>
              <a:t> grande de configuração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Desktops podem demandar um tempo exageradamente grande para a execução</a:t>
            </a:r>
          </a:p>
          <a:p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Tempo de execução </a:t>
            </a:r>
            <a:r>
              <a:rPr lang="pt-BR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versus</a:t>
            </a:r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Tempo de </a:t>
            </a:r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Análise dos Dados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5431543"/>
            <a:ext cx="1547664" cy="14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Comic Sans MS" pitchFamily="66" charset="0"/>
              </a:rPr>
              <a:t>Alternativa: Análise de </a:t>
            </a:r>
            <a:r>
              <a:rPr lang="pt-BR" sz="3600" i="1" dirty="0" err="1" smtClean="0">
                <a:latin typeface="Comic Sans MS" pitchFamily="66" charset="0"/>
              </a:rPr>
              <a:t>Cisteíno</a:t>
            </a:r>
            <a:r>
              <a:rPr lang="pt-BR" sz="3600" i="1" dirty="0" smtClean="0">
                <a:latin typeface="Comic Sans MS" pitchFamily="66" charset="0"/>
              </a:rPr>
              <a:t> Protease</a:t>
            </a:r>
            <a:r>
              <a:rPr lang="pt-BR" sz="3600" dirty="0" smtClean="0">
                <a:latin typeface="Comic Sans MS" pitchFamily="66" charset="0"/>
              </a:rPr>
              <a:t> em Nuvens</a:t>
            </a:r>
            <a:endParaRPr lang="pt-BR" sz="3600" dirty="0">
              <a:latin typeface="Comic Sans MS" pitchFamily="66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5076056" y="353410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Comic Sans MS" pitchFamily="66" charset="0"/>
              </a:rPr>
              <a:t>Produz uma grande quantidade de dados …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(sequências alinhadas)...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108" name="CaixaDeTexto 107"/>
          <p:cNvSpPr txBox="1"/>
          <p:nvPr/>
        </p:nvSpPr>
        <p:spPr>
          <a:xfrm>
            <a:off x="6696712" y="4769276"/>
            <a:ext cx="2339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2.</a:t>
            </a:r>
            <a:r>
              <a:rPr lang="pt-BR" sz="1600" dirty="0" smtClean="0">
                <a:latin typeface="Comic Sans MS" pitchFamily="66" charset="0"/>
              </a:rPr>
              <a:t> ... Utilizada para a geração do modelo evolutivo </a:t>
            </a:r>
            <a:r>
              <a:rPr lang="pt-BR" sz="1600" smtClean="0">
                <a:latin typeface="Comic Sans MS" pitchFamily="66" charset="0"/>
              </a:rPr>
              <a:t>(ModelGenerator</a:t>
            </a:r>
            <a:r>
              <a:rPr lang="pt-BR" sz="1600" dirty="0" smtClean="0">
                <a:latin typeface="Comic Sans MS" pitchFamily="66" charset="0"/>
              </a:rPr>
              <a:t>)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1313969" y="4769276"/>
            <a:ext cx="16738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3. </a:t>
            </a:r>
            <a:r>
              <a:rPr lang="pt-BR" sz="1600" dirty="0" smtClean="0">
                <a:latin typeface="Comic Sans MS" pitchFamily="66" charset="0"/>
              </a:rPr>
              <a:t>Geração das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árvores 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filogenéticas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(RAxML)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464026" y="1207638"/>
            <a:ext cx="35004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1. </a:t>
            </a:r>
            <a:r>
              <a:rPr lang="pt-BR" sz="1600" dirty="0" smtClean="0">
                <a:latin typeface="Comic Sans MS" pitchFamily="66" charset="0"/>
              </a:rPr>
              <a:t>Alinhamento de sequências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(MAFFT, ProbCons, ClustalW, </a:t>
            </a:r>
            <a:r>
              <a:rPr lang="pt-BR" sz="1600" dirty="0" err="1" smtClean="0">
                <a:latin typeface="Comic Sans MS" pitchFamily="66" charset="0"/>
              </a:rPr>
              <a:t>Muscle</a:t>
            </a:r>
            <a:r>
              <a:rPr lang="pt-BR" sz="1600" dirty="0" smtClean="0">
                <a:latin typeface="Comic Sans MS" pitchFamily="66" charset="0"/>
              </a:rPr>
              <a:t> e Kalign) e conversão</a:t>
            </a:r>
            <a:endParaRPr lang="pt-BR" sz="16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7" y="1334074"/>
            <a:ext cx="2304256" cy="2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CaixaDeTexto 86"/>
          <p:cNvSpPr txBox="1"/>
          <p:nvPr/>
        </p:nvSpPr>
        <p:spPr>
          <a:xfrm>
            <a:off x="2640348" y="1427292"/>
            <a:ext cx="2507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omic Sans MS" pitchFamily="66" charset="0"/>
              </a:rPr>
              <a:t>Dados de entrada para </a:t>
            </a:r>
          </a:p>
          <a:p>
            <a:r>
              <a:rPr lang="pt-BR" sz="1600" dirty="0" smtClean="0">
                <a:latin typeface="Comic Sans MS" pitchFamily="66" charset="0"/>
              </a:rPr>
              <a:t>Realizar análises filogenéticas:</a:t>
            </a:r>
          </a:p>
          <a:p>
            <a:r>
              <a:rPr lang="pt-BR" sz="1600" dirty="0" smtClean="0">
                <a:latin typeface="Comic Sans MS" pitchFamily="66" charset="0"/>
              </a:rPr>
              <a:t>Sequências de DNA e RNA de diversos organismos...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5004048" y="1988840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74" y="2176817"/>
            <a:ext cx="1693366" cy="125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Seta para a direita 43"/>
          <p:cNvSpPr/>
          <p:nvPr/>
        </p:nvSpPr>
        <p:spPr>
          <a:xfrm rot="5400000">
            <a:off x="7827453" y="3638523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eta para a direita 44"/>
          <p:cNvSpPr/>
          <p:nvPr/>
        </p:nvSpPr>
        <p:spPr>
          <a:xfrm rot="10800000">
            <a:off x="6208686" y="4941168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eta para a direita 46"/>
          <p:cNvSpPr/>
          <p:nvPr/>
        </p:nvSpPr>
        <p:spPr>
          <a:xfrm rot="10800000">
            <a:off x="4093033" y="4677429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" y="4660609"/>
            <a:ext cx="1360679" cy="13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48" y="3017031"/>
            <a:ext cx="2097673" cy="13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111030" y="5045819"/>
            <a:ext cx="973138" cy="1284288"/>
            <a:chOff x="3698" y="2943"/>
            <a:chExt cx="613" cy="809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27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4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25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3828652" y="4293096"/>
            <a:ext cx="973138" cy="1284288"/>
            <a:chOff x="3698" y="2943"/>
            <a:chExt cx="613" cy="809"/>
          </a:xfrm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34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38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5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40" name="Nuvem 39"/>
          <p:cNvSpPr/>
          <p:nvPr/>
        </p:nvSpPr>
        <p:spPr>
          <a:xfrm>
            <a:off x="4534966" y="5045819"/>
            <a:ext cx="792088" cy="504056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a direita 40"/>
          <p:cNvSpPr/>
          <p:nvPr/>
        </p:nvSpPr>
        <p:spPr>
          <a:xfrm rot="10800000">
            <a:off x="3040334" y="4923604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>
                <a:latin typeface="Comic Sans MS" pitchFamily="66" charset="0"/>
              </a:rPr>
              <a:t>Alternativa: Análise de </a:t>
            </a:r>
            <a:r>
              <a:rPr lang="pt-BR" sz="3600" i="1" dirty="0" err="1">
                <a:latin typeface="Comic Sans MS" pitchFamily="66" charset="0"/>
              </a:rPr>
              <a:t>Cisteíno</a:t>
            </a:r>
            <a:r>
              <a:rPr lang="pt-BR" sz="3600" i="1" dirty="0">
                <a:latin typeface="Comic Sans MS" pitchFamily="66" charset="0"/>
              </a:rPr>
              <a:t> Protease</a:t>
            </a:r>
            <a:r>
              <a:rPr lang="pt-BR" sz="3600" dirty="0">
                <a:latin typeface="Comic Sans MS" pitchFamily="66" charset="0"/>
              </a:rPr>
              <a:t> em Nuvens</a:t>
            </a:r>
          </a:p>
        </p:txBody>
      </p:sp>
      <p:sp>
        <p:nvSpPr>
          <p:cNvPr id="90" name="CaixaDeTexto 89"/>
          <p:cNvSpPr txBox="1"/>
          <p:nvPr/>
        </p:nvSpPr>
        <p:spPr>
          <a:xfrm>
            <a:off x="5076056" y="353410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Comic Sans MS" pitchFamily="66" charset="0"/>
              </a:rPr>
              <a:t>Produz uma grande quantidade de dados …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(sequências alinhadas)...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108" name="CaixaDeTexto 107"/>
          <p:cNvSpPr txBox="1"/>
          <p:nvPr/>
        </p:nvSpPr>
        <p:spPr>
          <a:xfrm>
            <a:off x="6696712" y="4769276"/>
            <a:ext cx="2339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2.</a:t>
            </a:r>
            <a:r>
              <a:rPr lang="pt-BR" sz="1600" dirty="0" smtClean="0">
                <a:latin typeface="Comic Sans MS" pitchFamily="66" charset="0"/>
              </a:rPr>
              <a:t> ... Utilizada para a geração do modelo evolutivo </a:t>
            </a:r>
            <a:r>
              <a:rPr lang="pt-BR" sz="1600" smtClean="0">
                <a:latin typeface="Comic Sans MS" pitchFamily="66" charset="0"/>
              </a:rPr>
              <a:t>(ModelGenerator</a:t>
            </a:r>
            <a:r>
              <a:rPr lang="pt-BR" sz="1600" dirty="0" smtClean="0">
                <a:latin typeface="Comic Sans MS" pitchFamily="66" charset="0"/>
              </a:rPr>
              <a:t>)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1313969" y="4769276"/>
            <a:ext cx="16738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3. </a:t>
            </a:r>
            <a:r>
              <a:rPr lang="pt-BR" sz="1600" dirty="0" smtClean="0">
                <a:latin typeface="Comic Sans MS" pitchFamily="66" charset="0"/>
              </a:rPr>
              <a:t>Geração das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árvores 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filogenéticas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(RAxML)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464026" y="1207638"/>
            <a:ext cx="35004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1. </a:t>
            </a:r>
            <a:r>
              <a:rPr lang="pt-BR" sz="1600" dirty="0" smtClean="0">
                <a:latin typeface="Comic Sans MS" pitchFamily="66" charset="0"/>
              </a:rPr>
              <a:t>Alinhamento de sequências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(MAFFT, ProbCons, ClustalW, </a:t>
            </a:r>
            <a:r>
              <a:rPr lang="pt-BR" sz="1600" dirty="0" err="1" smtClean="0">
                <a:latin typeface="Comic Sans MS" pitchFamily="66" charset="0"/>
              </a:rPr>
              <a:t>Muscle</a:t>
            </a:r>
            <a:r>
              <a:rPr lang="pt-BR" sz="1600" dirty="0" smtClean="0">
                <a:latin typeface="Comic Sans MS" pitchFamily="66" charset="0"/>
              </a:rPr>
              <a:t> e Kalign) e conversão</a:t>
            </a:r>
            <a:endParaRPr lang="pt-BR" sz="16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7" y="1334074"/>
            <a:ext cx="2304256" cy="2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CaixaDeTexto 86"/>
          <p:cNvSpPr txBox="1"/>
          <p:nvPr/>
        </p:nvSpPr>
        <p:spPr>
          <a:xfrm>
            <a:off x="2640348" y="1427292"/>
            <a:ext cx="2507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omic Sans MS" pitchFamily="66" charset="0"/>
              </a:rPr>
              <a:t>Dados de entrada para </a:t>
            </a:r>
          </a:p>
          <a:p>
            <a:r>
              <a:rPr lang="pt-BR" sz="1600" dirty="0" smtClean="0">
                <a:latin typeface="Comic Sans MS" pitchFamily="66" charset="0"/>
              </a:rPr>
              <a:t>Realizar análises filogenéticas:</a:t>
            </a:r>
          </a:p>
          <a:p>
            <a:r>
              <a:rPr lang="pt-BR" sz="1600" dirty="0" smtClean="0">
                <a:latin typeface="Comic Sans MS" pitchFamily="66" charset="0"/>
              </a:rPr>
              <a:t>Sequências de DNA e RNA de diversos organismos...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5004048" y="1988840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74" y="2176817"/>
            <a:ext cx="1693366" cy="125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Seta para a direita 43"/>
          <p:cNvSpPr/>
          <p:nvPr/>
        </p:nvSpPr>
        <p:spPr>
          <a:xfrm rot="5400000">
            <a:off x="7827453" y="3638523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eta para a direita 44"/>
          <p:cNvSpPr/>
          <p:nvPr/>
        </p:nvSpPr>
        <p:spPr>
          <a:xfrm rot="10800000">
            <a:off x="6208686" y="4941168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eta para a direita 46"/>
          <p:cNvSpPr/>
          <p:nvPr/>
        </p:nvSpPr>
        <p:spPr>
          <a:xfrm rot="10800000">
            <a:off x="4093033" y="4677429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" y="4660609"/>
            <a:ext cx="1360679" cy="13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48" y="3017031"/>
            <a:ext cx="2097673" cy="13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111030" y="5045819"/>
            <a:ext cx="973138" cy="1284288"/>
            <a:chOff x="3698" y="2943"/>
            <a:chExt cx="613" cy="809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27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4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25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3828652" y="4293096"/>
            <a:ext cx="973138" cy="1284288"/>
            <a:chOff x="3698" y="2943"/>
            <a:chExt cx="613" cy="809"/>
          </a:xfrm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34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38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5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40" name="Nuvem 39"/>
          <p:cNvSpPr/>
          <p:nvPr/>
        </p:nvSpPr>
        <p:spPr>
          <a:xfrm>
            <a:off x="4534966" y="5045819"/>
            <a:ext cx="792088" cy="504056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a direita 40"/>
          <p:cNvSpPr/>
          <p:nvPr/>
        </p:nvSpPr>
        <p:spPr>
          <a:xfrm rot="10800000">
            <a:off x="3040334" y="4923604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ângulo 41"/>
          <p:cNvSpPr/>
          <p:nvPr/>
        </p:nvSpPr>
        <p:spPr>
          <a:xfrm>
            <a:off x="6208685" y="1267031"/>
            <a:ext cx="2214760" cy="9505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Desktop</a:t>
            </a:r>
            <a:endParaRPr lang="pt-BR" sz="3600" dirty="0"/>
          </a:p>
        </p:txBody>
      </p:sp>
      <p:sp>
        <p:nvSpPr>
          <p:cNvPr id="43" name="Retângulo 42"/>
          <p:cNvSpPr/>
          <p:nvPr/>
        </p:nvSpPr>
        <p:spPr>
          <a:xfrm>
            <a:off x="3874513" y="4790567"/>
            <a:ext cx="2214760" cy="9505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Nuvem</a:t>
            </a:r>
            <a:endParaRPr lang="pt-BR" sz="3600" dirty="0"/>
          </a:p>
        </p:txBody>
      </p:sp>
      <p:sp>
        <p:nvSpPr>
          <p:cNvPr id="46" name="Retângulo 45"/>
          <p:cNvSpPr/>
          <p:nvPr/>
        </p:nvSpPr>
        <p:spPr>
          <a:xfrm>
            <a:off x="144806" y="4847206"/>
            <a:ext cx="2214760" cy="9505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err="1"/>
              <a:t>Tiled</a:t>
            </a:r>
            <a:r>
              <a:rPr lang="pt-BR" sz="3600" dirty="0"/>
              <a:t> Wall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539552" y="1749524"/>
            <a:ext cx="3456384" cy="9505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Laboratório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4550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>
                <a:latin typeface="Comic Sans MS" pitchFamily="66" charset="0"/>
                <a:ea typeface="ＭＳ Ｐゴシック" pitchFamily="34" charset="-128"/>
              </a:rPr>
              <a:t>Utilização da nuvem faz com que cientistas não tenham que comprar </a:t>
            </a:r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equipamentos</a:t>
            </a:r>
            <a:endParaRPr lang="pt-BR" sz="2800" dirty="0" smtClean="0">
              <a:latin typeface="Comic Sans MS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Execução paralela reduz o tempo de processamento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Mas.....</a:t>
            </a:r>
          </a:p>
          <a:p>
            <a:pPr algn="just"/>
            <a:endParaRPr lang="pt-BR" sz="2800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Comic Sans MS" pitchFamily="66" charset="0"/>
              </a:rPr>
              <a:t>Execução de uma Análise de </a:t>
            </a:r>
            <a:r>
              <a:rPr lang="pt-BR" dirty="0" err="1" smtClean="0">
                <a:latin typeface="Comic Sans MS" pitchFamily="66" charset="0"/>
              </a:rPr>
              <a:t>Cisteíno</a:t>
            </a:r>
            <a:r>
              <a:rPr lang="pt-BR" dirty="0" smtClean="0">
                <a:latin typeface="Comic Sans MS" pitchFamily="66" charset="0"/>
              </a:rPr>
              <a:t> Protease em Nuvens</a:t>
            </a:r>
            <a:endParaRPr lang="pt-BR" i="1" dirty="0"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02" y="3573016"/>
            <a:ext cx="4275738" cy="31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741128"/>
            <a:ext cx="3022854" cy="31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7981"/>
      </p:ext>
    </p:extLst>
  </p:cSld>
  <p:clrMapOvr>
    <a:masterClrMapping/>
  </p:clrMapOvr>
  <p:transition spd="slow" advTm="4102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t-BR" sz="4000" dirty="0" smtClean="0">
                <a:latin typeface="Comic Sans MS" pitchFamily="66" charset="0"/>
              </a:rPr>
              <a:t>Problemas na Execução de </a:t>
            </a:r>
            <a:r>
              <a:rPr lang="pt-BR" sz="4000" i="1" dirty="0" smtClean="0">
                <a:latin typeface="Comic Sans MS" pitchFamily="66" charset="0"/>
              </a:rPr>
              <a:t>Workflows </a:t>
            </a:r>
            <a:r>
              <a:rPr lang="pt-BR" sz="4000" dirty="0" smtClean="0">
                <a:latin typeface="Comic Sans MS" pitchFamily="66" charset="0"/>
              </a:rPr>
              <a:t>em Nuvens</a:t>
            </a:r>
            <a:endParaRPr lang="en-US" sz="4000" dirty="0">
              <a:latin typeface="Comic Sans MS" pitchFamily="66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5304029" cy="361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3707904" y="4804792"/>
            <a:ext cx="4896544" cy="20838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ângulo 10"/>
          <p:cNvSpPr/>
          <p:nvPr/>
        </p:nvSpPr>
        <p:spPr>
          <a:xfrm>
            <a:off x="3707904" y="6404248"/>
            <a:ext cx="2592288" cy="20838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ta para a direita 11"/>
          <p:cNvSpPr/>
          <p:nvPr/>
        </p:nvSpPr>
        <p:spPr>
          <a:xfrm rot="2129573">
            <a:off x="3059832" y="5919699"/>
            <a:ext cx="6480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ta para a direita 12"/>
          <p:cNvSpPr/>
          <p:nvPr/>
        </p:nvSpPr>
        <p:spPr>
          <a:xfrm rot="7868915">
            <a:off x="8362743" y="4166266"/>
            <a:ext cx="6480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256584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/>
          <p:cNvSpPr/>
          <p:nvPr/>
        </p:nvSpPr>
        <p:spPr>
          <a:xfrm>
            <a:off x="417308" y="3335220"/>
            <a:ext cx="4896544" cy="381812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ângulo 14"/>
          <p:cNvSpPr/>
          <p:nvPr/>
        </p:nvSpPr>
        <p:spPr>
          <a:xfrm>
            <a:off x="417308" y="4127308"/>
            <a:ext cx="4414260" cy="20838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ta para a direita 16"/>
          <p:cNvSpPr/>
          <p:nvPr/>
        </p:nvSpPr>
        <p:spPr>
          <a:xfrm rot="3179648">
            <a:off x="71500" y="2672916"/>
            <a:ext cx="6480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ângulo 17"/>
          <p:cNvSpPr/>
          <p:nvPr/>
        </p:nvSpPr>
        <p:spPr>
          <a:xfrm>
            <a:off x="8028384" y="3450755"/>
            <a:ext cx="983549" cy="20838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ângulo 18"/>
          <p:cNvSpPr/>
          <p:nvPr/>
        </p:nvSpPr>
        <p:spPr>
          <a:xfrm>
            <a:off x="4668571" y="1956182"/>
            <a:ext cx="983549" cy="208384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Motivação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dirty="0">
                <a:latin typeface="Comic Sans MS" panose="030F0702030302020204" pitchFamily="66" charset="0"/>
              </a:rPr>
              <a:t>Máquinas de Workflow para Nuvem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Aplicação de Proveniência em e-Science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586520"/>
            <a:ext cx="2304256" cy="2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Comic Sans MS" panose="030F0702030302020204" pitchFamily="66" charset="0"/>
              </a:rPr>
              <a:t>Nova Visão: Análise de </a:t>
            </a:r>
            <a:r>
              <a:rPr lang="pt-BR" sz="3600" dirty="0" err="1" smtClean="0">
                <a:latin typeface="Comic Sans MS" panose="030F0702030302020204" pitchFamily="66" charset="0"/>
              </a:rPr>
              <a:t>Cisteíno</a:t>
            </a:r>
            <a:r>
              <a:rPr lang="pt-BR" sz="3600" dirty="0" smtClean="0">
                <a:latin typeface="Comic Sans MS" panose="030F0702030302020204" pitchFamily="66" charset="0"/>
              </a:rPr>
              <a:t> Protease em Nuvens</a:t>
            </a:r>
            <a:endParaRPr lang="pt-BR" sz="3600" dirty="0">
              <a:latin typeface="Comic Sans MS" pitchFamily="66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5076056" y="3534107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Comic Sans MS" pitchFamily="66" charset="0"/>
              </a:rPr>
              <a:t>Produz uma grande quantidade de dados …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(sequências alinhadas)...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108" name="CaixaDeTexto 107"/>
          <p:cNvSpPr txBox="1"/>
          <p:nvPr/>
        </p:nvSpPr>
        <p:spPr>
          <a:xfrm>
            <a:off x="6696712" y="4769276"/>
            <a:ext cx="2339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2.</a:t>
            </a:r>
            <a:r>
              <a:rPr lang="pt-BR" sz="1600" dirty="0" smtClean="0">
                <a:latin typeface="Comic Sans MS" pitchFamily="66" charset="0"/>
              </a:rPr>
              <a:t> ... Utilizada para a geração do modelo evolutivo </a:t>
            </a:r>
            <a:r>
              <a:rPr lang="pt-BR" sz="1600" smtClean="0">
                <a:latin typeface="Comic Sans MS" pitchFamily="66" charset="0"/>
              </a:rPr>
              <a:t>(ModelGenerator</a:t>
            </a:r>
            <a:r>
              <a:rPr lang="pt-BR" sz="1600" dirty="0" smtClean="0">
                <a:latin typeface="Comic Sans MS" pitchFamily="66" charset="0"/>
              </a:rPr>
              <a:t>)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1313969" y="4769276"/>
            <a:ext cx="16738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3. </a:t>
            </a:r>
            <a:r>
              <a:rPr lang="pt-BR" sz="1600" dirty="0" smtClean="0">
                <a:latin typeface="Comic Sans MS" pitchFamily="66" charset="0"/>
              </a:rPr>
              <a:t>Geração das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árvores </a:t>
            </a:r>
          </a:p>
          <a:p>
            <a:pPr algn="ctr"/>
            <a:r>
              <a:rPr lang="pt-BR" sz="1600" dirty="0" smtClean="0">
                <a:latin typeface="Comic Sans MS" pitchFamily="66" charset="0"/>
              </a:rPr>
              <a:t>filogenéticas 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(RAxML)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464026" y="1207638"/>
            <a:ext cx="35004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1. </a:t>
            </a:r>
            <a:r>
              <a:rPr lang="pt-BR" sz="1600" dirty="0" smtClean="0">
                <a:latin typeface="Comic Sans MS" pitchFamily="66" charset="0"/>
              </a:rPr>
              <a:t>Alinhamento de sequências</a:t>
            </a:r>
            <a:br>
              <a:rPr lang="pt-BR" sz="1600" dirty="0" smtClean="0">
                <a:latin typeface="Comic Sans MS" pitchFamily="66" charset="0"/>
              </a:rPr>
            </a:br>
            <a:r>
              <a:rPr lang="pt-BR" sz="1600" dirty="0" smtClean="0">
                <a:latin typeface="Comic Sans MS" pitchFamily="66" charset="0"/>
              </a:rPr>
              <a:t>(MAFFT, ProbCons, ClustalW, </a:t>
            </a:r>
            <a:r>
              <a:rPr lang="pt-BR" sz="1600" dirty="0" err="1" smtClean="0">
                <a:latin typeface="Comic Sans MS" pitchFamily="66" charset="0"/>
              </a:rPr>
              <a:t>Muscle</a:t>
            </a:r>
            <a:r>
              <a:rPr lang="pt-BR" sz="1600" dirty="0" smtClean="0">
                <a:latin typeface="Comic Sans MS" pitchFamily="66" charset="0"/>
              </a:rPr>
              <a:t> e Kalign) e conversão</a:t>
            </a:r>
            <a:endParaRPr lang="pt-BR" sz="16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7" y="1334074"/>
            <a:ext cx="2304256" cy="2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CaixaDeTexto 86"/>
          <p:cNvSpPr txBox="1"/>
          <p:nvPr/>
        </p:nvSpPr>
        <p:spPr>
          <a:xfrm>
            <a:off x="2640348" y="1427292"/>
            <a:ext cx="2507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omic Sans MS" pitchFamily="66" charset="0"/>
              </a:rPr>
              <a:t>Dados de entrada para </a:t>
            </a:r>
          </a:p>
          <a:p>
            <a:r>
              <a:rPr lang="pt-BR" sz="1600" dirty="0" smtClean="0">
                <a:latin typeface="Comic Sans MS" pitchFamily="66" charset="0"/>
              </a:rPr>
              <a:t>Realizar análises filogenéticas:</a:t>
            </a:r>
          </a:p>
          <a:p>
            <a:r>
              <a:rPr lang="pt-BR" sz="1600" dirty="0" smtClean="0">
                <a:latin typeface="Comic Sans MS" pitchFamily="66" charset="0"/>
              </a:rPr>
              <a:t>Sequências de DNA e RNA de diversos organismos...</a:t>
            </a:r>
            <a:endParaRPr lang="pt-BR" sz="1600" dirty="0">
              <a:latin typeface="Comic Sans MS" pitchFamily="66" charset="0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5004048" y="1988840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74" y="2176817"/>
            <a:ext cx="1693366" cy="125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Seta para a direita 43"/>
          <p:cNvSpPr/>
          <p:nvPr/>
        </p:nvSpPr>
        <p:spPr>
          <a:xfrm rot="5400000">
            <a:off x="7827453" y="3638523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eta para a direita 44"/>
          <p:cNvSpPr/>
          <p:nvPr/>
        </p:nvSpPr>
        <p:spPr>
          <a:xfrm rot="10800000">
            <a:off x="6208686" y="4941168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eta para a direita 46"/>
          <p:cNvSpPr/>
          <p:nvPr/>
        </p:nvSpPr>
        <p:spPr>
          <a:xfrm rot="10800000">
            <a:off x="4093033" y="4677429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" y="4660609"/>
            <a:ext cx="1360679" cy="13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48" y="3017031"/>
            <a:ext cx="2097673" cy="13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111030" y="5045819"/>
            <a:ext cx="973138" cy="1284288"/>
            <a:chOff x="3698" y="2943"/>
            <a:chExt cx="613" cy="809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27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4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25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3828652" y="4293096"/>
            <a:ext cx="973138" cy="1284288"/>
            <a:chOff x="3698" y="2943"/>
            <a:chExt cx="613" cy="809"/>
          </a:xfrm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5178"/>
            <a:stretch>
              <a:fillRect/>
            </a:stretch>
          </p:blipFill>
          <p:spPr bwMode="auto">
            <a:xfrm>
              <a:off x="3698" y="2943"/>
              <a:ext cx="613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oup 12"/>
            <p:cNvGrpSpPr>
              <a:grpSpLocks/>
            </p:cNvGrpSpPr>
            <p:nvPr/>
          </p:nvGrpSpPr>
          <p:grpSpPr bwMode="auto">
            <a:xfrm>
              <a:off x="3747" y="3009"/>
              <a:ext cx="516" cy="636"/>
              <a:chOff x="3753" y="3009"/>
              <a:chExt cx="516" cy="636"/>
            </a:xfrm>
          </p:grpSpPr>
          <p:grpSp>
            <p:nvGrpSpPr>
              <p:cNvPr id="34" name="Group 13"/>
              <p:cNvGrpSpPr>
                <a:grpSpLocks/>
              </p:cNvGrpSpPr>
              <p:nvPr/>
            </p:nvGrpSpPr>
            <p:grpSpPr bwMode="auto">
              <a:xfrm>
                <a:off x="3753" y="3195"/>
                <a:ext cx="341" cy="450"/>
                <a:chOff x="3645" y="2997"/>
                <a:chExt cx="341" cy="450"/>
              </a:xfrm>
            </p:grpSpPr>
            <p:pic>
              <p:nvPicPr>
                <p:cNvPr id="38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645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15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3750" y="3162"/>
                  <a:ext cx="167" cy="218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5" name="Group 16"/>
              <p:cNvGrpSpPr>
                <a:grpSpLocks/>
              </p:cNvGrpSpPr>
              <p:nvPr/>
            </p:nvGrpSpPr>
            <p:grpSpPr bwMode="auto">
              <a:xfrm>
                <a:off x="3928" y="3009"/>
                <a:ext cx="341" cy="450"/>
                <a:chOff x="3910" y="2997"/>
                <a:chExt cx="341" cy="450"/>
              </a:xfrm>
            </p:grpSpPr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40000" contrast="-70000"/>
                </a:blip>
                <a:srcRect b="15199"/>
                <a:stretch>
                  <a:fillRect/>
                </a:stretch>
              </p:blipFill>
              <p:spPr bwMode="auto">
                <a:xfrm>
                  <a:off x="3910" y="2997"/>
                  <a:ext cx="341" cy="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18" descr="grey disk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EFE98"/>
                    </a:clrFrom>
                    <a:clrTo>
                      <a:srgbClr val="FEFE98">
                        <a:alpha val="0"/>
                      </a:srgbClr>
                    </a:clrTo>
                  </a:clrChange>
                </a:blip>
                <a:srcRect l="19279" t="9189" r="18221" b="8333"/>
                <a:stretch>
                  <a:fillRect/>
                </a:stretch>
              </p:blipFill>
              <p:spPr bwMode="auto">
                <a:xfrm>
                  <a:off x="4039" y="3151"/>
                  <a:ext cx="167" cy="218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40" name="Nuvem 39"/>
          <p:cNvSpPr/>
          <p:nvPr/>
        </p:nvSpPr>
        <p:spPr>
          <a:xfrm>
            <a:off x="4534966" y="5045819"/>
            <a:ext cx="792088" cy="504056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a direita 40"/>
          <p:cNvSpPr/>
          <p:nvPr/>
        </p:nvSpPr>
        <p:spPr>
          <a:xfrm rot="10800000">
            <a:off x="3040334" y="4923604"/>
            <a:ext cx="595562" cy="748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ângulo 41"/>
          <p:cNvSpPr/>
          <p:nvPr/>
        </p:nvSpPr>
        <p:spPr>
          <a:xfrm>
            <a:off x="572515" y="1916832"/>
            <a:ext cx="7959925" cy="31857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Qual árvore corresponde a uma determinada sequência de entrada?</a:t>
            </a:r>
          </a:p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O programa MAFFT é melhor que o </a:t>
            </a:r>
            <a:r>
              <a:rPr lang="pt-BR" sz="2800" dirty="0" err="1" smtClean="0">
                <a:latin typeface="Comic Sans MS" panose="030F0702030302020204" pitchFamily="66" charset="0"/>
              </a:rPr>
              <a:t>ProbCons</a:t>
            </a:r>
            <a:r>
              <a:rPr lang="pt-BR" sz="2800" dirty="0" smtClean="0"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Qual e-</a:t>
            </a:r>
            <a:r>
              <a:rPr lang="pt-BR" sz="2800" dirty="0" err="1" smtClean="0">
                <a:latin typeface="Comic Sans MS" panose="030F0702030302020204" pitchFamily="66" charset="0"/>
              </a:rPr>
              <a:t>value</a:t>
            </a:r>
            <a:r>
              <a:rPr lang="pt-BR" sz="2800" dirty="0" smtClean="0">
                <a:latin typeface="Comic Sans MS" panose="030F0702030302020204" pitchFamily="66" charset="0"/>
              </a:rPr>
              <a:t> foi escolhido?</a:t>
            </a:r>
          </a:p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Como recuperar uma execução que falhou?</a:t>
            </a:r>
          </a:p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Como monitorar uma execução a distância?</a:t>
            </a:r>
            <a:endParaRPr lang="pt-B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285875"/>
            <a:ext cx="8424863" cy="484028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</a:rPr>
              <a:t>Execução paralela reduz o tempo de processamento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Utilização da nuvem faz com que cientistas não tenham que comprar equipamentos</a:t>
            </a:r>
          </a:p>
          <a:p>
            <a:pPr algn="just"/>
            <a:r>
              <a:rPr lang="pt-BR" sz="2800" dirty="0" smtClean="0">
                <a:latin typeface="Comic Sans MS" pitchFamily="66" charset="0"/>
                <a:ea typeface="ＭＳ Ｐゴシック" pitchFamily="34" charset="-128"/>
              </a:rPr>
              <a:t>Devemos registrar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Decisões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Parâmetros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Métodos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Usuários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Imagens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Arquivos de Dados</a:t>
            </a:r>
          </a:p>
          <a:p>
            <a:pPr lvl="1" algn="just"/>
            <a:r>
              <a:rPr lang="pt-BR" sz="2400" dirty="0" smtClean="0">
                <a:latin typeface="Comic Sans MS" pitchFamily="66" charset="0"/>
                <a:ea typeface="ＭＳ Ｐゴシック" pitchFamily="34" charset="-128"/>
              </a:rPr>
              <a:t>Configurações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Comic Sans MS" pitchFamily="66" charset="0"/>
              </a:rPr>
              <a:t>Execução de uma Análise </a:t>
            </a:r>
            <a:r>
              <a:rPr lang="pt-BR" dirty="0">
                <a:latin typeface="Comic Sans MS" pitchFamily="66" charset="0"/>
              </a:rPr>
              <a:t>de </a:t>
            </a:r>
            <a:r>
              <a:rPr lang="pt-BR" dirty="0" err="1">
                <a:latin typeface="Comic Sans MS" pitchFamily="66" charset="0"/>
              </a:rPr>
              <a:t>de</a:t>
            </a:r>
            <a:r>
              <a:rPr lang="pt-BR" dirty="0">
                <a:latin typeface="Comic Sans MS" pitchFamily="66" charset="0"/>
              </a:rPr>
              <a:t> </a:t>
            </a:r>
            <a:r>
              <a:rPr lang="pt-BR" dirty="0" err="1">
                <a:latin typeface="Comic Sans MS" pitchFamily="66" charset="0"/>
              </a:rPr>
              <a:t>Cisteíno</a:t>
            </a:r>
            <a:r>
              <a:rPr lang="pt-BR" dirty="0">
                <a:latin typeface="Comic Sans MS" pitchFamily="66" charset="0"/>
              </a:rPr>
              <a:t> Protease</a:t>
            </a:r>
            <a:endParaRPr lang="pt-BR" i="1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4289" y="2113161"/>
            <a:ext cx="7959925" cy="31857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latin typeface="Comic Sans MS" panose="030F0702030302020204" pitchFamily="66" charset="0"/>
              </a:rPr>
              <a:t>Como relacionar todos </a:t>
            </a:r>
            <a:br>
              <a:rPr lang="pt-BR" sz="4400" dirty="0" smtClean="0">
                <a:latin typeface="Comic Sans MS" panose="030F0702030302020204" pitchFamily="66" charset="0"/>
              </a:rPr>
            </a:br>
            <a:r>
              <a:rPr lang="pt-BR" sz="4400" dirty="0" smtClean="0">
                <a:latin typeface="Comic Sans MS" panose="030F0702030302020204" pitchFamily="66" charset="0"/>
              </a:rPr>
              <a:t>esses recursos?</a:t>
            </a:r>
            <a:endParaRPr lang="pt-BR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01456"/>
      </p:ext>
    </p:extLst>
  </p:cSld>
  <p:clrMapOvr>
    <a:masterClrMapping/>
  </p:clrMapOvr>
  <p:transition spd="slow" advTm="4102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Comic Sans MS" pitchFamily="66" charset="0"/>
              </a:rPr>
              <a:t>Importância da Proveniência na Ciência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 smtClean="0">
                <a:latin typeface="Comic Sans MS" pitchFamily="66" charset="0"/>
              </a:rPr>
              <a:t>Interpretar e reproduzir dados</a:t>
            </a:r>
          </a:p>
          <a:p>
            <a:r>
              <a:rPr lang="pt-BR" sz="2800" dirty="0" smtClean="0">
                <a:latin typeface="Comic Sans MS" pitchFamily="66" charset="0"/>
              </a:rPr>
              <a:t>Verificar se um determinado experimento foi executado seguindo os procedimentos</a:t>
            </a:r>
          </a:p>
          <a:p>
            <a:r>
              <a:rPr lang="pt-BR" sz="2800" dirty="0" smtClean="0">
                <a:latin typeface="Comic Sans MS" pitchFamily="66" charset="0"/>
              </a:rPr>
              <a:t>Identificar as entradas e saídas dos experimentos</a:t>
            </a:r>
          </a:p>
          <a:p>
            <a:r>
              <a:rPr lang="pt-BR" sz="2800" dirty="0" smtClean="0">
                <a:latin typeface="Comic Sans MS" pitchFamily="66" charset="0"/>
              </a:rPr>
              <a:t>Garantir qualidade dos dados</a:t>
            </a:r>
          </a:p>
          <a:p>
            <a:r>
              <a:rPr lang="pt-BR" sz="2800" dirty="0" smtClean="0">
                <a:latin typeface="Comic Sans MS" pitchFamily="66" charset="0"/>
              </a:rPr>
              <a:t>Rastrear quem executou um experimento e quem é responsável pelos resultados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2515" y="5483048"/>
            <a:ext cx="7959925" cy="12961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“</a:t>
            </a:r>
            <a:r>
              <a:rPr lang="pt-BR" sz="2400" i="1" dirty="0" err="1" smtClean="0"/>
              <a:t>Provenance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is</a:t>
            </a:r>
            <a:r>
              <a:rPr lang="pt-BR" sz="2400" i="1" dirty="0" smtClean="0"/>
              <a:t> as (</a:t>
            </a:r>
            <a:r>
              <a:rPr lang="pt-BR" sz="2400" i="1" dirty="0" err="1" smtClean="0"/>
              <a:t>or</a:t>
            </a:r>
            <a:r>
              <a:rPr lang="pt-BR" sz="2400" i="1" dirty="0" smtClean="0"/>
              <a:t> more) </a:t>
            </a:r>
            <a:r>
              <a:rPr lang="pt-BR" sz="2400" i="1" dirty="0" err="1" smtClean="0"/>
              <a:t>important</a:t>
            </a:r>
            <a:r>
              <a:rPr lang="pt-BR" sz="2400" i="1" dirty="0" smtClean="0"/>
              <a:t> as </a:t>
            </a:r>
            <a:r>
              <a:rPr lang="pt-BR" sz="2400" i="1" dirty="0" err="1" smtClean="0"/>
              <a:t>the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results</a:t>
            </a:r>
            <a:r>
              <a:rPr lang="pt-BR" sz="2400" dirty="0" smtClean="0"/>
              <a:t>” </a:t>
            </a:r>
            <a:br>
              <a:rPr lang="pt-BR" sz="2400" dirty="0" smtClean="0"/>
            </a:br>
            <a:r>
              <a:rPr lang="pt-BR" sz="2000" dirty="0" smtClean="0"/>
              <a:t>(Juliana Freire e Susan Davidson, SIGMOD 2008)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892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900" dirty="0" smtClean="0">
                <a:latin typeface="Comic Sans MS" panose="030F0702030302020204" pitchFamily="66" charset="0"/>
              </a:rPr>
              <a:t>Desafios na Execução de </a:t>
            </a:r>
            <a:r>
              <a:rPr lang="pt-BR" sz="2900" i="1" dirty="0" smtClean="0">
                <a:latin typeface="Comic Sans MS" panose="030F0702030302020204" pitchFamily="66" charset="0"/>
              </a:rPr>
              <a:t>Workflows</a:t>
            </a:r>
            <a:r>
              <a:rPr lang="pt-BR" sz="2900" dirty="0" smtClean="0">
                <a:latin typeface="Comic Sans MS" panose="030F0702030302020204" pitchFamily="66" charset="0"/>
              </a:rPr>
              <a:t> </a:t>
            </a:r>
            <a:br>
              <a:rPr lang="pt-BR" sz="2900" dirty="0" smtClean="0">
                <a:latin typeface="Comic Sans MS" panose="030F0702030302020204" pitchFamily="66" charset="0"/>
              </a:rPr>
            </a:br>
            <a:r>
              <a:rPr lang="pt-BR" sz="2900" dirty="0" smtClean="0">
                <a:latin typeface="Comic Sans MS" panose="030F0702030302020204" pitchFamily="66" charset="0"/>
              </a:rPr>
              <a:t>em Nuvens</a:t>
            </a:r>
            <a:endParaRPr lang="en-US" sz="2900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Ambiente “caixa-preta” e em constante mudança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Variação de desempenho das máquinas virtuais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Mudanças constantes no ambiente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Falhas constantes nas máquinas virtuais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Diversos tipos de máquinas virtuais passíveis de utilização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Qual tipo utilizar?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Transferência de dados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Como evitar sobrecarga na transferência?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Como monitorar os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  <a:r>
              <a:rPr lang="pt-BR" dirty="0" smtClean="0">
                <a:latin typeface="Comic Sans MS" panose="030F0702030302020204" pitchFamily="66" charset="0"/>
              </a:rPr>
              <a:t>?</a:t>
            </a: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583494"/>
            <a:ext cx="20288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Comic Sans MS" panose="030F0702030302020204" pitchFamily="66" charset="0"/>
              </a:rPr>
              <a:t>Questão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“...considerando os desafios na execução de </a:t>
            </a:r>
            <a:r>
              <a:rPr lang="pt-BR" i="1" dirty="0" smtClean="0">
                <a:latin typeface="Comic Sans MS" panose="030F0702030302020204" pitchFamily="66" charset="0"/>
              </a:rPr>
              <a:t>workflows</a:t>
            </a:r>
            <a:r>
              <a:rPr lang="pt-BR" dirty="0" smtClean="0">
                <a:latin typeface="Comic Sans MS" panose="030F0702030302020204" pitchFamily="66" charset="0"/>
              </a:rPr>
              <a:t> em nuvem é </a:t>
            </a:r>
            <a:r>
              <a:rPr lang="pt-BR" dirty="0">
                <a:latin typeface="Comic Sans MS" panose="030F0702030302020204" pitchFamily="66" charset="0"/>
              </a:rPr>
              <a:t>possível </a:t>
            </a:r>
            <a:r>
              <a:rPr lang="pt-BR" dirty="0" smtClean="0">
                <a:latin typeface="Comic Sans MS" panose="030F0702030302020204" pitchFamily="66" charset="0"/>
              </a:rPr>
              <a:t>prover </a:t>
            </a:r>
            <a:r>
              <a:rPr lang="pt-BR" b="1" dirty="0" smtClean="0">
                <a:latin typeface="Comic Sans MS" panose="030F0702030302020204" pitchFamily="66" charset="0"/>
              </a:rPr>
              <a:t>capacidade de alto desempenho </a:t>
            </a:r>
            <a:r>
              <a:rPr lang="pt-BR" dirty="0" smtClean="0">
                <a:latin typeface="Comic Sans MS" panose="030F0702030302020204" pitchFamily="66" charset="0"/>
              </a:rPr>
              <a:t>e </a:t>
            </a:r>
            <a:r>
              <a:rPr lang="pt-BR" dirty="0">
                <a:latin typeface="Comic Sans MS" panose="030F0702030302020204" pitchFamily="66" charset="0"/>
              </a:rPr>
              <a:t>a </a:t>
            </a:r>
            <a:r>
              <a:rPr lang="pt-BR" b="1" dirty="0">
                <a:latin typeface="Comic Sans MS" panose="030F0702030302020204" pitchFamily="66" charset="0"/>
              </a:rPr>
              <a:t>gerência distribuída do </a:t>
            </a:r>
            <a:r>
              <a:rPr lang="pt-BR" b="1" i="1" dirty="0">
                <a:latin typeface="Comic Sans MS" panose="030F0702030302020204" pitchFamily="66" charset="0"/>
              </a:rPr>
              <a:t>workflow</a:t>
            </a:r>
            <a:r>
              <a:rPr lang="pt-BR" b="1" dirty="0">
                <a:latin typeface="Comic Sans MS" panose="030F0702030302020204" pitchFamily="66" charset="0"/>
              </a:rPr>
              <a:t> científico </a:t>
            </a:r>
            <a:r>
              <a:rPr lang="pt-BR" dirty="0">
                <a:latin typeface="Comic Sans MS" panose="030F0702030302020204" pitchFamily="66" charset="0"/>
              </a:rPr>
              <a:t>por meio da adoção de </a:t>
            </a:r>
            <a:r>
              <a:rPr lang="pt-BR" dirty="0" smtClean="0">
                <a:latin typeface="Comic Sans MS" panose="030F0702030302020204" pitchFamily="66" charset="0"/>
              </a:rPr>
              <a:t>soluções que considerem </a:t>
            </a:r>
            <a:r>
              <a:rPr lang="pt-BR" dirty="0">
                <a:latin typeface="Comic Sans MS" panose="030F0702030302020204" pitchFamily="66" charset="0"/>
              </a:rPr>
              <a:t>as </a:t>
            </a:r>
            <a:r>
              <a:rPr lang="pt-BR" b="1" dirty="0">
                <a:latin typeface="Comic Sans MS" panose="030F0702030302020204" pitchFamily="66" charset="0"/>
              </a:rPr>
              <a:t>características únicas do </a:t>
            </a:r>
            <a:r>
              <a:rPr lang="pt-BR" b="1" dirty="0" smtClean="0">
                <a:latin typeface="Comic Sans MS" panose="030F0702030302020204" pitchFamily="66" charset="0"/>
              </a:rPr>
              <a:t>ambiente, distribuam </a:t>
            </a:r>
            <a:r>
              <a:rPr lang="pt-BR" dirty="0" smtClean="0">
                <a:latin typeface="Comic Sans MS" panose="030F0702030302020204" pitchFamily="66" charset="0"/>
              </a:rPr>
              <a:t>as atividades e </a:t>
            </a:r>
            <a:r>
              <a:rPr lang="pt-BR" b="1" dirty="0" smtClean="0">
                <a:latin typeface="Comic Sans MS" panose="030F0702030302020204" pitchFamily="66" charset="0"/>
              </a:rPr>
              <a:t>monitorem </a:t>
            </a:r>
            <a:r>
              <a:rPr lang="pt-BR" dirty="0" smtClean="0">
                <a:latin typeface="Comic Sans MS" panose="030F0702030302020204" pitchFamily="66" charset="0"/>
              </a:rPr>
              <a:t>a execução das mesmas </a:t>
            </a:r>
            <a:r>
              <a:rPr lang="pt-BR" dirty="0">
                <a:latin typeface="Comic Sans MS" panose="030F0702030302020204" pitchFamily="66" charset="0"/>
              </a:rPr>
              <a:t>em várias máquinas </a:t>
            </a:r>
            <a:r>
              <a:rPr lang="pt-BR" dirty="0" smtClean="0">
                <a:latin typeface="Comic Sans MS" panose="030F0702030302020204" pitchFamily="66" charset="0"/>
              </a:rPr>
              <a:t>virtuais?”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Hipótese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endParaRPr lang="pt-BR" sz="2800" dirty="0" smtClean="0">
              <a:latin typeface="Comic Sans MS" panose="030F0702030302020204" pitchFamily="66" charset="0"/>
            </a:endParaRPr>
          </a:p>
          <a:p>
            <a:pPr algn="just"/>
            <a:r>
              <a:rPr lang="pt-BR" sz="2800" dirty="0" smtClean="0">
                <a:latin typeface="Comic Sans MS" panose="030F0702030302020204" pitchFamily="66" charset="0"/>
              </a:rPr>
              <a:t>“</a:t>
            </a:r>
            <a:r>
              <a:rPr lang="pt-BR" sz="2800" b="1" i="1" dirty="0" smtClean="0">
                <a:latin typeface="Comic Sans MS" panose="030F0702030302020204" pitchFamily="66" charset="0"/>
              </a:rPr>
              <a:t>Se</a:t>
            </a:r>
            <a:r>
              <a:rPr lang="pt-BR" sz="2800" i="1" dirty="0" smtClean="0">
                <a:latin typeface="Comic Sans MS" panose="030F0702030302020204" pitchFamily="66" charset="0"/>
              </a:rPr>
              <a:t> for adotada </a:t>
            </a:r>
            <a:r>
              <a:rPr lang="pt-BR" sz="2800" i="1" dirty="0">
                <a:latin typeface="Comic Sans MS" panose="030F0702030302020204" pitchFamily="66" charset="0"/>
              </a:rPr>
              <a:t>uma infraestrutura adaptativa </a:t>
            </a:r>
            <a:r>
              <a:rPr lang="pt-BR" sz="2800" i="1" dirty="0" smtClean="0">
                <a:latin typeface="Comic Sans MS" panose="030F0702030302020204" pitchFamily="66" charset="0"/>
              </a:rPr>
              <a:t>para </a:t>
            </a:r>
            <a:r>
              <a:rPr lang="pt-BR" sz="2800" i="1" dirty="0">
                <a:latin typeface="Comic Sans MS" panose="030F0702030302020204" pitchFamily="66" charset="0"/>
              </a:rPr>
              <a:t>o escalonamento, despacho, monitoramento e captura de proveniência distribuída das </a:t>
            </a:r>
            <a:r>
              <a:rPr lang="pt-BR" sz="2800" i="1" dirty="0" smtClean="0">
                <a:latin typeface="Comic Sans MS" panose="030F0702030302020204" pitchFamily="66" charset="0"/>
              </a:rPr>
              <a:t>atividades paralelas </a:t>
            </a:r>
            <a:r>
              <a:rPr lang="pt-BR" sz="2800" i="1" dirty="0">
                <a:latin typeface="Comic Sans MS" panose="030F0702030302020204" pitchFamily="66" charset="0"/>
              </a:rPr>
              <a:t>de um workflow </a:t>
            </a:r>
            <a:r>
              <a:rPr lang="pt-BR" sz="2800" i="1" dirty="0" smtClean="0">
                <a:latin typeface="Comic Sans MS" panose="030F0702030302020204" pitchFamily="66" charset="0"/>
              </a:rPr>
              <a:t>científico </a:t>
            </a:r>
            <a:r>
              <a:rPr lang="pt-BR" sz="2800" b="1" i="1" dirty="0" smtClean="0">
                <a:latin typeface="Comic Sans MS" panose="030F0702030302020204" pitchFamily="66" charset="0"/>
              </a:rPr>
              <a:t>então</a:t>
            </a:r>
            <a:r>
              <a:rPr lang="pt-BR" sz="2800" i="1" dirty="0" smtClean="0">
                <a:latin typeface="Comic Sans MS" panose="030F0702030302020204" pitchFamily="66" charset="0"/>
              </a:rPr>
              <a:t> podemos prover a capacidade de alto desempenho, monitoramento e controle que são necessárias aos cientistas.”</a:t>
            </a:r>
            <a:endParaRPr lang="en-US" sz="2800" i="1" dirty="0">
              <a:latin typeface="Comic Sans MS" panose="030F0702030302020204" pitchFamily="66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5157192"/>
            <a:ext cx="4428792" cy="14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Em que podemos nos inspirar na área de Banco de Dados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514203"/>
            <a:ext cx="3598501" cy="43437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44824"/>
            <a:ext cx="3625259" cy="41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219575"/>
            <a:ext cx="2981325" cy="26384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Em que podemos nos inspirar na área de Banco de Dados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Representação da consulta por meio de álgebra relacional </a:t>
            </a:r>
            <a:r>
              <a:rPr lang="pt-BR" dirty="0">
                <a:latin typeface="Comic Sans MS" panose="030F0702030302020204" pitchFamily="66" charset="0"/>
                <a:sym typeface="Symbol" panose="05050102010706020507" pitchFamily="18" charset="2"/>
              </a:rPr>
              <a:t> </a:t>
            </a:r>
            <a:r>
              <a:rPr lang="pt-BR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representação do workflows por meio de álgebra de workflows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Otimização do plano de execução de consultas </a:t>
            </a:r>
            <a:r>
              <a:rPr lang="pt-BR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 otimização de workflows científicos</a:t>
            </a:r>
          </a:p>
        </p:txBody>
      </p:sp>
    </p:spTree>
    <p:extLst>
      <p:ext uri="{BB962C8B-B14F-4D97-AF65-F5344CB8AC3E}">
        <p14:creationId xmlns:p14="http://schemas.microsoft.com/office/powerpoint/2010/main" val="30939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219575"/>
            <a:ext cx="2981325" cy="26384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Em que podemos nos inspirar na área de Banco de Dados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Escalonamento das atividades no ambiente de nuvem de acordo com uma álgebra de workflows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Distribuição dos dados de proveniência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Monitoramento </a:t>
            </a:r>
            <a:endParaRPr lang="pt-BR" dirty="0" smtClean="0"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73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 do Tutorial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Motivação</a:t>
            </a:r>
          </a:p>
          <a:p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dirty="0">
                <a:latin typeface="Comic Sans MS" panose="030F0702030302020204" pitchFamily="66" charset="0"/>
              </a:rPr>
              <a:t>Máquinas de Workflow para Nuvem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Aplicação de Proveniência em e-Science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586520"/>
            <a:ext cx="2304256" cy="2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Método Científico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635896" y="141277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Definir problema</a:t>
            </a:r>
            <a:endParaRPr lang="pt-BR" sz="16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635896" y="213285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Buscar trabalhos existentes</a:t>
            </a:r>
            <a:endParaRPr lang="pt-BR" sz="1600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3635896" y="2852936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Definir hipótese</a:t>
            </a:r>
            <a:endParaRPr lang="pt-BR" sz="16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635896" y="3601599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Validar com experimento</a:t>
            </a:r>
            <a:endParaRPr lang="pt-BR" sz="16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3635896" y="436510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Analisar resultados</a:t>
            </a:r>
            <a:endParaRPr lang="pt-BR" sz="16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267744" y="5229200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Hipótese é verdadeira</a:t>
            </a:r>
            <a:endParaRPr lang="pt-BR" sz="1600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004048" y="5229200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Hipótese é falsa</a:t>
            </a:r>
            <a:endParaRPr lang="pt-BR" sz="16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635896" y="616530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Reportar resultados</a:t>
            </a:r>
            <a:endParaRPr lang="pt-BR" sz="1600" dirty="0"/>
          </a:p>
        </p:txBody>
      </p:sp>
      <p:cxnSp>
        <p:nvCxnSpPr>
          <p:cNvPr id="16" name="Conector em curva 15"/>
          <p:cNvCxnSpPr>
            <a:stCxn id="5" idx="1"/>
            <a:endCxn id="7" idx="1"/>
          </p:cNvCxnSpPr>
          <p:nvPr/>
        </p:nvCxnSpPr>
        <p:spPr>
          <a:xfrm rot="10800000" flipV="1">
            <a:off x="3635896" y="1700808"/>
            <a:ext cx="12700" cy="720080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em curva 17"/>
          <p:cNvCxnSpPr>
            <a:stCxn id="8" idx="1"/>
            <a:endCxn id="7" idx="1"/>
          </p:cNvCxnSpPr>
          <p:nvPr/>
        </p:nvCxnSpPr>
        <p:spPr>
          <a:xfrm rot="10800000">
            <a:off x="3635896" y="2420888"/>
            <a:ext cx="12700" cy="720080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em curva 20"/>
          <p:cNvCxnSpPr>
            <a:stCxn id="9" idx="1"/>
            <a:endCxn id="8" idx="1"/>
          </p:cNvCxnSpPr>
          <p:nvPr/>
        </p:nvCxnSpPr>
        <p:spPr>
          <a:xfrm rot="10800000">
            <a:off x="3635896" y="3140969"/>
            <a:ext cx="12700" cy="748663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em curva 23"/>
          <p:cNvCxnSpPr>
            <a:stCxn id="10" idx="1"/>
            <a:endCxn id="9" idx="1"/>
          </p:cNvCxnSpPr>
          <p:nvPr/>
        </p:nvCxnSpPr>
        <p:spPr>
          <a:xfrm rot="10800000">
            <a:off x="3635896" y="3889632"/>
            <a:ext cx="12700" cy="763505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ector em curva 26"/>
          <p:cNvCxnSpPr>
            <a:stCxn id="10" idx="2"/>
            <a:endCxn id="11" idx="3"/>
          </p:cNvCxnSpPr>
          <p:nvPr/>
        </p:nvCxnSpPr>
        <p:spPr>
          <a:xfrm rot="5400000">
            <a:off x="3959932" y="4977172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em curva 29"/>
          <p:cNvCxnSpPr>
            <a:stCxn id="10" idx="2"/>
            <a:endCxn id="12" idx="1"/>
          </p:cNvCxnSpPr>
          <p:nvPr/>
        </p:nvCxnSpPr>
        <p:spPr>
          <a:xfrm rot="16200000" flipH="1">
            <a:off x="4463988" y="4977172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3" name="Conector em curva 3072"/>
          <p:cNvCxnSpPr>
            <a:endCxn id="13" idx="1"/>
          </p:cNvCxnSpPr>
          <p:nvPr/>
        </p:nvCxnSpPr>
        <p:spPr>
          <a:xfrm rot="16200000" flipH="1">
            <a:off x="3095836" y="5913276"/>
            <a:ext cx="576064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6" name="Conector em curva 3075"/>
          <p:cNvCxnSpPr>
            <a:stCxn id="12" idx="2"/>
            <a:endCxn id="13" idx="3"/>
          </p:cNvCxnSpPr>
          <p:nvPr/>
        </p:nvCxnSpPr>
        <p:spPr>
          <a:xfrm rot="5400000">
            <a:off x="5292080" y="5877272"/>
            <a:ext cx="648072" cy="504056"/>
          </a:xfrm>
          <a:prstGeom prst="curvedConnector2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5796136" y="2852094"/>
            <a:ext cx="1728192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Tentar novamente</a:t>
            </a:r>
            <a:endParaRPr lang="pt-BR" sz="1600" dirty="0"/>
          </a:p>
        </p:txBody>
      </p:sp>
      <p:cxnSp>
        <p:nvCxnSpPr>
          <p:cNvPr id="3078" name="Conector em curva 3077"/>
          <p:cNvCxnSpPr>
            <a:stCxn id="12" idx="3"/>
            <a:endCxn id="37" idx="3"/>
          </p:cNvCxnSpPr>
          <p:nvPr/>
        </p:nvCxnSpPr>
        <p:spPr>
          <a:xfrm flipV="1">
            <a:off x="6732240" y="3140126"/>
            <a:ext cx="792088" cy="2377106"/>
          </a:xfrm>
          <a:prstGeom prst="curvedConnector3">
            <a:avLst>
              <a:gd name="adj1" fmla="val 128860"/>
            </a:avLst>
          </a:prstGeom>
          <a:ln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80" name="Conector de seta reta 3079"/>
          <p:cNvCxnSpPr>
            <a:stCxn id="37" idx="1"/>
            <a:endCxn id="8" idx="3"/>
          </p:cNvCxnSpPr>
          <p:nvPr/>
        </p:nvCxnSpPr>
        <p:spPr>
          <a:xfrm flipH="1">
            <a:off x="5364088" y="3140126"/>
            <a:ext cx="432048" cy="842"/>
          </a:xfrm>
          <a:prstGeom prst="straightConnector1">
            <a:avLst/>
          </a:prstGeom>
          <a:ln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81" name="Retângulo 3080"/>
          <p:cNvSpPr/>
          <p:nvPr/>
        </p:nvSpPr>
        <p:spPr>
          <a:xfrm>
            <a:off x="107504" y="6386060"/>
            <a:ext cx="3160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http://www.sciencebuddies.org</a:t>
            </a:r>
          </a:p>
        </p:txBody>
      </p:sp>
    </p:spTree>
    <p:extLst>
      <p:ext uri="{BB962C8B-B14F-4D97-AF65-F5344CB8AC3E}">
        <p14:creationId xmlns:p14="http://schemas.microsoft.com/office/powerpoint/2010/main" val="32892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Experimento Científico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Uma </a:t>
            </a:r>
            <a:r>
              <a:rPr lang="pt-BR" dirty="0">
                <a:latin typeface="Comic Sans MS" panose="030F0702030302020204" pitchFamily="66" charset="0"/>
              </a:rPr>
              <a:t>das formas utilizadas pelos cientistas para apoiar a formulação de novas </a:t>
            </a:r>
            <a:r>
              <a:rPr lang="pt-BR" dirty="0" smtClean="0">
                <a:latin typeface="Comic Sans MS" panose="030F0702030302020204" pitchFamily="66" charset="0"/>
              </a:rPr>
              <a:t>teorias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Possui </a:t>
            </a:r>
            <a:r>
              <a:rPr lang="pt-BR" dirty="0">
                <a:latin typeface="Comic Sans MS" panose="030F0702030302020204" pitchFamily="66" charset="0"/>
              </a:rPr>
              <a:t>um ciclo de vida com </a:t>
            </a:r>
            <a:r>
              <a:rPr lang="pt-BR" dirty="0" smtClean="0">
                <a:latin typeface="Comic Sans MS" panose="030F0702030302020204" pitchFamily="66" charset="0"/>
              </a:rPr>
              <a:t>três etapas: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Composição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Execução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Análise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979406"/>
            <a:ext cx="2555776" cy="30126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979406"/>
            <a:ext cx="2672308" cy="27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1"/>
          <p:cNvSpPr txBox="1">
            <a:spLocks/>
          </p:cNvSpPr>
          <p:nvPr/>
        </p:nvSpPr>
        <p:spPr>
          <a:xfrm>
            <a:off x="0" y="116632"/>
            <a:ext cx="9108504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itchFamily="66" charset="0"/>
              </a:rPr>
              <a:t>Nossa visão do ciclo de vida do experimento científico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79" y="1256713"/>
            <a:ext cx="6504945" cy="52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1"/>
          <p:cNvSpPr txBox="1">
            <a:spLocks/>
          </p:cNvSpPr>
          <p:nvPr/>
        </p:nvSpPr>
        <p:spPr>
          <a:xfrm>
            <a:off x="0" y="116632"/>
            <a:ext cx="9108504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atin typeface="Comic Sans MS" pitchFamily="66" charset="0"/>
              </a:rPr>
              <a:t>Nossa visão do ciclo de vida do experimento científico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79" y="1256713"/>
            <a:ext cx="6504945" cy="52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1560" y="2996952"/>
            <a:ext cx="7959925" cy="1368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O experimento pode ser composto pela execução de múltiplos </a:t>
            </a:r>
            <a:r>
              <a:rPr lang="pt-BR" sz="2800" i="1" dirty="0" smtClean="0">
                <a:latin typeface="Comic Sans MS" panose="030F0702030302020204" pitchFamily="66" charset="0"/>
              </a:rPr>
              <a:t>workflows </a:t>
            </a:r>
            <a:r>
              <a:rPr lang="pt-BR" sz="2800" dirty="0" smtClean="0">
                <a:latin typeface="Comic Sans MS" panose="030F0702030302020204" pitchFamily="66" charset="0"/>
              </a:rPr>
              <a:t>científicos</a:t>
            </a:r>
            <a:endParaRPr lang="pt-B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4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684165"/>
            <a:ext cx="8229600" cy="2481139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Provê a abstração necessária para descrever uma série de processos estruturados e suas atividades, oferecem um contexto robusto de resolução de problemas e promovem o uso efetivo e otimizado dos recursos computacionais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27584" y="1417638"/>
            <a:ext cx="7859216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A automação de um processo de negócio, completo ou </a:t>
            </a:r>
            <a:r>
              <a:rPr lang="pt-BR" sz="2400" dirty="0" smtClean="0">
                <a:latin typeface="Comic Sans MS" panose="030F0702030302020204" pitchFamily="66" charset="0"/>
              </a:rPr>
              <a:t>apenas parte </a:t>
            </a:r>
            <a:r>
              <a:rPr lang="pt-BR" sz="2400" dirty="0">
                <a:latin typeface="Comic Sans MS" panose="030F0702030302020204" pitchFamily="66" charset="0"/>
              </a:rPr>
              <a:t>dele, através do qual, </a:t>
            </a:r>
            <a:r>
              <a:rPr lang="pt-BR" sz="2400" dirty="0" smtClean="0">
                <a:latin typeface="Comic Sans MS" panose="030F0702030302020204" pitchFamily="66" charset="0"/>
              </a:rPr>
              <a:t>documentos, informações </a:t>
            </a:r>
            <a:r>
              <a:rPr lang="pt-BR" sz="2400" dirty="0">
                <a:latin typeface="Comic Sans MS" panose="030F0702030302020204" pitchFamily="66" charset="0"/>
              </a:rPr>
              <a:t>ou </a:t>
            </a:r>
            <a:r>
              <a:rPr lang="pt-BR" sz="2400" dirty="0" smtClean="0">
                <a:latin typeface="Comic Sans MS" panose="030F0702030302020204" pitchFamily="66" charset="0"/>
              </a:rPr>
              <a:t>tarefas são </a:t>
            </a:r>
            <a:r>
              <a:rPr lang="pt-BR" sz="2400" dirty="0">
                <a:latin typeface="Comic Sans MS" panose="030F0702030302020204" pitchFamily="66" charset="0"/>
              </a:rPr>
              <a:t>transmitidas de um participante a outro por ações, </a:t>
            </a:r>
            <a:r>
              <a:rPr lang="pt-BR" sz="2400" dirty="0" smtClean="0">
                <a:latin typeface="Comic Sans MS" panose="030F0702030302020204" pitchFamily="66" charset="0"/>
              </a:rPr>
              <a:t>de acordo </a:t>
            </a:r>
            <a:r>
              <a:rPr lang="pt-BR" sz="2400" dirty="0">
                <a:latin typeface="Comic Sans MS" panose="030F0702030302020204" pitchFamily="66" charset="0"/>
              </a:rPr>
              <a:t>com regras </a:t>
            </a:r>
            <a:r>
              <a:rPr lang="pt-BR" sz="2400" dirty="0" smtClean="0">
                <a:latin typeface="Comic Sans MS" panose="030F0702030302020204" pitchFamily="66" charset="0"/>
              </a:rPr>
              <a:t>procedimentais. (WFMC, 1995)</a:t>
            </a:r>
            <a:endParaRPr lang="pt-B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Uma coleção </a:t>
            </a:r>
            <a:r>
              <a:rPr lang="pt-BR" dirty="0">
                <a:latin typeface="Comic Sans MS" panose="030F0702030302020204" pitchFamily="66" charset="0"/>
              </a:rPr>
              <a:t>de atividades organizadas para acompanhar algum </a:t>
            </a:r>
            <a:r>
              <a:rPr lang="pt-BR" dirty="0" smtClean="0">
                <a:latin typeface="Comic Sans MS" panose="030F0702030302020204" pitchFamily="66" charset="0"/>
              </a:rPr>
              <a:t> experimento </a:t>
            </a:r>
            <a:r>
              <a:rPr lang="pt-BR" dirty="0">
                <a:latin typeface="Comic Sans MS" panose="030F0702030302020204" pitchFamily="66" charset="0"/>
              </a:rPr>
              <a:t>(processo de negócio). 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As </a:t>
            </a:r>
            <a:r>
              <a:rPr lang="pt-BR" dirty="0">
                <a:latin typeface="Comic Sans MS" panose="030F0702030302020204" pitchFamily="66" charset="0"/>
              </a:rPr>
              <a:t>atividades ou tarefas são os componentes de software </a:t>
            </a:r>
            <a:r>
              <a:rPr lang="pt-BR" dirty="0" smtClean="0">
                <a:latin typeface="Comic Sans MS" panose="030F0702030302020204" pitchFamily="66" charset="0"/>
              </a:rPr>
              <a:t>independentes </a:t>
            </a:r>
            <a:r>
              <a:rPr lang="pt-BR" dirty="0">
                <a:latin typeface="Comic Sans MS" panose="030F0702030302020204" pitchFamily="66" charset="0"/>
              </a:rPr>
              <a:t>que implementam alguma funcionalidade e são </a:t>
            </a:r>
            <a:r>
              <a:rPr lang="pt-BR" dirty="0" smtClean="0">
                <a:latin typeface="Comic Sans MS" panose="030F0702030302020204" pitchFamily="66" charset="0"/>
              </a:rPr>
              <a:t>executadas </a:t>
            </a:r>
            <a:r>
              <a:rPr lang="pt-BR" dirty="0">
                <a:latin typeface="Comic Sans MS" panose="030F0702030302020204" pitchFamily="66" charset="0"/>
              </a:rPr>
              <a:t>por um ou mais sistemas de softwares. 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Exemplos </a:t>
            </a:r>
            <a:r>
              <a:rPr lang="pt-BR" dirty="0">
                <a:latin typeface="Comic Sans MS" panose="030F0702030302020204" pitchFamily="66" charset="0"/>
              </a:rPr>
              <a:t>de </a:t>
            </a:r>
            <a:r>
              <a:rPr lang="pt-BR" dirty="0" smtClean="0">
                <a:latin typeface="Comic Sans MS" panose="030F0702030302020204" pitchFamily="66" charset="0"/>
              </a:rPr>
              <a:t>atividades </a:t>
            </a:r>
            <a:r>
              <a:rPr lang="pt-BR" dirty="0">
                <a:latin typeface="Comic Sans MS" panose="030F0702030302020204" pitchFamily="66" charset="0"/>
              </a:rPr>
              <a:t>incluem executar um programa, transformar um </a:t>
            </a:r>
            <a:r>
              <a:rPr lang="pt-BR" dirty="0" smtClean="0">
                <a:latin typeface="Comic Sans MS" panose="030F0702030302020204" pitchFamily="66" charset="0"/>
              </a:rPr>
              <a:t>arquivo </a:t>
            </a:r>
            <a:r>
              <a:rPr lang="pt-BR" dirty="0">
                <a:latin typeface="Comic Sans MS" panose="030F0702030302020204" pitchFamily="66" charset="0"/>
              </a:rPr>
              <a:t>ou atualizar um banco de dados. </a:t>
            </a:r>
          </a:p>
        </p:txBody>
      </p:sp>
    </p:spTree>
    <p:extLst>
      <p:ext uri="{BB962C8B-B14F-4D97-AF65-F5344CB8AC3E}">
        <p14:creationId xmlns:p14="http://schemas.microsoft.com/office/powerpoint/2010/main" val="1995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 Um workflow define a ordem de execução dessas atividades </a:t>
            </a:r>
            <a:r>
              <a:rPr lang="pt-BR" dirty="0" smtClean="0">
                <a:latin typeface="Comic Sans MS" panose="030F0702030302020204" pitchFamily="66" charset="0"/>
              </a:rPr>
              <a:t>ou </a:t>
            </a:r>
            <a:r>
              <a:rPr lang="pt-BR" dirty="0">
                <a:latin typeface="Comic Sans MS" panose="030F0702030302020204" pitchFamily="66" charset="0"/>
              </a:rPr>
              <a:t>as condições em que essas atividades serão executadas e a </a:t>
            </a:r>
            <a:r>
              <a:rPr lang="pt-BR" dirty="0" smtClean="0">
                <a:latin typeface="Comic Sans MS" panose="030F0702030302020204" pitchFamily="66" charset="0"/>
              </a:rPr>
              <a:t>sua </a:t>
            </a:r>
            <a:r>
              <a:rPr lang="pt-BR" dirty="0">
                <a:latin typeface="Comic Sans MS" panose="030F0702030302020204" pitchFamily="66" charset="0"/>
              </a:rPr>
              <a:t>eventual sincronização. </a:t>
            </a:r>
          </a:p>
          <a:p>
            <a:r>
              <a:rPr lang="pt-BR" dirty="0">
                <a:latin typeface="Comic Sans MS" panose="030F0702030302020204" pitchFamily="66" charset="0"/>
              </a:rPr>
              <a:t> Os dados de entrada e saída das atividades (variáveis) são </a:t>
            </a:r>
            <a:r>
              <a:rPr lang="pt-BR" dirty="0" smtClean="0">
                <a:latin typeface="Comic Sans MS" panose="030F0702030302020204" pitchFamily="66" charset="0"/>
              </a:rPr>
              <a:t>definidos </a:t>
            </a:r>
            <a:r>
              <a:rPr lang="pt-BR" dirty="0">
                <a:latin typeface="Comic Sans MS" panose="030F0702030302020204" pitchFamily="66" charset="0"/>
              </a:rPr>
              <a:t>como o fluxo de dados do workflow.</a:t>
            </a:r>
          </a:p>
          <a:p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Comic Sans MS" panose="030F0702030302020204" pitchFamily="66" charset="0"/>
              </a:rPr>
              <a:t>SGWf</a:t>
            </a:r>
            <a:r>
              <a:rPr lang="pt-BR" dirty="0">
                <a:latin typeface="Comic Sans MS" panose="030F0702030302020204" pitchFamily="66" charset="0"/>
              </a:rPr>
              <a:t> e Máquina </a:t>
            </a:r>
            <a:r>
              <a:rPr lang="pt-BR" dirty="0" smtClean="0">
                <a:latin typeface="Comic Sans MS" panose="030F0702030302020204" pitchFamily="66" charset="0"/>
              </a:rPr>
              <a:t>de 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Sistema </a:t>
            </a:r>
            <a:r>
              <a:rPr lang="pt-BR" dirty="0">
                <a:latin typeface="Comic Sans MS" panose="030F0702030302020204" pitchFamily="66" charset="0"/>
              </a:rPr>
              <a:t>de gerência de workflows – </a:t>
            </a:r>
            <a:r>
              <a:rPr lang="pt-BR" dirty="0" err="1" smtClean="0">
                <a:latin typeface="Comic Sans MS" panose="030F0702030302020204" pitchFamily="66" charset="0"/>
              </a:rPr>
              <a:t>SGWf</a:t>
            </a:r>
            <a:r>
              <a:rPr lang="pt-BR" dirty="0" smtClean="0">
                <a:latin typeface="Comic Sans MS" panose="030F0702030302020204" pitchFamily="66" charset="0"/>
              </a:rPr>
              <a:t> (</a:t>
            </a:r>
            <a:r>
              <a:rPr lang="pt-BR" dirty="0" err="1" smtClean="0">
                <a:latin typeface="Comic Sans MS" panose="030F0702030302020204" pitchFamily="66" charset="0"/>
              </a:rPr>
              <a:t>WfMS</a:t>
            </a:r>
            <a:r>
              <a:rPr lang="pt-BR" dirty="0" smtClean="0">
                <a:latin typeface="Comic Sans MS" panose="030F0702030302020204" pitchFamily="66" charset="0"/>
              </a:rPr>
              <a:t> </a:t>
            </a:r>
            <a:r>
              <a:rPr lang="pt-BR" dirty="0">
                <a:latin typeface="Comic Sans MS" panose="030F0702030302020204" pitchFamily="66" charset="0"/>
              </a:rPr>
              <a:t>- Workflow Management Systems) 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Software </a:t>
            </a:r>
            <a:r>
              <a:rPr lang="pt-BR" dirty="0">
                <a:latin typeface="Comic Sans MS" panose="030F0702030302020204" pitchFamily="66" charset="0"/>
              </a:rPr>
              <a:t>que fornece toda a </a:t>
            </a:r>
            <a:r>
              <a:rPr lang="pt-BR" dirty="0" smtClean="0">
                <a:latin typeface="Comic Sans MS" panose="030F0702030302020204" pitchFamily="66" charset="0"/>
              </a:rPr>
              <a:t>infraestrutura </a:t>
            </a:r>
            <a:r>
              <a:rPr lang="pt-BR" dirty="0">
                <a:latin typeface="Comic Sans MS" panose="030F0702030302020204" pitchFamily="66" charset="0"/>
              </a:rPr>
              <a:t>para </a:t>
            </a:r>
            <a:r>
              <a:rPr lang="pt-BR" dirty="0" smtClean="0">
                <a:latin typeface="Comic Sans MS" panose="030F0702030302020204" pitchFamily="66" charset="0"/>
              </a:rPr>
              <a:t>definir</a:t>
            </a:r>
            <a:r>
              <a:rPr lang="pt-BR" dirty="0">
                <a:latin typeface="Comic Sans MS" panose="030F0702030302020204" pitchFamily="66" charset="0"/>
              </a:rPr>
              <a:t>, executar e monitorar workflows. 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Máquina </a:t>
            </a:r>
            <a:r>
              <a:rPr lang="pt-BR" dirty="0">
                <a:latin typeface="Comic Sans MS" panose="030F0702030302020204" pitchFamily="66" charset="0"/>
              </a:rPr>
              <a:t>de Workflow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Na </a:t>
            </a:r>
            <a:r>
              <a:rPr lang="pt-BR" dirty="0">
                <a:latin typeface="Comic Sans MS" panose="030F0702030302020204" pitchFamily="66" charset="0"/>
              </a:rPr>
              <a:t>utilização deste tipo de software é importante para separar a </a:t>
            </a:r>
            <a:r>
              <a:rPr lang="pt-BR" dirty="0" smtClean="0">
                <a:latin typeface="Comic Sans MS" panose="030F0702030302020204" pitchFamily="66" charset="0"/>
              </a:rPr>
              <a:t> definição </a:t>
            </a:r>
            <a:r>
              <a:rPr lang="pt-BR" dirty="0">
                <a:latin typeface="Comic Sans MS" panose="030F0702030302020204" pitchFamily="66" charset="0"/>
              </a:rPr>
              <a:t>do workflow, </a:t>
            </a:r>
            <a:r>
              <a:rPr lang="pt-BR" dirty="0" smtClean="0">
                <a:latin typeface="Comic Sans MS" panose="030F0702030302020204" pitchFamily="66" charset="0"/>
              </a:rPr>
              <a:t>da máquina (</a:t>
            </a:r>
            <a:r>
              <a:rPr lang="pt-BR" i="1" dirty="0" smtClean="0">
                <a:latin typeface="Comic Sans MS" panose="030F0702030302020204" pitchFamily="66" charset="0"/>
              </a:rPr>
              <a:t>i.e. </a:t>
            </a:r>
            <a:r>
              <a:rPr lang="pt-BR" i="1" dirty="0" err="1" smtClean="0">
                <a:latin typeface="Comic Sans MS" panose="030F0702030302020204" pitchFamily="66" charset="0"/>
              </a:rPr>
              <a:t>engine</a:t>
            </a:r>
            <a:r>
              <a:rPr lang="pt-BR" dirty="0">
                <a:latin typeface="Comic Sans MS" panose="030F0702030302020204" pitchFamily="66" charset="0"/>
              </a:rPr>
              <a:t>) encarregada de executar o </a:t>
            </a:r>
            <a:r>
              <a:rPr lang="pt-BR" dirty="0" smtClean="0">
                <a:latin typeface="Comic Sans MS" panose="030F0702030302020204" pitchFamily="66" charset="0"/>
              </a:rPr>
              <a:t>mesmo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Especificação do 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DAG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 Contém </a:t>
            </a:r>
            <a:r>
              <a:rPr lang="pt-BR" dirty="0">
                <a:latin typeface="Comic Sans MS" panose="030F0702030302020204" pitchFamily="66" charset="0"/>
              </a:rPr>
              <a:t>estruturas </a:t>
            </a:r>
            <a:r>
              <a:rPr lang="pt-BR" dirty="0" smtClean="0">
                <a:latin typeface="Comic Sans MS" panose="030F0702030302020204" pitchFamily="66" charset="0"/>
              </a:rPr>
              <a:t>do </a:t>
            </a:r>
            <a:r>
              <a:rPr lang="pt-BR" dirty="0">
                <a:latin typeface="Comic Sans MS" panose="030F0702030302020204" pitchFamily="66" charset="0"/>
              </a:rPr>
              <a:t>tipo </a:t>
            </a:r>
            <a:r>
              <a:rPr lang="pt-BR" dirty="0" smtClean="0">
                <a:latin typeface="Comic Sans MS" panose="030F0702030302020204" pitchFamily="66" charset="0"/>
              </a:rPr>
              <a:t>sequenciais, </a:t>
            </a:r>
            <a:r>
              <a:rPr lang="pt-BR" dirty="0">
                <a:latin typeface="Comic Sans MS" panose="030F0702030302020204" pitchFamily="66" charset="0"/>
              </a:rPr>
              <a:t>paralelas ou livres.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Non-DAG 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Incluem </a:t>
            </a:r>
            <a:r>
              <a:rPr lang="pt-BR" dirty="0">
                <a:latin typeface="Comic Sans MS" panose="030F0702030302020204" pitchFamily="66" charset="0"/>
              </a:rPr>
              <a:t>estruturas de iteração </a:t>
            </a:r>
            <a:endParaRPr lang="pt-BR" dirty="0" smtClean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Permitem que os </a:t>
            </a:r>
            <a:r>
              <a:rPr lang="pt-BR" dirty="0">
                <a:latin typeface="Comic Sans MS" panose="030F0702030302020204" pitchFamily="66" charset="0"/>
              </a:rPr>
              <a:t>workflow executem tarefas ou </a:t>
            </a:r>
            <a:r>
              <a:rPr lang="pt-BR" dirty="0" err="1">
                <a:latin typeface="Comic Sans MS" panose="030F0702030302020204" pitchFamily="66" charset="0"/>
              </a:rPr>
              <a:t>sub-workflows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smtClean="0">
                <a:latin typeface="Comic Sans MS" panose="030F0702030302020204" pitchFamily="66" charset="0"/>
              </a:rPr>
              <a:t>de forma </a:t>
            </a:r>
            <a:r>
              <a:rPr lang="pt-BR" dirty="0">
                <a:latin typeface="Comic Sans MS" panose="030F0702030302020204" pitchFamily="66" charset="0"/>
              </a:rPr>
              <a:t>repetida.</a:t>
            </a:r>
          </a:p>
        </p:txBody>
      </p:sp>
    </p:spTree>
    <p:extLst>
      <p:ext uri="{BB962C8B-B14F-4D97-AF65-F5344CB8AC3E}">
        <p14:creationId xmlns:p14="http://schemas.microsoft.com/office/powerpoint/2010/main" val="17230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Especificação do Workflow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DAG</a:t>
            </a:r>
          </a:p>
          <a:p>
            <a:pPr lvl="1"/>
            <a:r>
              <a:rPr lang="pt-BR" dirty="0" smtClean="0"/>
              <a:t> Contém </a:t>
            </a:r>
            <a:r>
              <a:rPr lang="pt-BR" dirty="0"/>
              <a:t>estruturas </a:t>
            </a:r>
            <a:r>
              <a:rPr lang="pt-BR" dirty="0" smtClean="0"/>
              <a:t>do </a:t>
            </a:r>
            <a:r>
              <a:rPr lang="pt-BR" dirty="0"/>
              <a:t>tipo </a:t>
            </a:r>
            <a:r>
              <a:rPr lang="pt-BR" dirty="0" smtClean="0"/>
              <a:t>sequenciais, </a:t>
            </a:r>
            <a:r>
              <a:rPr lang="pt-BR" dirty="0"/>
              <a:t>paralelas ou livres.</a:t>
            </a:r>
          </a:p>
          <a:p>
            <a:r>
              <a:rPr lang="pt-BR" dirty="0" smtClean="0"/>
              <a:t>Non-DAG </a:t>
            </a:r>
          </a:p>
          <a:p>
            <a:pPr lvl="1"/>
            <a:r>
              <a:rPr lang="pt-BR" dirty="0" smtClean="0"/>
              <a:t>Incluem </a:t>
            </a:r>
            <a:r>
              <a:rPr lang="pt-BR" dirty="0"/>
              <a:t>estruturas de iteração </a:t>
            </a:r>
            <a:endParaRPr lang="pt-BR" dirty="0" smtClean="0"/>
          </a:p>
          <a:p>
            <a:pPr lvl="1"/>
            <a:r>
              <a:rPr lang="pt-BR" dirty="0" smtClean="0"/>
              <a:t>Permitem que os </a:t>
            </a:r>
            <a:r>
              <a:rPr lang="pt-BR" dirty="0"/>
              <a:t>workflow executem tarefas ou </a:t>
            </a:r>
            <a:r>
              <a:rPr lang="pt-BR" dirty="0" err="1"/>
              <a:t>sub-workflows</a:t>
            </a:r>
            <a:r>
              <a:rPr lang="pt-BR" dirty="0"/>
              <a:t> </a:t>
            </a:r>
            <a:r>
              <a:rPr lang="pt-BR" dirty="0" smtClean="0"/>
              <a:t>de forma </a:t>
            </a:r>
            <a:r>
              <a:rPr lang="pt-BR" dirty="0"/>
              <a:t>repetida.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" y="1417638"/>
            <a:ext cx="3938406" cy="52063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Retângulo 4"/>
          <p:cNvSpPr/>
          <p:nvPr/>
        </p:nvSpPr>
        <p:spPr>
          <a:xfrm>
            <a:off x="1115616" y="3611153"/>
            <a:ext cx="2376264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DAG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381917"/>
            <a:ext cx="4574020" cy="52421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Retângulo 6"/>
          <p:cNvSpPr/>
          <p:nvPr/>
        </p:nvSpPr>
        <p:spPr>
          <a:xfrm>
            <a:off x="5724128" y="3665599"/>
            <a:ext cx="2376264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latin typeface="Comic Sans MS" panose="030F0702030302020204" pitchFamily="66" charset="0"/>
              </a:rPr>
              <a:t>Non-DAG</a:t>
            </a:r>
            <a:endParaRPr lang="pt-B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Diversidade de Sistemas de Gerência de Workflows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 smtClean="0">
                <a:latin typeface="Comic Sans MS" panose="030F0702030302020204" pitchFamily="66" charset="0"/>
              </a:rPr>
              <a:t>Askalon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err="1" smtClean="0">
                <a:latin typeface="Comic Sans MS" panose="030F0702030302020204" pitchFamily="66" charset="0"/>
              </a:rPr>
              <a:t>Chiron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Kepler</a:t>
            </a:r>
          </a:p>
          <a:p>
            <a:r>
              <a:rPr lang="pt-BR" dirty="0" err="1" smtClean="0">
                <a:latin typeface="Comic Sans MS" panose="030F0702030302020204" pitchFamily="66" charset="0"/>
              </a:rPr>
              <a:t>Pegasus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err="1" smtClean="0">
                <a:latin typeface="Comic Sans MS" panose="030F0702030302020204" pitchFamily="66" charset="0"/>
              </a:rPr>
              <a:t>SciCumulus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Swift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Taverna</a:t>
            </a:r>
          </a:p>
          <a:p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20" y="1454941"/>
            <a:ext cx="2484487" cy="1298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98" y="1559487"/>
            <a:ext cx="2962449" cy="6898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56" y="2308810"/>
            <a:ext cx="2703759" cy="15194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457" y="4283235"/>
            <a:ext cx="2363541" cy="10990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770" y="2734015"/>
            <a:ext cx="1752786" cy="11685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245" y="3959055"/>
            <a:ext cx="2197835" cy="1872803"/>
          </a:xfrm>
          <a:prstGeom prst="rect">
            <a:avLst/>
          </a:prstGeom>
        </p:spPr>
      </p:pic>
      <p:pic>
        <p:nvPicPr>
          <p:cNvPr id="5122" name="Picture 2" descr="http://www.taverna.org.uk/pages/wp-content/themes/myGrid-Taverna/library/media/images/taverna-wheel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85" y="5544035"/>
            <a:ext cx="8763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Método Científico </a:t>
            </a:r>
            <a:r>
              <a:rPr lang="pt-BR" i="1" dirty="0" smtClean="0">
                <a:latin typeface="Comic Sans MS" pitchFamily="66" charset="0"/>
              </a:rPr>
              <a:t>in </a:t>
            </a:r>
            <a:r>
              <a:rPr lang="pt-BR" i="1" dirty="0" err="1" smtClean="0">
                <a:latin typeface="Comic Sans MS" pitchFamily="66" charset="0"/>
              </a:rPr>
              <a:t>silico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pitchFamily="66" charset="0"/>
              </a:rPr>
              <a:t>“Ten years ago, the problem was how to obtain </a:t>
            </a:r>
            <a:r>
              <a:rPr lang="en-US" dirty="0" smtClean="0">
                <a:latin typeface="Comic Sans MS" pitchFamily="66" charset="0"/>
              </a:rPr>
              <a:t>data.”</a:t>
            </a:r>
          </a:p>
          <a:p>
            <a:r>
              <a:rPr lang="en-US" dirty="0" err="1" smtClean="0">
                <a:latin typeface="Comic Sans MS" pitchFamily="66" charset="0"/>
              </a:rPr>
              <a:t>Nos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dias</a:t>
            </a:r>
            <a:r>
              <a:rPr lang="en-US" dirty="0" smtClean="0">
                <a:latin typeface="Comic Sans MS" pitchFamily="66" charset="0"/>
              </a:rPr>
              <a:t> de </a:t>
            </a:r>
            <a:r>
              <a:rPr lang="en-US" dirty="0" err="1" smtClean="0">
                <a:latin typeface="Comic Sans MS" pitchFamily="66" charset="0"/>
              </a:rPr>
              <a:t>hoje</a:t>
            </a:r>
            <a:r>
              <a:rPr lang="en-US" dirty="0" smtClean="0">
                <a:latin typeface="Comic Sans MS" pitchFamily="66" charset="0"/>
              </a:rPr>
              <a:t> o </a:t>
            </a:r>
            <a:r>
              <a:rPr lang="en-US" dirty="0" err="1" smtClean="0">
                <a:latin typeface="Comic Sans MS" pitchFamily="66" charset="0"/>
              </a:rPr>
              <a:t>gargalo</a:t>
            </a:r>
            <a:r>
              <a:rPr lang="en-US" dirty="0" smtClean="0">
                <a:latin typeface="Comic Sans MS" pitchFamily="66" charset="0"/>
              </a:rPr>
              <a:t> se </a:t>
            </a:r>
            <a:r>
              <a:rPr lang="en-US" dirty="0" err="1" smtClean="0">
                <a:latin typeface="Comic Sans MS" pitchFamily="66" charset="0"/>
              </a:rPr>
              <a:t>encontra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determinar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quais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estratégias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computacionais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serão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utilizadas</a:t>
            </a:r>
            <a:r>
              <a:rPr lang="en-US" dirty="0" smtClean="0">
                <a:latin typeface="Comic Sans MS" pitchFamily="66" charset="0"/>
              </a:rPr>
              <a:t> para </a:t>
            </a:r>
            <a:r>
              <a:rPr lang="en-US" dirty="0" err="1" smtClean="0">
                <a:latin typeface="Comic Sans MS" pitchFamily="66" charset="0"/>
              </a:rPr>
              <a:t>que</a:t>
            </a:r>
            <a:r>
              <a:rPr lang="en-US" dirty="0" smtClean="0">
                <a:latin typeface="Comic Sans MS" pitchFamily="66" charset="0"/>
              </a:rPr>
              <a:t> o </a:t>
            </a:r>
            <a:r>
              <a:rPr lang="en-US" dirty="0" err="1" smtClean="0">
                <a:latin typeface="Comic Sans MS" pitchFamily="66" charset="0"/>
              </a:rPr>
              <a:t>cientista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possa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analisar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esse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grande</a:t>
            </a:r>
            <a:r>
              <a:rPr lang="en-US" dirty="0" smtClean="0">
                <a:latin typeface="Comic Sans MS" pitchFamily="66" charset="0"/>
              </a:rPr>
              <a:t> volume de dados </a:t>
            </a:r>
            <a:r>
              <a:rPr lang="en-US" dirty="0" err="1" smtClean="0">
                <a:latin typeface="Comic Sans MS" pitchFamily="66" charset="0"/>
              </a:rPr>
              <a:t>produzido</a:t>
            </a:r>
            <a:r>
              <a:rPr lang="en-US" dirty="0" smtClean="0">
                <a:latin typeface="Comic Sans MS" pitchFamily="66" charset="0"/>
              </a:rPr>
              <a:t> e </a:t>
            </a:r>
            <a:r>
              <a:rPr lang="en-US" dirty="0" err="1" smtClean="0">
                <a:latin typeface="Comic Sans MS" pitchFamily="66" charset="0"/>
              </a:rPr>
              <a:t>coletado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Dados </a:t>
            </a:r>
            <a:r>
              <a:rPr lang="en-US" dirty="0" err="1" smtClean="0">
                <a:latin typeface="Comic Sans MS" pitchFamily="66" charset="0"/>
              </a:rPr>
              <a:t>geralmente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são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heterogêneos</a:t>
            </a:r>
            <a:r>
              <a:rPr lang="en-US" dirty="0" smtClean="0">
                <a:latin typeface="Comic Sans MS" pitchFamily="66" charset="0"/>
              </a:rPr>
              <a:t> e </a:t>
            </a:r>
            <a:r>
              <a:rPr lang="en-US" dirty="0" err="1" smtClean="0">
                <a:latin typeface="Comic Sans MS" pitchFamily="66" charset="0"/>
              </a:rPr>
              <a:t>distribuídos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6030580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omic Sans MS" pitchFamily="66" charset="0"/>
              </a:rPr>
              <a:t>Fonte</a:t>
            </a:r>
            <a:r>
              <a:rPr lang="en-US" b="1" dirty="0">
                <a:latin typeface="Comic Sans MS" pitchFamily="66" charset="0"/>
              </a:rPr>
              <a:t>: </a:t>
            </a:r>
            <a:r>
              <a:rPr lang="en-US" dirty="0">
                <a:latin typeface="Comic Sans MS" pitchFamily="66" charset="0"/>
              </a:rPr>
              <a:t>www2.bioetanol.org.br/escibioenergy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Diversidade de Sistemas de Gerência de Workflows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err="1" smtClean="0">
                <a:latin typeface="Comic Sans MS" panose="030F0702030302020204" pitchFamily="66" charset="0"/>
              </a:rPr>
              <a:t>Askalon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sz="43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Chiron</a:t>
            </a:r>
            <a:endParaRPr lang="pt-BR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Kepler</a:t>
            </a:r>
          </a:p>
          <a:p>
            <a:r>
              <a:rPr lang="pt-BR" dirty="0" err="1" smtClean="0">
                <a:latin typeface="Comic Sans MS" panose="030F0702030302020204" pitchFamily="66" charset="0"/>
              </a:rPr>
              <a:t>Pegasus</a:t>
            </a:r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sz="43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SciCumulus</a:t>
            </a:r>
            <a:endParaRPr lang="pt-BR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Swift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Taverna</a:t>
            </a:r>
          </a:p>
          <a:p>
            <a:r>
              <a:rPr lang="pt-BR" dirty="0" err="1" smtClean="0">
                <a:latin typeface="Comic Sans MS" panose="030F0702030302020204" pitchFamily="66" charset="0"/>
              </a:rPr>
              <a:t>VisTrails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20" y="1454941"/>
            <a:ext cx="2484487" cy="1298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98" y="1559487"/>
            <a:ext cx="2962449" cy="6898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56" y="2308810"/>
            <a:ext cx="2703759" cy="15194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457" y="4283235"/>
            <a:ext cx="2363541" cy="10990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770" y="2734015"/>
            <a:ext cx="1752786" cy="11685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245" y="3959055"/>
            <a:ext cx="2197835" cy="1872803"/>
          </a:xfrm>
          <a:prstGeom prst="rect">
            <a:avLst/>
          </a:prstGeom>
        </p:spPr>
      </p:pic>
      <p:pic>
        <p:nvPicPr>
          <p:cNvPr id="5122" name="Picture 2" descr="http://www.taverna.org.uk/pages/wp-content/themes/myGrid-Taverna/library/media/images/taverna-wheel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85" y="5544035"/>
            <a:ext cx="8763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1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509120"/>
            <a:ext cx="1880700" cy="19888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>
                <a:latin typeface="Comic Sans MS" panose="030F0702030302020204" pitchFamily="66" charset="0"/>
              </a:rPr>
              <a:t>SGWf</a:t>
            </a:r>
            <a:r>
              <a:rPr lang="pt-BR" dirty="0" smtClean="0">
                <a:latin typeface="Comic Sans MS" panose="030F0702030302020204" pitchFamily="66" charset="0"/>
              </a:rPr>
              <a:t>...um caldeirão de tecnologias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Muitos Modelos…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Computação </a:t>
            </a:r>
            <a:r>
              <a:rPr lang="pt-BR" dirty="0">
                <a:latin typeface="Comic Sans MS" panose="030F0702030302020204" pitchFamily="66" charset="0"/>
              </a:rPr>
              <a:t>– </a:t>
            </a:r>
            <a:r>
              <a:rPr lang="pt-BR" dirty="0" err="1">
                <a:latin typeface="Comic Sans MS" panose="030F0702030302020204" pitchFamily="66" charset="0"/>
              </a:rPr>
              <a:t>control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err="1">
                <a:latin typeface="Comic Sans MS" panose="030F0702030302020204" pitchFamily="66" charset="0"/>
              </a:rPr>
              <a:t>flow</a:t>
            </a:r>
            <a:r>
              <a:rPr lang="pt-BR" dirty="0">
                <a:latin typeface="Comic Sans MS" panose="030F0702030302020204" pitchFamily="66" charset="0"/>
              </a:rPr>
              <a:t>, data </a:t>
            </a:r>
            <a:r>
              <a:rPr lang="pt-BR" dirty="0" err="1">
                <a:latin typeface="Comic Sans MS" panose="030F0702030302020204" pitchFamily="66" charset="0"/>
              </a:rPr>
              <a:t>flow</a:t>
            </a:r>
            <a:r>
              <a:rPr lang="pt-BR" dirty="0">
                <a:latin typeface="Comic Sans MS" panose="030F0702030302020204" pitchFamily="66" charset="0"/>
              </a:rPr>
              <a:t>, pipelines baseados em scripts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Interação</a:t>
            </a:r>
            <a:r>
              <a:rPr lang="pt-BR" dirty="0">
                <a:latin typeface="Comic Sans MS" panose="030F0702030302020204" pitchFamily="66" charset="0"/>
              </a:rPr>
              <a:t>– interativos, batch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Representação </a:t>
            </a:r>
            <a:r>
              <a:rPr lang="pt-BR" dirty="0">
                <a:latin typeface="Comic Sans MS" panose="030F0702030302020204" pitchFamily="66" charset="0"/>
              </a:rPr>
              <a:t>de </a:t>
            </a:r>
            <a:r>
              <a:rPr lang="pt-BR" dirty="0" err="1">
                <a:latin typeface="Comic Sans MS" panose="030F0702030302020204" pitchFamily="66" charset="0"/>
              </a:rPr>
              <a:t>Wf</a:t>
            </a:r>
            <a:r>
              <a:rPr lang="pt-BR" dirty="0">
                <a:latin typeface="Comic Sans MS" panose="030F0702030302020204" pitchFamily="66" charset="0"/>
              </a:rPr>
              <a:t> – DAG, non-DAG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Adaptabilidade </a:t>
            </a:r>
            <a:r>
              <a:rPr lang="pt-BR" dirty="0">
                <a:latin typeface="Comic Sans MS" panose="030F0702030302020204" pitchFamily="66" charset="0"/>
              </a:rPr>
              <a:t>– dinâmicos, estáticos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Muitos </a:t>
            </a:r>
            <a:r>
              <a:rPr lang="pt-BR" dirty="0">
                <a:latin typeface="Comic Sans MS" panose="030F0702030302020204" pitchFamily="66" charset="0"/>
              </a:rPr>
              <a:t>Ambientes…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Componentes – grid</a:t>
            </a:r>
            <a:r>
              <a:rPr lang="pt-BR" dirty="0">
                <a:latin typeface="Comic Sans MS" panose="030F0702030302020204" pitchFamily="66" charset="0"/>
              </a:rPr>
              <a:t>, </a:t>
            </a:r>
            <a:r>
              <a:rPr lang="pt-BR" dirty="0" smtClean="0">
                <a:latin typeface="Comic Sans MS" panose="030F0702030302020204" pitchFamily="66" charset="0"/>
              </a:rPr>
              <a:t>cluster, </a:t>
            </a:r>
            <a:r>
              <a:rPr lang="pt-BR" sz="4100" b="1" dirty="0" smtClean="0">
                <a:latin typeface="Comic Sans MS" panose="030F0702030302020204" pitchFamily="66" charset="0"/>
              </a:rPr>
              <a:t>nuvem</a:t>
            </a:r>
            <a:r>
              <a:rPr lang="pt-BR" b="1" dirty="0" smtClean="0">
                <a:latin typeface="Comic Sans MS" panose="030F0702030302020204" pitchFamily="66" charset="0"/>
              </a:rPr>
              <a:t>, </a:t>
            </a:r>
            <a:r>
              <a:rPr lang="pt-BR" dirty="0" err="1" smtClean="0">
                <a:latin typeface="Comic Sans MS" panose="030F0702030302020204" pitchFamily="66" charset="0"/>
              </a:rPr>
              <a:t>etc</a:t>
            </a:r>
            <a:endParaRPr lang="pt-BR" dirty="0">
              <a:latin typeface="Comic Sans MS" panose="030F0702030302020204" pitchFamily="66" charset="0"/>
            </a:endParaRP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Natureza- </a:t>
            </a:r>
            <a:r>
              <a:rPr lang="pt-BR" dirty="0">
                <a:latin typeface="Comic Sans MS" panose="030F0702030302020204" pitchFamily="66" charset="0"/>
              </a:rPr>
              <a:t>open-</a:t>
            </a:r>
            <a:r>
              <a:rPr lang="pt-BR" dirty="0" err="1">
                <a:latin typeface="Comic Sans MS" panose="030F0702030302020204" pitchFamily="66" charset="0"/>
              </a:rPr>
              <a:t>source</a:t>
            </a:r>
            <a:r>
              <a:rPr lang="pt-BR" dirty="0">
                <a:latin typeface="Comic Sans MS" panose="030F0702030302020204" pitchFamily="66" charset="0"/>
              </a:rPr>
              <a:t>, comerciais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Escala</a:t>
            </a:r>
            <a:r>
              <a:rPr lang="pt-BR" dirty="0">
                <a:latin typeface="Comic Sans MS" panose="030F0702030302020204" pitchFamily="66" charset="0"/>
              </a:rPr>
              <a:t>– </a:t>
            </a:r>
            <a:r>
              <a:rPr lang="pt-BR" dirty="0" err="1">
                <a:latin typeface="Comic Sans MS" panose="030F0702030302020204" pitchFamily="66" charset="0"/>
              </a:rPr>
              <a:t>long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err="1" smtClean="0">
                <a:latin typeface="Comic Sans MS" panose="030F0702030302020204" pitchFamily="66" charset="0"/>
              </a:rPr>
              <a:t>running,data</a:t>
            </a:r>
            <a:r>
              <a:rPr lang="pt-BR" dirty="0" smtClean="0">
                <a:latin typeface="Comic Sans MS" panose="030F0702030302020204" pitchFamily="66" charset="0"/>
              </a:rPr>
              <a:t> </a:t>
            </a:r>
            <a:r>
              <a:rPr lang="pt-BR" dirty="0">
                <a:latin typeface="Comic Sans MS" panose="030F0702030302020204" pitchFamily="66" charset="0"/>
              </a:rPr>
              <a:t>streaming, </a:t>
            </a:r>
            <a:r>
              <a:rPr lang="pt-BR" dirty="0" err="1">
                <a:latin typeface="Comic Sans MS" panose="030F0702030302020204" pitchFamily="66" charset="0"/>
              </a:rPr>
              <a:t>etc</a:t>
            </a:r>
            <a:r>
              <a:rPr lang="pt-BR" dirty="0">
                <a:latin typeface="Comic Sans MS" panose="030F0702030302020204" pitchFamily="66" charset="0"/>
              </a:rPr>
              <a:t>…</a:t>
            </a:r>
          </a:p>
          <a:p>
            <a:r>
              <a:rPr lang="pt-BR" dirty="0">
                <a:latin typeface="Comic Sans MS" panose="030F0702030302020204" pitchFamily="66" charset="0"/>
              </a:rPr>
              <a:t>Muitas tecnologias….</a:t>
            </a:r>
          </a:p>
          <a:p>
            <a:pPr lvl="1"/>
            <a:r>
              <a:rPr lang="pt-BR" dirty="0">
                <a:latin typeface="Comic Sans MS" panose="030F0702030302020204" pitchFamily="66" charset="0"/>
              </a:rPr>
              <a:t>centralizado, distribuído, local, </a:t>
            </a:r>
            <a:r>
              <a:rPr lang="pt-BR" dirty="0" smtClean="0">
                <a:latin typeface="Comic Sans MS" panose="030F0702030302020204" pitchFamily="66" charset="0"/>
              </a:rPr>
              <a:t>Web</a:t>
            </a:r>
            <a:r>
              <a:rPr lang="pt-BR" dirty="0">
                <a:latin typeface="Comic Sans MS" panose="030F070203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30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 do Tutorial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Motivação</a:t>
            </a:r>
          </a:p>
          <a:p>
            <a:r>
              <a:rPr lang="pt-BR" dirty="0"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dirty="0">
                <a:latin typeface="Comic Sans MS" panose="030F0702030302020204" pitchFamily="66" charset="0"/>
              </a:rPr>
              <a:t>Máquinas de Workflow para Nuvem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Aplicação de Proveniência em e-Science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586520"/>
            <a:ext cx="2304256" cy="2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Comic Sans MS" pitchFamily="66" charset="0"/>
              </a:rPr>
              <a:t>Computação em Nuvem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>
                <a:latin typeface="Comic Sans MS" pitchFamily="66" charset="0"/>
              </a:rPr>
              <a:t>Uma das opções para prover um ambiente </a:t>
            </a:r>
            <a:r>
              <a:rPr lang="pt-BR" dirty="0" smtClean="0">
                <a:latin typeface="Comic Sans MS" pitchFamily="66" charset="0"/>
              </a:rPr>
              <a:t>de alto desempenho para </a:t>
            </a:r>
            <a:r>
              <a:rPr lang="pt-BR" dirty="0">
                <a:latin typeface="Comic Sans MS" pitchFamily="66" charset="0"/>
              </a:rPr>
              <a:t>cientistas é executar seus experimentos em nuvens </a:t>
            </a:r>
            <a:r>
              <a:rPr lang="pt-BR" dirty="0" smtClean="0">
                <a:latin typeface="Comic Sans MS" pitchFamily="66" charset="0"/>
              </a:rPr>
              <a:t>de computadores</a:t>
            </a:r>
          </a:p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Se baseia na ideia de prover recursos (</a:t>
            </a:r>
            <a:r>
              <a:rPr lang="pt-BR" i="1" dirty="0" smtClean="0">
                <a:latin typeface="Comic Sans MS" pitchFamily="66" charset="0"/>
              </a:rPr>
              <a:t>software</a:t>
            </a:r>
            <a:r>
              <a:rPr lang="pt-BR" dirty="0" smtClean="0">
                <a:latin typeface="Comic Sans MS" pitchFamily="66" charset="0"/>
              </a:rPr>
              <a:t> e </a:t>
            </a:r>
            <a:r>
              <a:rPr lang="pt-BR" i="1" dirty="0" smtClean="0">
                <a:latin typeface="Comic Sans MS" pitchFamily="66" charset="0"/>
              </a:rPr>
              <a:t>hardware</a:t>
            </a:r>
            <a:r>
              <a:rPr lang="pt-BR" dirty="0" smtClean="0">
                <a:latin typeface="Comic Sans MS" pitchFamily="66" charset="0"/>
              </a:rPr>
              <a:t>) utilizando o ambiente </a:t>
            </a:r>
            <a:r>
              <a:rPr lang="pt-BR" i="1" dirty="0" smtClean="0">
                <a:latin typeface="Comic Sans MS" pitchFamily="66" charset="0"/>
              </a:rPr>
              <a:t>Web</a:t>
            </a:r>
            <a:r>
              <a:rPr lang="pt-BR" dirty="0" smtClean="0">
                <a:latin typeface="Comic Sans MS" pitchFamily="66" charset="0"/>
              </a:rPr>
              <a:t> para uma gama (virtualmente infinita) de usuários</a:t>
            </a:r>
          </a:p>
          <a:p>
            <a:pPr lvl="1"/>
            <a:r>
              <a:rPr lang="pt-BR" dirty="0" smtClean="0">
                <a:latin typeface="Comic Sans MS" pitchFamily="66" charset="0"/>
              </a:rPr>
              <a:t>Elasticidade </a:t>
            </a:r>
            <a:r>
              <a:rPr lang="pt-BR" dirty="0">
                <a:latin typeface="Comic Sans MS" pitchFamily="66" charset="0"/>
              </a:rPr>
              <a:t>de Recursos</a:t>
            </a:r>
          </a:p>
          <a:p>
            <a:pPr lvl="1"/>
            <a:r>
              <a:rPr lang="pt-BR" dirty="0">
                <a:latin typeface="Comic Sans MS" pitchFamily="66" charset="0"/>
              </a:rPr>
              <a:t>Virtualização de Recursos</a:t>
            </a:r>
          </a:p>
          <a:p>
            <a:pPr lvl="1"/>
            <a:r>
              <a:rPr lang="pt-BR" dirty="0">
                <a:latin typeface="Comic Sans MS" pitchFamily="66" charset="0"/>
              </a:rPr>
              <a:t>Personalização</a:t>
            </a:r>
          </a:p>
          <a:p>
            <a:pPr lvl="1"/>
            <a:r>
              <a:rPr lang="pt-BR" dirty="0">
                <a:latin typeface="Comic Sans MS" pitchFamily="66" charset="0"/>
              </a:rPr>
              <a:t>Disponibilidade</a:t>
            </a:r>
          </a:p>
          <a:p>
            <a:endParaRPr lang="en-US" dirty="0"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638734" cy="197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5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 smtClean="0">
                <a:latin typeface="Comic Sans MS" pitchFamily="66" charset="0"/>
              </a:rPr>
              <a:t>Quem já usa Computação em Nuvem?</a:t>
            </a:r>
            <a:endParaRPr lang="en-US" sz="4000" dirty="0"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19" y="1557884"/>
            <a:ext cx="7212969" cy="61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31" y="2753362"/>
            <a:ext cx="5465525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22" y="3789040"/>
            <a:ext cx="441960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2" y="1412776"/>
            <a:ext cx="11334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5183"/>
            <a:ext cx="22479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7566"/>
            <a:ext cx="2762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9" y="5229200"/>
            <a:ext cx="3048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3525140" y="5524445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FAPEMIG lança </a:t>
            </a:r>
            <a:r>
              <a:rPr lang="pt-BR" sz="2000" b="1" dirty="0"/>
              <a:t>edital para </a:t>
            </a:r>
            <a:r>
              <a:rPr lang="pt-BR" sz="2000" b="1" i="1" dirty="0" err="1"/>
              <a:t>cloud</a:t>
            </a:r>
            <a:r>
              <a:rPr lang="pt-BR" sz="2000" b="1" i="1" dirty="0"/>
              <a:t> </a:t>
            </a:r>
            <a:r>
              <a:rPr lang="pt-BR" sz="2000" b="1" i="1" dirty="0" err="1" smtClean="0"/>
              <a:t>computing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77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5985480"/>
            <a:ext cx="2133600" cy="365125"/>
          </a:xfrm>
        </p:spPr>
        <p:txBody>
          <a:bodyPr/>
          <a:lstStyle/>
          <a:p>
            <a:fld id="{9BC2078F-18BD-4E8A-B1CA-04CCB2988B1B}" type="slidenum">
              <a:rPr lang="pt-BR" smtClean="0"/>
              <a:pPr/>
              <a:t>65</a:t>
            </a:fld>
            <a:endParaRPr lang="pt-B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58130"/>
            <a:ext cx="4653976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00808"/>
            <a:ext cx="3457599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058130"/>
            <a:ext cx="3643338" cy="132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843684"/>
            <a:ext cx="4714875" cy="97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772642"/>
            <a:ext cx="5857875" cy="1390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772642"/>
            <a:ext cx="2724150" cy="148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000" dirty="0" smtClean="0">
                <a:latin typeface="Comic Sans MS" pitchFamily="66" charset="0"/>
              </a:rPr>
              <a:t>Quem já usa Computação em Nuvem?</a:t>
            </a:r>
            <a:endParaRPr lang="en-US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315395"/>
            <a:ext cx="8231040" cy="827590"/>
          </a:xfrm>
          <a:ln/>
        </p:spPr>
        <p:txBody>
          <a:bodyPr lIns="0" tIns="35198" rIns="0" bIns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 smtClean="0">
                <a:latin typeface="Comic Sans MS" pitchFamily="66" charset="0"/>
              </a:rPr>
              <a:t>Computação em Nuvem: </a:t>
            </a:r>
            <a:r>
              <a:rPr lang="pt-BR" dirty="0">
                <a:latin typeface="Comic Sans MS" pitchFamily="66" charset="0"/>
              </a:rPr>
              <a:t>Definição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6881" y="1285860"/>
            <a:ext cx="8360640" cy="4844865"/>
          </a:xfrm>
          <a:ln/>
        </p:spPr>
        <p:txBody>
          <a:bodyPr lIns="0" tIns="25599" rIns="0" bIns="0">
            <a:normAutofit/>
          </a:bodyPr>
          <a:lstStyle/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>
                <a:latin typeface="Comic Sans MS" pitchFamily="66" charset="0"/>
              </a:rPr>
              <a:t>Diversas </a:t>
            </a:r>
            <a:r>
              <a:rPr lang="pt-BR" dirty="0" smtClean="0">
                <a:latin typeface="Comic Sans MS" pitchFamily="66" charset="0"/>
              </a:rPr>
              <a:t>definições: </a:t>
            </a:r>
            <a:r>
              <a:rPr lang="pt-BR" b="1" dirty="0" smtClean="0">
                <a:solidFill>
                  <a:srgbClr val="C00000"/>
                </a:solidFill>
                <a:latin typeface="Comic Sans MS" pitchFamily="66" charset="0"/>
              </a:rPr>
              <a:t>não há consenso!</a:t>
            </a:r>
            <a:endParaRPr lang="pt-BR" b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>
                <a:latin typeface="Comic Sans MS" pitchFamily="66" charset="0"/>
              </a:rPr>
              <a:t>Mais de 20 definições em </a:t>
            </a:r>
            <a:r>
              <a:rPr lang="pt-BR" b="1" dirty="0">
                <a:latin typeface="Comic Sans MS" pitchFamily="66" charset="0"/>
              </a:rPr>
              <a:t>Vaquero (2009)</a:t>
            </a: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>
                <a:latin typeface="Comic Sans MS" pitchFamily="66" charset="0"/>
              </a:rPr>
              <a:t>Segundo </a:t>
            </a:r>
            <a:r>
              <a:rPr lang="pt-BR" b="1" dirty="0" smtClean="0">
                <a:latin typeface="Comic Sans MS" pitchFamily="66" charset="0"/>
              </a:rPr>
              <a:t>Ian Foster</a:t>
            </a:r>
            <a:r>
              <a:rPr lang="pt-BR" dirty="0" smtClean="0">
                <a:latin typeface="Comic Sans MS" pitchFamily="66" charset="0"/>
              </a:rPr>
              <a:t>:</a:t>
            </a:r>
            <a:endParaRPr lang="pt-BR" dirty="0">
              <a:latin typeface="Comic Sans MS" pitchFamily="66" charset="0"/>
            </a:endParaRPr>
          </a:p>
          <a:p>
            <a:pPr marL="781932" lvl="1" indent="-292325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sz="2600" dirty="0">
                <a:latin typeface="Comic Sans MS" pitchFamily="66" charset="0"/>
              </a:rPr>
              <a:t>“...um paradigma de computação em larga escala que possui foco em proporcionar </a:t>
            </a:r>
            <a:r>
              <a:rPr lang="pt-BR" sz="2600" b="1" dirty="0">
                <a:latin typeface="Comic Sans MS" pitchFamily="66" charset="0"/>
              </a:rPr>
              <a:t>economia de escala</a:t>
            </a:r>
            <a:r>
              <a:rPr lang="pt-BR" sz="2600" dirty="0">
                <a:latin typeface="Comic Sans MS" pitchFamily="66" charset="0"/>
              </a:rPr>
              <a:t>, em que um conjunto </a:t>
            </a:r>
            <a:r>
              <a:rPr lang="pt-BR" sz="2600" b="1" dirty="0">
                <a:latin typeface="Comic Sans MS" pitchFamily="66" charset="0"/>
              </a:rPr>
              <a:t>abstrato, virtualizado, dinamicamente escalável</a:t>
            </a:r>
            <a:r>
              <a:rPr lang="pt-BR" sz="2600" dirty="0">
                <a:latin typeface="Comic Sans MS" pitchFamily="66" charset="0"/>
              </a:rPr>
              <a:t> de poder de processamento, armazenamento, plataformas e serviços são disponibilizados </a:t>
            </a:r>
            <a:r>
              <a:rPr lang="pt-BR" sz="2600" b="1" dirty="0">
                <a:latin typeface="Comic Sans MS" pitchFamily="66" charset="0"/>
              </a:rPr>
              <a:t>sob demanda</a:t>
            </a:r>
            <a:r>
              <a:rPr lang="pt-BR" sz="2600" dirty="0">
                <a:latin typeface="Comic Sans MS" pitchFamily="66" charset="0"/>
              </a:rPr>
              <a:t> para clientes externos através da </a:t>
            </a:r>
            <a:r>
              <a:rPr lang="pt-BR" sz="2600" b="1" dirty="0">
                <a:latin typeface="Comic Sans MS" pitchFamily="66" charset="0"/>
              </a:rPr>
              <a:t>Internet</a:t>
            </a:r>
            <a:r>
              <a:rPr lang="pt-BR" sz="2600" dirty="0">
                <a:latin typeface="Comic Sans MS" pitchFamily="66" charset="0"/>
              </a:rPr>
              <a:t>.”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613568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Comic Sans MS" pitchFamily="66" charset="0"/>
              </a:rPr>
              <a:t>Vaquero, L. M., Rodero-Merino, L., Caceres, J., and Lindner, M. (2009). A break in the clouds: towards a cloud definition. SIGCOMM Comput. Commun. Rev., 39(1):50–55</a:t>
            </a:r>
          </a:p>
        </p:txBody>
      </p:sp>
    </p:spTree>
    <p:extLst>
      <p:ext uri="{BB962C8B-B14F-4D97-AF65-F5344CB8AC3E}">
        <p14:creationId xmlns:p14="http://schemas.microsoft.com/office/powerpoint/2010/main" val="954860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pt-BR" dirty="0" smtClean="0">
                <a:latin typeface="Comic Sans MS" pitchFamily="66" charset="0"/>
              </a:rPr>
              <a:t>Computação em Nuvem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08104" y="5661248"/>
            <a:ext cx="360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Comic Sans MS" pitchFamily="66" charset="0"/>
              </a:rPr>
              <a:t>Traduzido de: Voorsluys, W; Broberg, J; Buyya, R; Introduction to Cloud Computing. IN: Cloud Computing. Wiley. 2011.</a:t>
            </a:r>
          </a:p>
        </p:txBody>
      </p:sp>
      <p:sp>
        <p:nvSpPr>
          <p:cNvPr id="12" name="Elipse 11"/>
          <p:cNvSpPr/>
          <p:nvPr/>
        </p:nvSpPr>
        <p:spPr>
          <a:xfrm>
            <a:off x="2612965" y="1412776"/>
            <a:ext cx="2714644" cy="2714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2612965" y="3698792"/>
            <a:ext cx="2714644" cy="2714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1469957" y="2555784"/>
            <a:ext cx="2714644" cy="2714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827411" y="2627222"/>
            <a:ext cx="2714644" cy="2714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419872" y="941587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omic Sans MS" pitchFamily="66" charset="0"/>
              </a:rPr>
              <a:t>Hardware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612965" y="6413436"/>
            <a:ext cx="326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omic Sans MS" pitchFamily="66" charset="0"/>
              </a:rPr>
              <a:t>Gerenciamento de Sistemas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 rot="5400000">
            <a:off x="5281334" y="3728020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omic Sans MS" pitchFamily="66" charset="0"/>
              </a:rPr>
              <a:t>Tecnologias de Internet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 rot="16200000">
            <a:off x="-208629" y="3628135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Comic Sans MS" pitchFamily="66" charset="0"/>
              </a:rPr>
              <a:t>Paradigmas de </a:t>
            </a:r>
          </a:p>
          <a:p>
            <a:pPr algn="ctr"/>
            <a:r>
              <a:rPr lang="pt-BR" b="1" dirty="0" smtClean="0">
                <a:latin typeface="Comic Sans MS" pitchFamily="66" charset="0"/>
              </a:rPr>
              <a:t>Computação/Negócios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137064" y="1627090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Comic Sans MS" pitchFamily="66" charset="0"/>
              </a:rPr>
              <a:t>- Virtualização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469957" y="3484478"/>
            <a:ext cx="1718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Comic Sans MS" pitchFamily="66" charset="0"/>
              </a:rPr>
              <a:t>- Grades </a:t>
            </a:r>
          </a:p>
          <a:p>
            <a:r>
              <a:rPr lang="pt-BR" b="1" dirty="0" smtClean="0">
                <a:latin typeface="Comic Sans MS" pitchFamily="66" charset="0"/>
              </a:rPr>
              <a:t>- Computação</a:t>
            </a:r>
          </a:p>
          <a:p>
            <a:r>
              <a:rPr lang="pt-BR" b="1" dirty="0" smtClean="0">
                <a:latin typeface="Comic Sans MS" pitchFamily="66" charset="0"/>
              </a:rPr>
              <a:t>  Utilitária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501810" y="3413040"/>
            <a:ext cx="1968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 smtClean="0">
                <a:latin typeface="Comic Sans MS" pitchFamily="66" charset="0"/>
              </a:rPr>
              <a:t>- SOA</a:t>
            </a:r>
          </a:p>
          <a:p>
            <a:pPr algn="r"/>
            <a:r>
              <a:rPr lang="pt-BR" b="1" dirty="0" smtClean="0">
                <a:latin typeface="Comic Sans MS" pitchFamily="66" charset="0"/>
              </a:rPr>
              <a:t>- Web 2.0</a:t>
            </a:r>
          </a:p>
          <a:p>
            <a:pPr algn="r"/>
            <a:r>
              <a:rPr lang="pt-BR" b="1" dirty="0" smtClean="0">
                <a:latin typeface="Comic Sans MS" pitchFamily="66" charset="0"/>
              </a:rPr>
              <a:t>- Web Services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152322" y="5552791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Comic Sans MS" pitchFamily="66" charset="0"/>
              </a:rPr>
              <a:t>- Computação</a:t>
            </a:r>
          </a:p>
          <a:p>
            <a:pPr algn="ctr"/>
            <a:r>
              <a:rPr lang="pt-BR" b="1" dirty="0" smtClean="0">
                <a:latin typeface="Comic Sans MS" pitchFamily="66" charset="0"/>
              </a:rPr>
              <a:t>Autonômica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3827411" y="3698792"/>
            <a:ext cx="35719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8611217">
            <a:off x="3821444" y="2531965"/>
            <a:ext cx="2904359" cy="9370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546018" y="1409217"/>
            <a:ext cx="2343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Comic Sans MS" pitchFamily="66" charset="0"/>
              </a:rPr>
              <a:t>Computação em Nuvem</a:t>
            </a:r>
            <a:endParaRPr lang="pt-BR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12926" y="172518"/>
            <a:ext cx="8231040" cy="827590"/>
          </a:xfrm>
          <a:ln/>
        </p:spPr>
        <p:txBody>
          <a:bodyPr lIns="0" tIns="35198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>
                <a:latin typeface="Comic Sans MS" pitchFamily="66" charset="0"/>
              </a:rPr>
              <a:t>Arquitetura </a:t>
            </a:r>
            <a:r>
              <a:rPr lang="pt-BR" dirty="0" smtClean="0">
                <a:latin typeface="Comic Sans MS" pitchFamily="66" charset="0"/>
              </a:rPr>
              <a:t>da Nuvem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8501122" cy="497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214282" y="6074132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Comic Sans MS" pitchFamily="66" charset="0"/>
              </a:rPr>
              <a:t>Fonte: </a:t>
            </a:r>
            <a:r>
              <a:rPr lang="pt-BR" sz="1400" dirty="0" smtClean="0">
                <a:latin typeface="Comic Sans MS" pitchFamily="66" charset="0"/>
              </a:rPr>
              <a:t>Dexter Duncan, Xingchen Chu, Christian Vecchiola, and Rajkumar Buyya. The structure of the new IT frontier: Cloud computing - Part I. Online, 2009</a:t>
            </a:r>
            <a:endParaRPr lang="pt-BR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95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5395"/>
            <a:ext cx="9143999" cy="756152"/>
          </a:xfrm>
          <a:ln/>
        </p:spPr>
        <p:txBody>
          <a:bodyPr lIns="0" tIns="35198" rIns="0" bIns="0"/>
          <a:lstStyle/>
          <a:p>
            <a:pPr defTabSz="4075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 smtClean="0">
                <a:latin typeface="Comic Sans MS" pitchFamily="66" charset="0"/>
              </a:rPr>
              <a:t>Tipos de Nuvem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8679" y="1556792"/>
            <a:ext cx="6429388" cy="520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0" y="1357299"/>
            <a:ext cx="2601912" cy="4770546"/>
          </a:xfrm>
          <a:noFill/>
          <a:ln/>
        </p:spPr>
        <p:txBody>
          <a:bodyPr lIns="0" tIns="25599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pt-BR" sz="2800" dirty="0" smtClean="0">
                <a:latin typeface="Comic Sans MS" pitchFamily="66" charset="0"/>
              </a:rPr>
              <a:t>Públicas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Privadas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Híbridas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Comunitárias</a:t>
            </a:r>
          </a:p>
          <a:p>
            <a:pPr>
              <a:lnSpc>
                <a:spcPct val="80000"/>
              </a:lnSpc>
            </a:pPr>
            <a:endParaRPr lang="pt-BR" sz="28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1" y="3668866"/>
            <a:ext cx="1770252" cy="97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83995"/>
            <a:ext cx="2483096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41" y="2276872"/>
            <a:ext cx="1865883" cy="67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20" y="4790786"/>
            <a:ext cx="2004814" cy="20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57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O quarto paradigma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mic Sans MS" pitchFamily="66" charset="0"/>
              </a:rPr>
              <a:t>“The speed at which any given </a:t>
            </a:r>
            <a:r>
              <a:rPr lang="en-US" sz="2400" dirty="0" smtClean="0">
                <a:latin typeface="Comic Sans MS" pitchFamily="66" charset="0"/>
              </a:rPr>
              <a:t>scientific discipline </a:t>
            </a:r>
            <a:r>
              <a:rPr lang="en-US" sz="2400" dirty="0">
                <a:latin typeface="Comic Sans MS" pitchFamily="66" charset="0"/>
              </a:rPr>
              <a:t>advances will depend on how </a:t>
            </a:r>
            <a:r>
              <a:rPr lang="en-US" sz="2400" dirty="0" smtClean="0">
                <a:latin typeface="Comic Sans MS" pitchFamily="66" charset="0"/>
              </a:rPr>
              <a:t>well its </a:t>
            </a:r>
            <a:r>
              <a:rPr lang="en-US" sz="2400" dirty="0">
                <a:latin typeface="Comic Sans MS" pitchFamily="66" charset="0"/>
              </a:rPr>
              <a:t>researchers collaborate with one </a:t>
            </a:r>
            <a:r>
              <a:rPr lang="en-US" sz="2400" dirty="0" smtClean="0">
                <a:latin typeface="Comic Sans MS" pitchFamily="66" charset="0"/>
              </a:rPr>
              <a:t>another, and </a:t>
            </a:r>
            <a:r>
              <a:rPr lang="en-US" sz="2400" dirty="0">
                <a:latin typeface="Comic Sans MS" pitchFamily="66" charset="0"/>
              </a:rPr>
              <a:t>with technologists, in areas of </a:t>
            </a:r>
            <a:r>
              <a:rPr lang="en-US" sz="2400" dirty="0" smtClean="0">
                <a:latin typeface="Comic Sans MS" pitchFamily="66" charset="0"/>
              </a:rPr>
              <a:t>e-Science such </a:t>
            </a:r>
            <a:r>
              <a:rPr lang="en-US" sz="2400" dirty="0">
                <a:latin typeface="Comic Sans MS" pitchFamily="66" charset="0"/>
              </a:rPr>
              <a:t>as 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databases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Comic Sans MS" pitchFamily="66" charset="0"/>
              </a:rPr>
              <a:t>workflow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management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</a:rPr>
              <a:t>visualization</a:t>
            </a:r>
            <a:r>
              <a:rPr lang="en-US" sz="2400" dirty="0">
                <a:latin typeface="Comic Sans MS" pitchFamily="66" charset="0"/>
              </a:rPr>
              <a:t>, and </a:t>
            </a:r>
            <a:r>
              <a:rPr lang="en-US" sz="3600" dirty="0">
                <a:solidFill>
                  <a:srgbClr val="C00000"/>
                </a:solidFill>
                <a:latin typeface="Comic Sans MS" pitchFamily="66" charset="0"/>
              </a:rPr>
              <a:t>cloud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computing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technologies.“</a:t>
            </a:r>
          </a:p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608400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http://</a:t>
            </a:r>
            <a:r>
              <a:rPr lang="en-US" dirty="0" smtClean="0">
                <a:latin typeface="Comic Sans MS" pitchFamily="66" charset="0"/>
              </a:rPr>
              <a:t>research.microsoft.com/en-us/collaboration/fourthparadigm</a:t>
            </a:r>
            <a:r>
              <a:rPr lang="en-US" dirty="0">
                <a:latin typeface="Comic Sans MS" pitchFamily="66" charset="0"/>
              </a:rPr>
              <a:t>/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4098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772172" cy="4003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1" y="1844824"/>
            <a:ext cx="6120129" cy="427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0" y="1357299"/>
            <a:ext cx="2745928" cy="4770546"/>
          </a:xfrm>
          <a:noFill/>
          <a:ln/>
        </p:spPr>
        <p:txBody>
          <a:bodyPr lIns="0" tIns="25599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Públicas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latin typeface="Comic Sans MS" pitchFamily="66" charset="0"/>
              </a:rPr>
              <a:t>Privadas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Híbridas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Comunitárias</a:t>
            </a:r>
          </a:p>
          <a:p>
            <a:pPr>
              <a:lnSpc>
                <a:spcPct val="80000"/>
              </a:lnSpc>
            </a:pPr>
            <a:endParaRPr lang="pt-BR" sz="2800" dirty="0">
              <a:latin typeface="Comic Sans MS" pitchFamily="66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" y="315395"/>
            <a:ext cx="9143999" cy="756152"/>
          </a:xfrm>
          <a:prstGeom prst="rect">
            <a:avLst/>
          </a:prstGeom>
          <a:ln/>
        </p:spPr>
        <p:txBody>
          <a:bodyPr vert="horz" lIns="0" tIns="35198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075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smtClean="0">
                <a:latin typeface="Comic Sans MS" pitchFamily="66" charset="0"/>
              </a:rPr>
              <a:t>Tipos de Nuvem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832801"/>
            <a:ext cx="1300728" cy="10261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559" y="5121159"/>
            <a:ext cx="1625798" cy="148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2" y="2924944"/>
            <a:ext cx="910967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0" y="1357299"/>
            <a:ext cx="3394000" cy="4770546"/>
          </a:xfrm>
          <a:noFill/>
          <a:ln/>
        </p:spPr>
        <p:txBody>
          <a:bodyPr lIns="0" tIns="25599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Públicas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Privadas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latin typeface="Comic Sans MS" pitchFamily="66" charset="0"/>
              </a:rPr>
              <a:t>Comunitárias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Híbridas</a:t>
            </a:r>
          </a:p>
          <a:p>
            <a:pPr>
              <a:lnSpc>
                <a:spcPct val="80000"/>
              </a:lnSpc>
            </a:pPr>
            <a:endParaRPr lang="pt-BR" sz="2800" dirty="0">
              <a:latin typeface="Comic Sans MS" pitchFamily="66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5395"/>
            <a:ext cx="9143999" cy="756152"/>
          </a:xfrm>
          <a:ln/>
        </p:spPr>
        <p:txBody>
          <a:bodyPr lIns="0" tIns="35198" rIns="0" bIns="0"/>
          <a:lstStyle/>
          <a:p>
            <a:pPr defTabSz="4075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 smtClean="0">
                <a:latin typeface="Comic Sans MS" pitchFamily="66" charset="0"/>
              </a:rPr>
              <a:t>Tipos de Nuvem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5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043" y="3011354"/>
            <a:ext cx="4730957" cy="351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0" y="1357299"/>
            <a:ext cx="3249984" cy="4770546"/>
          </a:xfrm>
          <a:noFill/>
          <a:ln/>
        </p:spPr>
        <p:txBody>
          <a:bodyPr lIns="0" tIns="25599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Públicas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Privadas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Comunitárias</a:t>
            </a:r>
          </a:p>
          <a:p>
            <a:pPr>
              <a:lnSpc>
                <a:spcPct val="80000"/>
              </a:lnSpc>
            </a:pPr>
            <a:r>
              <a:rPr lang="pt-BR" sz="2800" dirty="0" smtClean="0">
                <a:latin typeface="Comic Sans MS" pitchFamily="66" charset="0"/>
              </a:rPr>
              <a:t>Híbridas</a:t>
            </a:r>
          </a:p>
          <a:p>
            <a:pPr>
              <a:lnSpc>
                <a:spcPct val="80000"/>
              </a:lnSpc>
            </a:pPr>
            <a:endParaRPr lang="pt-BR" sz="2800" dirty="0"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47924"/>
            <a:ext cx="3643306" cy="254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ruz 9"/>
          <p:cNvSpPr/>
          <p:nvPr/>
        </p:nvSpPr>
        <p:spPr>
          <a:xfrm>
            <a:off x="3929058" y="4654427"/>
            <a:ext cx="428628" cy="428628"/>
          </a:xfrm>
          <a:prstGeom prst="plus">
            <a:avLst>
              <a:gd name="adj" fmla="val 4136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15395"/>
            <a:ext cx="9143999" cy="756152"/>
          </a:xfrm>
          <a:ln/>
        </p:spPr>
        <p:txBody>
          <a:bodyPr lIns="0" tIns="35198" rIns="0" bIns="0"/>
          <a:lstStyle/>
          <a:p>
            <a:pPr defTabSz="4075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 smtClean="0">
                <a:latin typeface="Comic Sans MS" pitchFamily="66" charset="0"/>
              </a:rPr>
              <a:t>Tipos de Nuvem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99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22720" y="357166"/>
            <a:ext cx="8231040" cy="714381"/>
          </a:xfrm>
          <a:ln/>
        </p:spPr>
        <p:txBody>
          <a:bodyPr lIns="0" tIns="35198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pt-BR" dirty="0" smtClean="0">
                <a:latin typeface="Comic Sans MS" pitchFamily="66" charset="0"/>
              </a:rPr>
              <a:t>Taxonomia da Nuvem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556792"/>
            <a:ext cx="9144000" cy="362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 rot="16200000">
            <a:off x="4520516" y="2330969"/>
            <a:ext cx="61314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pt-BR" b="1" dirty="0">
                <a:solidFill>
                  <a:schemeClr val="bg1"/>
                </a:solidFill>
              </a:rPr>
              <a:t>SaaS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16200000">
            <a:off x="4509786" y="3310272"/>
            <a:ext cx="623084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pt-BR" b="1" dirty="0">
                <a:solidFill>
                  <a:schemeClr val="bg1"/>
                </a:solidFill>
              </a:rPr>
              <a:t>PaaS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16200000">
            <a:off x="4538801" y="4309737"/>
            <a:ext cx="56505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pt-BR" b="1" dirty="0">
                <a:solidFill>
                  <a:schemeClr val="bg1"/>
                </a:solidFill>
              </a:rPr>
              <a:t>IaaS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2529" y="5498068"/>
            <a:ext cx="9156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 smtClean="0">
                <a:latin typeface="Comic Sans MS" panose="030F0702030302020204" pitchFamily="66" charset="0"/>
              </a:rPr>
              <a:t>Fonte</a:t>
            </a:r>
            <a:r>
              <a:rPr lang="en-US" sz="1600" b="1" dirty="0" smtClean="0">
                <a:latin typeface="Comic Sans MS" panose="030F0702030302020204" pitchFamily="66" charset="0"/>
              </a:rPr>
              <a:t>: </a:t>
            </a:r>
            <a:r>
              <a:rPr lang="en-US" sz="1600" dirty="0" smtClean="0">
                <a:latin typeface="Comic Sans MS" panose="030F0702030302020204" pitchFamily="66" charset="0"/>
              </a:rPr>
              <a:t>Lamia </a:t>
            </a:r>
            <a:r>
              <a:rPr lang="en-US" sz="1600" dirty="0" err="1" smtClean="0">
                <a:latin typeface="Comic Sans MS" panose="030F0702030302020204" pitchFamily="66" charset="0"/>
              </a:rPr>
              <a:t>Youseff</a:t>
            </a:r>
            <a:r>
              <a:rPr lang="en-US" sz="1600" dirty="0" smtClean="0">
                <a:latin typeface="Comic Sans MS" panose="030F0702030302020204" pitchFamily="66" charset="0"/>
              </a:rPr>
              <a:t>, </a:t>
            </a:r>
            <a:r>
              <a:rPr lang="pt-BR" sz="1600" dirty="0">
                <a:latin typeface="Comic Sans MS" panose="030F0702030302020204" pitchFamily="66" charset="0"/>
              </a:rPr>
              <a:t>Maria </a:t>
            </a:r>
            <a:r>
              <a:rPr lang="pt-BR" sz="1600" dirty="0" err="1" smtClean="0">
                <a:latin typeface="Comic Sans MS" panose="030F0702030302020204" pitchFamily="66" charset="0"/>
              </a:rPr>
              <a:t>Butrico</a:t>
            </a:r>
            <a:r>
              <a:rPr lang="pt-BR" sz="1600" dirty="0" smtClean="0">
                <a:latin typeface="Comic Sans MS" panose="030F0702030302020204" pitchFamily="66" charset="0"/>
              </a:rPr>
              <a:t> </a:t>
            </a:r>
            <a:r>
              <a:rPr lang="pt-BR" sz="1600" dirty="0" err="1" smtClean="0">
                <a:latin typeface="Comic Sans MS" panose="030F0702030302020204" pitchFamily="66" charset="0"/>
              </a:rPr>
              <a:t>and</a:t>
            </a:r>
            <a:r>
              <a:rPr lang="pt-BR" sz="1600" dirty="0" smtClean="0">
                <a:latin typeface="Comic Sans MS" panose="030F0702030302020204" pitchFamily="66" charset="0"/>
              </a:rPr>
              <a:t> </a:t>
            </a:r>
            <a:r>
              <a:rPr lang="pt-BR" sz="1600" dirty="0">
                <a:latin typeface="Comic Sans MS" panose="030F0702030302020204" pitchFamily="66" charset="0"/>
              </a:rPr>
              <a:t>Dilma Da Silva</a:t>
            </a:r>
            <a:r>
              <a:rPr lang="en-US" sz="1600" b="1" dirty="0" smtClean="0">
                <a:latin typeface="Comic Sans MS" panose="030F0702030302020204" pitchFamily="66" charset="0"/>
              </a:rPr>
              <a:t>“Toward </a:t>
            </a:r>
            <a:r>
              <a:rPr lang="en-US" sz="1600" b="1" dirty="0">
                <a:latin typeface="Comic Sans MS" panose="030F0702030302020204" pitchFamily="66" charset="0"/>
              </a:rPr>
              <a:t>a Unified Ontology of Cloud Computing</a:t>
            </a:r>
            <a:r>
              <a:rPr lang="en-US" sz="1600" dirty="0">
                <a:latin typeface="Comic Sans MS" panose="030F0702030302020204" pitchFamily="66" charset="0"/>
              </a:rPr>
              <a:t>.”, Grid Computing Environments Workshop, 2008. GCE '08</a:t>
            </a:r>
            <a:endParaRPr lang="pt-BR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73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07" y="3162289"/>
            <a:ext cx="749077" cy="7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 lIns="82945" tIns="41473" rIns="82945" bIns="41473">
            <a:normAutofit fontScale="90000"/>
          </a:bodyPr>
          <a:lstStyle/>
          <a:p>
            <a:r>
              <a:rPr lang="pt-BR" dirty="0" smtClean="0">
                <a:latin typeface="Comic Sans MS" pitchFamily="66" charset="0"/>
              </a:rPr>
              <a:t>IaaS – </a:t>
            </a:r>
            <a:r>
              <a:rPr lang="pt-BR" i="1" dirty="0" smtClean="0">
                <a:latin typeface="Comic Sans MS" pitchFamily="66" charset="0"/>
              </a:rPr>
              <a:t>Infrastructure as a Service</a:t>
            </a:r>
            <a:endParaRPr lang="pt-BR" i="1" dirty="0">
              <a:latin typeface="Comic Sans MS" pitchFamily="66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835"/>
            <a:ext cx="5257808" cy="5197493"/>
          </a:xfrm>
        </p:spPr>
        <p:txBody>
          <a:bodyPr lIns="82945" tIns="41473" rIns="82945" bIns="41473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Comic Sans MS" pitchFamily="66" charset="0"/>
              </a:rPr>
              <a:t>Oferece </a:t>
            </a:r>
            <a:r>
              <a:rPr lang="pt-BR" sz="2800" b="1" dirty="0">
                <a:latin typeface="Comic Sans MS" pitchFamily="66" charset="0"/>
              </a:rPr>
              <a:t>infraestrutura de hardware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Normalmente </a:t>
            </a:r>
            <a:r>
              <a:rPr lang="pt-BR" sz="2400" dirty="0" smtClean="0">
                <a:latin typeface="Comic Sans MS" pitchFamily="66" charset="0"/>
              </a:rPr>
              <a:t>por meio de </a:t>
            </a:r>
            <a:r>
              <a:rPr lang="pt-BR" sz="2400" dirty="0">
                <a:latin typeface="Comic Sans MS" pitchFamily="66" charset="0"/>
              </a:rPr>
              <a:t>virtualização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Comic Sans MS" pitchFamily="66" charset="0"/>
              </a:rPr>
              <a:t>Funciona como um aluguel de recursos: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Equipamentos de Rede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Memória</a:t>
            </a:r>
          </a:p>
          <a:p>
            <a:pPr lvl="1">
              <a:lnSpc>
                <a:spcPct val="90000"/>
              </a:lnSpc>
            </a:pPr>
            <a:r>
              <a:rPr lang="pt-BR" sz="2400" dirty="0" smtClean="0">
                <a:latin typeface="Comic Sans MS" pitchFamily="66" charset="0"/>
              </a:rPr>
              <a:t>CPU</a:t>
            </a:r>
            <a:endParaRPr lang="pt-BR" sz="2400" dirty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Armazenamento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Comic Sans MS" pitchFamily="66" charset="0"/>
              </a:rPr>
              <a:t>Infraestrutura deve ser escalável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Aumentar ou diminuir recursos de acordo com a necessidade do cliente</a:t>
            </a:r>
          </a:p>
          <a:p>
            <a:pPr lvl="1">
              <a:lnSpc>
                <a:spcPct val="90000"/>
              </a:lnSpc>
            </a:pPr>
            <a:endParaRPr lang="pt-BR" sz="2400" dirty="0">
              <a:latin typeface="Comic Sans MS" pitchFamily="66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6286512" y="4657696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Infraestrutura Física</a:t>
            </a:r>
            <a:endParaRPr lang="pt-BR" b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6286512" y="4014754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Hypervisor</a:t>
            </a:r>
            <a:endParaRPr lang="pt-BR" b="1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6286512" y="3300374"/>
            <a:ext cx="2643206" cy="5715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VM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5857884" y="3514688"/>
            <a:ext cx="357190" cy="21431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 rot="10800000">
            <a:off x="5143504" y="3943316"/>
            <a:ext cx="392905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 rot="16200000">
            <a:off x="5405188" y="4396012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50000"/>
                  </a:schemeClr>
                </a:solidFill>
              </a:rPr>
              <a:t>Provedor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55" y="1052736"/>
            <a:ext cx="4878089" cy="567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 smtClean="0">
                <a:latin typeface="Comic Sans MS" pitchFamily="66" charset="0"/>
              </a:rPr>
              <a:t>IaaS – Custo Financeiro</a:t>
            </a:r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3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 err="1">
                <a:latin typeface="Comic Sans MS" pitchFamily="66" charset="0"/>
              </a:rPr>
              <a:t>IaaS</a:t>
            </a:r>
            <a:r>
              <a:rPr lang="pt-BR" dirty="0">
                <a:latin typeface="Comic Sans MS" pitchFamily="66" charset="0"/>
              </a:rPr>
              <a:t>: Exemplos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928670"/>
            <a:ext cx="5500726" cy="1970226"/>
          </a:xfrm>
          <a:prstGeom prst="rect">
            <a:avLst/>
          </a:prstGeom>
          <a:noFill/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62942"/>
            <a:ext cx="7215238" cy="167842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01" y="3068960"/>
            <a:ext cx="6336704" cy="197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pt-BR" dirty="0" smtClean="0"/>
              <a:t>Amazon EC2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8770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99592" y="6334958"/>
            <a:ext cx="748883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9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pt-BR" dirty="0" smtClean="0"/>
              <a:t>Amazon EC2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8770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87624" y="692696"/>
            <a:ext cx="6877050" cy="2016224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 rot="19623997">
            <a:off x="2699792" y="1467692"/>
            <a:ext cx="3567437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Instâncias de uso geral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99592" y="6334958"/>
            <a:ext cx="748883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6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pt-BR" dirty="0" smtClean="0"/>
              <a:t>Amazon EC2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8770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218775" y="2996952"/>
            <a:ext cx="6877050" cy="28803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 rot="19623997">
            <a:off x="3650056" y="2863891"/>
            <a:ext cx="2297304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Instâncias de teste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99592" y="6334958"/>
            <a:ext cx="748883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0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772172" cy="4003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O quarto paradigma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mic Sans MS" pitchFamily="66" charset="0"/>
              </a:rPr>
              <a:t>“The speed at which any given </a:t>
            </a:r>
            <a:r>
              <a:rPr lang="en-US" sz="2400" dirty="0" smtClean="0">
                <a:latin typeface="Comic Sans MS" pitchFamily="66" charset="0"/>
              </a:rPr>
              <a:t>scientific discipline </a:t>
            </a:r>
            <a:r>
              <a:rPr lang="en-US" sz="2400" dirty="0">
                <a:latin typeface="Comic Sans MS" pitchFamily="66" charset="0"/>
              </a:rPr>
              <a:t>advances will depend on how </a:t>
            </a:r>
            <a:r>
              <a:rPr lang="en-US" sz="2400" dirty="0" smtClean="0">
                <a:latin typeface="Comic Sans MS" pitchFamily="66" charset="0"/>
              </a:rPr>
              <a:t>well its </a:t>
            </a:r>
            <a:r>
              <a:rPr lang="en-US" sz="2400" dirty="0">
                <a:latin typeface="Comic Sans MS" pitchFamily="66" charset="0"/>
              </a:rPr>
              <a:t>researchers collaborate with one </a:t>
            </a:r>
            <a:r>
              <a:rPr lang="en-US" sz="2400" dirty="0" smtClean="0">
                <a:latin typeface="Comic Sans MS" pitchFamily="66" charset="0"/>
              </a:rPr>
              <a:t>another, and </a:t>
            </a:r>
            <a:r>
              <a:rPr lang="en-US" sz="2400" dirty="0">
                <a:latin typeface="Comic Sans MS" pitchFamily="66" charset="0"/>
              </a:rPr>
              <a:t>with technologists, in areas of </a:t>
            </a:r>
            <a:r>
              <a:rPr lang="en-US" sz="2400" dirty="0" smtClean="0">
                <a:latin typeface="Comic Sans MS" pitchFamily="66" charset="0"/>
              </a:rPr>
              <a:t>e-Science such </a:t>
            </a:r>
            <a:r>
              <a:rPr lang="en-US" sz="2400" dirty="0">
                <a:latin typeface="Comic Sans MS" pitchFamily="66" charset="0"/>
              </a:rPr>
              <a:t>as databases, workflow </a:t>
            </a:r>
            <a:r>
              <a:rPr lang="en-US" sz="2400" dirty="0" smtClean="0">
                <a:latin typeface="Comic Sans MS" pitchFamily="66" charset="0"/>
              </a:rPr>
              <a:t>management, visualization</a:t>
            </a:r>
            <a:r>
              <a:rPr lang="en-US" sz="2400" dirty="0">
                <a:latin typeface="Comic Sans MS" pitchFamily="66" charset="0"/>
              </a:rPr>
              <a:t>, and cloud </a:t>
            </a:r>
            <a:r>
              <a:rPr lang="en-US" sz="2400" dirty="0" smtClean="0">
                <a:latin typeface="Comic Sans MS" pitchFamily="66" charset="0"/>
              </a:rPr>
              <a:t>computing technologies</a:t>
            </a:r>
            <a:r>
              <a:rPr lang="en-US" sz="2400" dirty="0">
                <a:latin typeface="Comic Sans MS" pitchFamily="66" charset="0"/>
              </a:rPr>
              <a:t>. </a:t>
            </a:r>
            <a:r>
              <a:rPr lang="en-US" sz="2400" dirty="0" smtClean="0">
                <a:latin typeface="Comic Sans MS" pitchFamily="66" charset="0"/>
              </a:rPr>
              <a:t>“</a:t>
            </a:r>
          </a:p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608400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http://</a:t>
            </a:r>
            <a:r>
              <a:rPr lang="en-US" dirty="0" smtClean="0">
                <a:latin typeface="Comic Sans MS" pitchFamily="66" charset="0"/>
              </a:rPr>
              <a:t>research.microsoft.com/en-us/collaboration/fourthparadigm</a:t>
            </a:r>
            <a:r>
              <a:rPr lang="en-US" dirty="0">
                <a:latin typeface="Comic Sans MS" pitchFamily="66" charset="0"/>
              </a:rPr>
              <a:t>/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2010371"/>
            <a:ext cx="5688632" cy="32403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>
                <a:latin typeface="Comic Sans MS" panose="030F0702030302020204" pitchFamily="66" charset="0"/>
              </a:rPr>
              <a:t>O dado não pode mais ser gerenciado separadamente do processo que o gerou!</a:t>
            </a:r>
            <a:endParaRPr lang="pt-B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pt-BR" dirty="0" smtClean="0"/>
              <a:t>Amazon EC2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8770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218775" y="3555924"/>
            <a:ext cx="6877050" cy="275339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99592" y="6334958"/>
            <a:ext cx="748883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 rot="19623997">
            <a:off x="1923398" y="4727859"/>
            <a:ext cx="5970936" cy="4662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Instâncias de computação de alto desempenho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57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itchFamily="66" charset="0"/>
              </a:rPr>
              <a:t>Amazon EC2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1412776"/>
            <a:ext cx="91240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720">
            <a:off x="5643294" y="4202498"/>
            <a:ext cx="3594323" cy="22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832" y="274638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 smtClean="0">
                <a:latin typeface="Comic Sans MS" pitchFamily="66" charset="0"/>
              </a:rPr>
              <a:t>PaaS – Platform as a Service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32" y="1600200"/>
            <a:ext cx="8229600" cy="4525963"/>
          </a:xfrm>
        </p:spPr>
        <p:txBody>
          <a:bodyPr lIns="82945" tIns="41473" rIns="82945" bIns="41473"/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Comic Sans MS" pitchFamily="66" charset="0"/>
              </a:rPr>
              <a:t>Modelo onde se fornece </a:t>
            </a:r>
            <a:r>
              <a:rPr lang="pt-BR" sz="2800" b="1" dirty="0">
                <a:latin typeface="Comic Sans MS" pitchFamily="66" charset="0"/>
              </a:rPr>
              <a:t>recursos para a construção de aplicações</a:t>
            </a:r>
            <a:r>
              <a:rPr lang="pt-BR" sz="2800" dirty="0">
                <a:latin typeface="Comic Sans MS" pitchFamily="66" charset="0"/>
              </a:rPr>
              <a:t> e serviços para a Internet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Comic Sans MS" pitchFamily="66" charset="0"/>
              </a:rPr>
              <a:t>Os recursos incluem: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Ferramentas de desenvolvimento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Teste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Hospedagem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Banco de Dados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Segurança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Comic Sans MS" pitchFamily="66" charset="0"/>
              </a:rPr>
              <a:t>Controle de versões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6286512" y="5953840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Infraestrutura Física</a:t>
            </a:r>
            <a:endParaRPr lang="pt-BR" b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6286512" y="5310898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Hypervisor</a:t>
            </a:r>
            <a:endParaRPr lang="pt-BR" b="1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6286512" y="4667956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VM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5857884" y="4182184"/>
            <a:ext cx="357190" cy="21431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286512" y="3953576"/>
            <a:ext cx="2643206" cy="5715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Ferramentas de Desenvolvimento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 rot="16200000">
            <a:off x="5405188" y="5406405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50000"/>
                  </a:schemeClr>
                </a:solidFill>
              </a:rPr>
              <a:t>Provedor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369" y="3934546"/>
            <a:ext cx="749077" cy="7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 smtClean="0">
                <a:latin typeface="Comic Sans MS" pitchFamily="66" charset="0"/>
              </a:rPr>
              <a:t>PaaS: Exemplos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4602310" cy="1923693"/>
          </a:xfrm>
          <a:prstGeom prst="rect">
            <a:avLst/>
          </a:prstGeom>
          <a:noFill/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071942"/>
            <a:ext cx="3201120" cy="205653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85860"/>
            <a:ext cx="302682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071810"/>
            <a:ext cx="15335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357694"/>
            <a:ext cx="4981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143248"/>
            <a:ext cx="5310193" cy="87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5500702"/>
            <a:ext cx="34602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17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 smtClean="0">
                <a:latin typeface="Comic Sans MS" pitchFamily="66" charset="0"/>
              </a:rPr>
              <a:t>SaaS – Software as a Service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4686304" cy="5197493"/>
          </a:xfrm>
        </p:spPr>
        <p:txBody>
          <a:bodyPr lIns="82945" tIns="41473" rIns="82945" bIns="41473">
            <a:normAutofit/>
          </a:bodyPr>
          <a:lstStyle/>
          <a:p>
            <a:r>
              <a:rPr lang="pt-BR" dirty="0">
                <a:latin typeface="Comic Sans MS" pitchFamily="66" charset="0"/>
              </a:rPr>
              <a:t>Modelo no qual uma </a:t>
            </a:r>
            <a:r>
              <a:rPr lang="pt-BR" b="1" dirty="0">
                <a:latin typeface="Comic Sans MS" pitchFamily="66" charset="0"/>
              </a:rPr>
              <a:t>aplicação</a:t>
            </a:r>
            <a:r>
              <a:rPr lang="pt-BR" dirty="0">
                <a:latin typeface="Comic Sans MS" pitchFamily="66" charset="0"/>
              </a:rPr>
              <a:t> é armazenada em um servidor</a:t>
            </a:r>
          </a:p>
          <a:p>
            <a:r>
              <a:rPr lang="pt-BR" dirty="0">
                <a:latin typeface="Comic Sans MS" pitchFamily="66" charset="0"/>
              </a:rPr>
              <a:t>Usuários a acessam via Internet</a:t>
            </a:r>
          </a:p>
          <a:p>
            <a:pPr lvl="1"/>
            <a:r>
              <a:rPr lang="pt-BR" dirty="0">
                <a:latin typeface="Comic Sans MS" pitchFamily="66" charset="0"/>
              </a:rPr>
              <a:t>Não </a:t>
            </a:r>
            <a:r>
              <a:rPr lang="pt-BR" dirty="0" smtClean="0">
                <a:latin typeface="Comic Sans MS" pitchFamily="66" charset="0"/>
              </a:rPr>
              <a:t>há </a:t>
            </a:r>
            <a:r>
              <a:rPr lang="pt-BR" dirty="0">
                <a:latin typeface="Comic Sans MS" pitchFamily="66" charset="0"/>
              </a:rPr>
              <a:t>a necessidade de dar suporte à aplicação</a:t>
            </a:r>
          </a:p>
          <a:p>
            <a:endParaRPr lang="pt-BR" dirty="0">
              <a:latin typeface="Comic Sans MS" pitchFamily="66" charset="0"/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286512" y="4786322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Infraestrutura Física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6286512" y="4143380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Hypervisor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6286512" y="3500438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VM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6286512" y="2857496"/>
            <a:ext cx="2643206" cy="5715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Ferramentas de Desenvolvimento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57884" y="2370136"/>
            <a:ext cx="357190" cy="21431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6286512" y="2141528"/>
            <a:ext cx="2643206" cy="5715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Aplicações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24" name="Conector reto 23"/>
          <p:cNvCxnSpPr/>
          <p:nvPr/>
        </p:nvCxnSpPr>
        <p:spPr>
          <a:xfrm rot="10800000">
            <a:off x="5143504" y="2784470"/>
            <a:ext cx="392905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 rot="16200000">
            <a:off x="5405188" y="3881696"/>
            <a:ext cx="116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50000"/>
                  </a:schemeClr>
                </a:solidFill>
              </a:rPr>
              <a:t>Provedor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56" y="2003443"/>
            <a:ext cx="749077" cy="7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4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5673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2473289"/>
            <a:ext cx="2857520" cy="105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280" y="4077072"/>
            <a:ext cx="1670389" cy="157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12508"/>
            <a:ext cx="8229600" cy="1143000"/>
          </a:xfrm>
        </p:spPr>
        <p:txBody>
          <a:bodyPr lIns="82945" tIns="41473" rIns="82945" bIns="41473"/>
          <a:lstStyle/>
          <a:p>
            <a:r>
              <a:rPr lang="pt-BR" dirty="0">
                <a:latin typeface="Comic Sans MS" pitchFamily="66" charset="0"/>
              </a:rPr>
              <a:t>SaaS: </a:t>
            </a:r>
            <a:r>
              <a:rPr lang="pt-BR" dirty="0" smtClean="0">
                <a:latin typeface="Comic Sans MS" pitchFamily="66" charset="0"/>
              </a:rPr>
              <a:t>Exemplos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0" y="2960475"/>
            <a:ext cx="5195292" cy="38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8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4372"/>
            <a:ext cx="8229600" cy="1143000"/>
          </a:xfrm>
        </p:spPr>
        <p:txBody>
          <a:bodyPr/>
          <a:lstStyle/>
          <a:p>
            <a:r>
              <a:rPr lang="pt-BR" dirty="0" smtClean="0">
                <a:latin typeface="Comic Sans MS" pitchFamily="66" charset="0"/>
              </a:rPr>
              <a:t>Casos de Sucesso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89027"/>
            <a:ext cx="8229600" cy="5197493"/>
          </a:xfrm>
        </p:spPr>
        <p:txBody>
          <a:bodyPr>
            <a:normAutofit fontScale="92500"/>
          </a:bodyPr>
          <a:lstStyle/>
          <a:p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 </a:t>
            </a:r>
          </a:p>
          <a:p>
            <a:pPr lvl="1"/>
            <a:r>
              <a:rPr lang="pt-BR" dirty="0" err="1" smtClean="0">
                <a:latin typeface="Comic Sans MS" pitchFamily="66" charset="0"/>
              </a:rPr>
              <a:t>Amazon</a:t>
            </a:r>
            <a:r>
              <a:rPr lang="pt-BR" dirty="0" smtClean="0">
                <a:latin typeface="Comic Sans MS" pitchFamily="66" charset="0"/>
              </a:rPr>
              <a:t> EC2 e S3 (100 instâncias)</a:t>
            </a:r>
          </a:p>
          <a:p>
            <a:pPr lvl="1"/>
            <a:r>
              <a:rPr lang="pt-BR" dirty="0" smtClean="0">
                <a:latin typeface="Comic Sans MS" pitchFamily="66" charset="0"/>
              </a:rPr>
              <a:t>Conversão de 11 milhões de artigos (4TB)</a:t>
            </a:r>
          </a:p>
          <a:p>
            <a:pPr marL="457200" lvl="1" indent="0">
              <a:buNone/>
            </a:pPr>
            <a:endParaRPr lang="pt-BR" dirty="0" smtClean="0">
              <a:latin typeface="Comic Sans MS" pitchFamily="66" charset="0"/>
            </a:endParaRPr>
          </a:p>
          <a:p>
            <a:pPr lvl="1"/>
            <a:endParaRPr lang="pt-BR" dirty="0" smtClean="0">
              <a:latin typeface="Comic Sans MS" pitchFamily="66" charset="0"/>
            </a:endParaRPr>
          </a:p>
          <a:p>
            <a:r>
              <a:rPr lang="pt-BR" dirty="0" smtClean="0">
                <a:latin typeface="Comic Sans MS" pitchFamily="66" charset="0"/>
              </a:rPr>
              <a:t>Nasdaq</a:t>
            </a:r>
          </a:p>
          <a:p>
            <a:endParaRPr lang="pt-BR" dirty="0" smtClean="0">
              <a:latin typeface="Comic Sans MS" pitchFamily="66" charset="0"/>
            </a:endParaRPr>
          </a:p>
          <a:p>
            <a:pPr lvl="1"/>
            <a:r>
              <a:rPr lang="pt-BR" dirty="0" smtClean="0">
                <a:latin typeface="Comic Sans MS" pitchFamily="66" charset="0"/>
              </a:rPr>
              <a:t>Processamento de vídeos do Big Brother Brasil</a:t>
            </a:r>
          </a:p>
          <a:p>
            <a:pPr lvl="1"/>
            <a:r>
              <a:rPr lang="pt-BR" dirty="0" smtClean="0">
                <a:latin typeface="Comic Sans MS" pitchFamily="66" charset="0"/>
              </a:rPr>
              <a:t>Evita sobrecarga nos servidores locais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84784"/>
            <a:ext cx="3617286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1391677" cy="133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7"/>
            <a:ext cx="3093785" cy="15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Casos na área científica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57200" y="163934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latin typeface="Comic Sans MS" panose="030F0702030302020204" pitchFamily="66" charset="0"/>
              </a:rPr>
              <a:t>Análise </a:t>
            </a:r>
            <a:r>
              <a:rPr lang="pt-BR" dirty="0" err="1" smtClean="0">
                <a:latin typeface="Comic Sans MS" panose="030F0702030302020204" pitchFamily="66" charset="0"/>
              </a:rPr>
              <a:t>Filogenômica</a:t>
            </a:r>
            <a:endParaRPr lang="pt-BR" dirty="0" smtClean="0">
              <a:latin typeface="Comic Sans MS" panose="030F0702030302020204" pitchFamily="66" charset="0"/>
            </a:endParaRPr>
          </a:p>
          <a:p>
            <a:pPr marL="0" indent="0">
              <a:buFont typeface="Arial" pitchFamily="34" charset="0"/>
              <a:buNone/>
            </a:pPr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Estudos Evolutivos</a:t>
            </a: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 smtClean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Genômica Comparativa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4002976"/>
            <a:ext cx="5515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Comic Sans MS" panose="030F0702030302020204" pitchFamily="66" charset="0"/>
              </a:rPr>
              <a:t>Ocaña, K. A. C. S., OLIVEIRA, D. de, </a:t>
            </a:r>
            <a:r>
              <a:rPr lang="en-US" sz="1200" dirty="0" err="1">
                <a:latin typeface="Comic Sans MS" panose="030F0702030302020204" pitchFamily="66" charset="0"/>
              </a:rPr>
              <a:t>Horta</a:t>
            </a:r>
            <a:r>
              <a:rPr lang="en-US" sz="1200" dirty="0">
                <a:latin typeface="Comic Sans MS" panose="030F0702030302020204" pitchFamily="66" charset="0"/>
              </a:rPr>
              <a:t>, F., Dias, J., Ogasawara, E., Mattoso, M., (2012), "Exploring Molecular Evolution Reconstruction Using a Parallel Cloud-based Scientific Workflow". </a:t>
            </a:r>
            <a:r>
              <a:rPr lang="en-US" sz="1200" dirty="0" smtClean="0">
                <a:latin typeface="Comic Sans MS" panose="030F0702030302020204" pitchFamily="66" charset="0"/>
              </a:rPr>
              <a:t>Brazilian </a:t>
            </a:r>
            <a:r>
              <a:rPr lang="en-US" sz="1200" dirty="0">
                <a:latin typeface="Comic Sans MS" panose="030F0702030302020204" pitchFamily="66" charset="0"/>
              </a:rPr>
              <a:t>Symposium on Bioinformatics (BSB 2012), Campo Grande, MT.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42023"/>
            <a:ext cx="3746027" cy="147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7504" y="5784851"/>
            <a:ext cx="5515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Comic Sans MS" panose="030F0702030302020204" pitchFamily="66" charset="0"/>
              </a:rPr>
              <a:t>OCANA, K. ; OLIVEIRA, D. ; DIAS, J. ; OGASAWARA, E. ; MATTOSO, M. L. Q. . Optimizing Phylogenetic Analysis Using SciHmm Cloud-based Scientific Workflow. </a:t>
            </a:r>
            <a:r>
              <a:rPr lang="en-US" sz="1200" dirty="0" smtClean="0">
                <a:latin typeface="Comic Sans MS" panose="030F0702030302020204" pitchFamily="66" charset="0"/>
              </a:rPr>
              <a:t>7</a:t>
            </a:r>
            <a:r>
              <a:rPr lang="en-US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1200" dirty="0" smtClean="0">
                <a:latin typeface="Comic Sans MS" panose="030F0702030302020204" pitchFamily="66" charset="0"/>
              </a:rPr>
              <a:t> IEEE </a:t>
            </a:r>
            <a:r>
              <a:rPr lang="en-US" sz="1200" dirty="0">
                <a:latin typeface="Comic Sans MS" panose="030F0702030302020204" pitchFamily="66" charset="0"/>
              </a:rPr>
              <a:t>e Science conference. </a:t>
            </a:r>
            <a:r>
              <a:rPr lang="en-US" sz="1200" dirty="0" smtClean="0">
                <a:latin typeface="Comic Sans MS" panose="030F0702030302020204" pitchFamily="66" charset="0"/>
              </a:rPr>
              <a:t>IEEE </a:t>
            </a:r>
            <a:r>
              <a:rPr lang="en-US" sz="1200" dirty="0">
                <a:latin typeface="Comic Sans MS" panose="030F0702030302020204" pitchFamily="66" charset="0"/>
              </a:rPr>
              <a:t>Computer Society, 2011.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208787"/>
            <a:ext cx="2866865" cy="160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7504" y="2112384"/>
            <a:ext cx="54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Comic Sans MS" panose="030F0702030302020204" pitchFamily="66" charset="0"/>
              </a:rPr>
              <a:t>OLIVEIRA, D., Ocaña, K. A. C. S., Ogasawara, E., Dias, J., </a:t>
            </a:r>
            <a:r>
              <a:rPr lang="en-US" sz="1200" dirty="0" err="1">
                <a:latin typeface="Comic Sans MS" panose="030F0702030302020204" pitchFamily="66" charset="0"/>
              </a:rPr>
              <a:t>Goncalves</a:t>
            </a:r>
            <a:r>
              <a:rPr lang="en-US" sz="1200" dirty="0">
                <a:latin typeface="Comic Sans MS" panose="030F0702030302020204" pitchFamily="66" charset="0"/>
              </a:rPr>
              <a:t>, J., Mattoso, M., (2012), "</a:t>
            </a:r>
            <a:r>
              <a:rPr lang="en-US" sz="1200" b="1" dirty="0">
                <a:latin typeface="Comic Sans MS" panose="030F0702030302020204" pitchFamily="66" charset="0"/>
              </a:rPr>
              <a:t>Cloud-based Phylogenomic Inference of Evolutionary Relationships: A Performance Study</a:t>
            </a:r>
            <a:r>
              <a:rPr lang="en-US" sz="1200" dirty="0">
                <a:latin typeface="Comic Sans MS" panose="030F0702030302020204" pitchFamily="66" charset="0"/>
              </a:rPr>
              <a:t>". </a:t>
            </a:r>
            <a:r>
              <a:rPr lang="en-US" sz="1200" dirty="0" smtClean="0">
                <a:latin typeface="Comic Sans MS" panose="030F0702030302020204" pitchFamily="66" charset="0"/>
              </a:rPr>
              <a:t>2nd </a:t>
            </a:r>
            <a:r>
              <a:rPr lang="en-US" sz="1200" dirty="0">
                <a:latin typeface="Comic Sans MS" panose="030F0702030302020204" pitchFamily="66" charset="0"/>
              </a:rPr>
              <a:t>International Workshop on Cloud Computing and Scientific Applications (CCSA), </a:t>
            </a:r>
            <a:r>
              <a:rPr lang="en-US" sz="1200" dirty="0" smtClean="0">
                <a:latin typeface="Comic Sans MS" panose="030F0702030302020204" pitchFamily="66" charset="0"/>
              </a:rPr>
              <a:t>Ottawa</a:t>
            </a:r>
            <a:r>
              <a:rPr lang="en-US" sz="12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17" y="3416027"/>
            <a:ext cx="3440302" cy="174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7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Roteiro do Tutorial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Motivação</a:t>
            </a:r>
          </a:p>
          <a:p>
            <a:r>
              <a:rPr lang="pt-BR" dirty="0">
                <a:latin typeface="Comic Sans MS" panose="030F0702030302020204" pitchFamily="66" charset="0"/>
              </a:rPr>
              <a:t>Workflows Científicos</a:t>
            </a:r>
          </a:p>
          <a:p>
            <a:r>
              <a:rPr lang="pt-BR" dirty="0">
                <a:latin typeface="Comic Sans MS" panose="030F0702030302020204" pitchFamily="66" charset="0"/>
              </a:rPr>
              <a:t>Nuvens de Computadores</a:t>
            </a:r>
          </a:p>
          <a:p>
            <a:r>
              <a:rPr lang="pt-BR" b="1" dirty="0">
                <a:solidFill>
                  <a:srgbClr val="C00000"/>
                </a:solidFill>
                <a:latin typeface="Comic Sans MS" panose="030F0702030302020204" pitchFamily="66" charset="0"/>
              </a:rPr>
              <a:t>Proveniência de Dados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Máquinas de Workflow para Nuvem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Aplicação de Proveniência em e-Science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Demo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586520"/>
            <a:ext cx="2304256" cy="2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O que é proveniência?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De acordo com o </a:t>
            </a:r>
            <a:r>
              <a:rPr lang="pt-BR" dirty="0">
                <a:latin typeface="Comic Sans MS" pitchFamily="66" charset="0"/>
              </a:rPr>
              <a:t>dicionário Aurélio: </a:t>
            </a:r>
            <a:endParaRPr lang="pt-BR" dirty="0" smtClean="0">
              <a:latin typeface="Comic Sans MS" pitchFamily="66" charset="0"/>
            </a:endParaRPr>
          </a:p>
          <a:p>
            <a:pPr lvl="1"/>
            <a:r>
              <a:rPr lang="pt-BR" dirty="0" smtClean="0">
                <a:latin typeface="Comic Sans MS" pitchFamily="66" charset="0"/>
              </a:rPr>
              <a:t>“</a:t>
            </a:r>
            <a:r>
              <a:rPr lang="pt-BR" i="1" dirty="0" err="1" smtClean="0">
                <a:latin typeface="Comic Sans MS" pitchFamily="66" charset="0"/>
              </a:rPr>
              <a:t>s.f</a:t>
            </a:r>
            <a:r>
              <a:rPr lang="pt-BR" i="1" dirty="0">
                <a:latin typeface="Comic Sans MS" pitchFamily="66" charset="0"/>
              </a:rPr>
              <a:t>. Primeira manifestação; começo, </a:t>
            </a:r>
            <a:r>
              <a:rPr lang="pt-BR" i="1" dirty="0" smtClean="0">
                <a:latin typeface="Comic Sans MS" pitchFamily="66" charset="0"/>
              </a:rPr>
              <a:t>princípio. Procedência</a:t>
            </a:r>
            <a:r>
              <a:rPr lang="pt-BR" i="1" dirty="0">
                <a:latin typeface="Comic Sans MS" pitchFamily="66" charset="0"/>
              </a:rPr>
              <a:t>; ponto de partida de uma nação, de uma família; </a:t>
            </a:r>
            <a:r>
              <a:rPr lang="pt-BR" i="1" dirty="0" smtClean="0">
                <a:latin typeface="Comic Sans MS" pitchFamily="66" charset="0"/>
              </a:rPr>
              <a:t>naturalidade. Nascimento</a:t>
            </a:r>
            <a:r>
              <a:rPr lang="pt-BR" i="1" dirty="0">
                <a:latin typeface="Comic Sans MS" pitchFamily="66" charset="0"/>
              </a:rPr>
              <a:t>, proveniência; ascendência</a:t>
            </a:r>
            <a:r>
              <a:rPr lang="pt-BR" i="1" dirty="0" smtClean="0">
                <a:latin typeface="Comic Sans MS" pitchFamily="66" charset="0"/>
              </a:rPr>
              <a:t>. Origem.”</a:t>
            </a:r>
            <a:endParaRPr lang="pt-BR" i="1" dirty="0">
              <a:latin typeface="Comic Sans MS" pitchFamily="66" charset="0"/>
            </a:endParaRPr>
          </a:p>
          <a:p>
            <a:endParaRPr lang="pt-BR" dirty="0" smtClean="0">
              <a:latin typeface="Comic Sans MS" pitchFamily="66" charset="0"/>
            </a:endParaRPr>
          </a:p>
          <a:p>
            <a:pPr lvl="1"/>
            <a:endParaRPr lang="pt-BR" dirty="0">
              <a:latin typeface="Comic Sans MS" pitchFamily="66" charset="0"/>
            </a:endParaRPr>
          </a:p>
        </p:txBody>
      </p:sp>
      <p:pic>
        <p:nvPicPr>
          <p:cNvPr id="7" name="Picture 6" descr="provenance-defin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599045" cy="45365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3" name="Picture 15" descr="http://www.osmardeoliveira.com.br/site/images/fotosartigos/medicinaespor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" y="1455920"/>
            <a:ext cx="1320201" cy="13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e-Science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380312" y="1728057"/>
            <a:ext cx="127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Astronomia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1560" y="5733256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Química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359700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339454" y="6175931"/>
            <a:ext cx="13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Engenharias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388424" y="3597002"/>
            <a:ext cx="69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Física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80599" y="105273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Medicina</a:t>
            </a:r>
            <a:endParaRPr lang="pt-BR" dirty="0"/>
          </a:p>
        </p:txBody>
      </p:sp>
      <p:pic>
        <p:nvPicPr>
          <p:cNvPr id="12290" name="Picture 2" descr="http://www.uece.br/uecevest/images/stories/fis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97" y="3977600"/>
            <a:ext cx="761703" cy="74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xQSEhUUEhQVFhQXGRgXFxgYFxcYGhwXFxccFxcVGRcYHCggGhwlHBUXITEiJSkrLi4uGB8zODMsNyotLisBCgoKDg0OGxAQGywkICUtLC8sLSwwLC4tLywvLCwsLCwsLywvLCwsLCwsLS8sLDAsLCwsLCwsLDQsLC8tLzQ0LP/AABEIALEBHAMBIgACEQEDEQH/xAAcAAABBQEBAQAAAAAAAAAAAAAAAwQFBgcCAQj/xABLEAACAQMCAwUFAwgHBgQHAAABAgMABBESIQUxQQYTIlFhBxQycYEjcpEzQlJiobHB8BU1Q3Oz0eE0gpKytNIldJTDFyQ2U1VjZP/EABkBAQADAQEAAAAAAAAAAAAAAAABAwQCBf/EADARAAIBAgMFBgcBAQEAAAAAAAABAgMREiExBBNBUfAyYXGRocEUIoGx0eHxM0MF/9oADAMBAAIRAxEAPwDcaKKKAa5w7euK7LV5eLtnqOVcSZA5j8KA5m6DrkU9ptbRfnHn0pzQBRRRQBRRRQBRRRQHhFMFyp09akKb3PNPnQlOw3Z/8qWsk5t58qbt8J+9UlUI6k+AUVRe2nGJHu47GOR4U7sTTuh0uysxSOFH5pkqxZhvgAAjJppxK2FsglsZZUmQZ0vNLLHJjfRIkjMMHlqGGGcg9Kk4NFoplwXiK3NvDOgIWWNJADzAdQwB9RnFPaAKKKieN9o4LQqsrMZHyVjjR5ZCBzbRGCQo/SOB60BLUVFcC7QwXevuXOqMgSRurRyITuNUbgMAehxg4NStAFFFFANJ7fG6/Uf5V4rhhg08pjOPGelQyGdBXwVzt/D5142SMKOVKI+BSZmI2qCLnsNvzyf5/k0o6gDakVL9AfrXXcOeZAro6Owa61U3JKbEbede9+PWgOpzt8yKeU1giJOpvoKdUAUUUUA3u/zR5muLvlSPFrxYVaVzhIo3kY+SopZv2CqTbWJvYFubyabvJAHWKOaWKOJWGVRREy6mAIyzZJOeQwKA0ZRgYr2s+7D8amS7aymkaaN42lgeQ6pF7tlEkTPzcYdWVjv8QJO1aDQBRRRQBRRTbiVwY4ZHUZKI7AeZVSQP2UAx4t2ns7VglxcwxORnSzqGweTac5A2O/Lao/tR2rWG2iktWjla5mit4GDa4+8lYgMSh3CgMcA74xkVQux17bm0Mkx1zzDvJJDjUzsMkk+nIDoABTPsLDHPxGW1K6reVDOVBZdE8Dp3c6MpBR/ERkYztnlVKrJywnp1P/MqQoOs+Fr5c+T4mkcB4tMeIXdpI4lSGOCRX0hWDShtUb6cKfhyNgcZzmrBc80+dJcN4XFBr7tSGkbXIzMzu7YxlnYknAAAGcAAAYG1K3XNfnVx5g1b4T96pKo1hsfvVJVCJbuUD2h9m7hpo72zQSyKnczQ6gpki1a1ZCdg6lmO/MH6GnScYYPGl3bXVtFI3dmSZCgJ6ojbjURnBPkcZxW4U04pw2K5ieGdFkicYZWGQeo+RBwQRuCARUkFK4Fxk8NEdvcNrsThLa62AjHJILjGy42Ak5HbPnWgVjfaSzuOEr3UubnhcjBWZt2RSdoZT0B2Ak68jgmpHs32hPDlQM7T8KYgRynLSWpPKGXq0Q5BunLljHDmlLCyt1IqWFmp1ld7xTu7q94hrjMAkjhiZj8YiQJIiHkFWUyYO4ZiRtzqb7XdpFnDWtrOApTXc3EbBhDAdtKMMjvpMFVHNRlvLOc8H4rDxG5VZ1LWdnhYraGJnMzDIj1IoKpGoG+ohWPoSBOJXsdY1iw8S0dm+NpccVa6R0EEFvItxPqUReN0McZk+EkFWbngb1fbDtZYzuI4bu3eQ7BVlQsT+qM5b6Vns1uJroCW3FvawhTb2umMKHYZaeRI8oZN8DchQPMmrZxO1t5YNEiK48mAI9CPIjzHKujouFFVX2fcTeWKWGRi720vdB2OWaMoskZYnmwWQKTzJTJ51aqAKa3S5ZfP+FOqaocszeWwoBGbY7V3BESctsBvXkQ1P8t6c3CkqcVCRCRz35xkDb5/TlXqzZYrjl1z/pXkEowB1pGIgl2JP44qSReGXVnbl60qBTa1Hg9c9OfypW2bI59T9PSgFaKKKAKKajOdm/GvTMw5qPoaAQu7ZZhLHIMo6NGw81ZdLD8Cayjh3vFvFPDJ9olm4hMiMBqXQHQlXIwwRlB3O+a1yPbOeZNYzxTiif0VeSK4Mlzc3LBQRrwzmKLwjf4QuPpUEFq9mvCJZpBxGZe7RotFtHkFtEhV2mfHIsFUAZ2Gc1o9RnCrQRxxwD4IY0jAH6ihR+6l7lNK4HU/wqSR5RTOQZZQAR/l/Oacd6M4+n1oBSiiigMH7SdnYbS+eGIN3TT2DBCdkW4mkWWNcY8BCjY8quHsU4HElq13u00zSIzMc6Y4pWRUXyHhyfM/IVCe0WULxM5z+U4WdgTynmzyH7OtW72On/wuL+8uP+okqqMUpvrkbataUqEYuV+6/j7WLrTe55r86cU1nfLDH5p3q0xDdvhP3qkqj2Q45Hnn6U9ikDDIqEQjuiiipJE7iBZFZHUMjAqysAQQdiCDsQR0rE+L2v8ARXEmtrZh7tLCshjlyyqru6GMDm6DRkZIO+M9a3Cs27fWUFzxKBZFyLe2mmnILLlHIWGIspB3dXb6eu9VaN4Mo2iOKmyB4u3DoY4l7pjCqYdYyV1soATvdGNS41nfbOKS7PdsGUOLDhkxRypQwwNpAC4wXIAA2zn9Y1GdjexknE2kd5BHYpK0bfEZXChSyKeQXxadeSefPetI4Lx+4ntBeQ9xFZDvtMbI5cW8KSKkmrUBqLxodGAApPiJquhGfakVbNCb+efkvco/FeIcQic3N/ZSRQMApdXWUppyVd1jyVUgkZPkPqm3bKBgFikad22SKJHd2P6IUDn86tfAu21zM/Dlfuh7xFNPckwTRqkSKGTu2kfDA6sFhqHWrxwma3k1NbhNm0PpXSwbAbSwIBBwynfoQa0mwhvZ5wSW2t2a4AFxPIZpFBBCZVUSIMOelEXJ8y3TFWmiigOJnwpNNQdK4pW53Kr9TSN02TgfKptchitkuxPnTmuUXAA8q6qCQooooDlkzQigbCuqKAKKKKAz+TtfJC6m7tWt4GIHed6smjOwMyhRpHLJUsB123q6iLYEt+FZFfdop7qRBFZSXDAMrwzW5VQDjJZphoUgKR66iM+cde8Zhtimq1vuGHUdRiMkcZ2ONKHVA2Sc5x0+oiWSucyslc2DjvE/d7W4m/8AtRSP9UQsP3CsglsDnglmBuO5dx8j37/sU06u+MS30Xu0d8ZbaYFZJGtVV13AWMyoRGdROOQPhxnJpx2hkezvoeIP3TJAAvdozMe7Kd27AlVwyqSQMHO49azTmm149eplqVIycc8r/wA9TXUAJ1KcHqCK7khJxvy9P9azqGS2ur68j4iyBxJEtmkhAxCEDLNBn85mLFnXJGMZAGKqCSJLEuWt2S/4vzyveCFJTkD9XTnb/wDo/X31Gw3UxHVqz9Mf61yFJYHBHPOf4VEcF420tzPbmNVEKowIZtw7yBBpZFyNEatqXK5YqCSpNT1AFFFcTShVLMcKoJJ8gBkmgMj7ff1mf73hP/UTVa/ZB/VcX95c/wDUyVT7ZJOKyteao4lZ7eSONs5CWrvJErEZGp9e5Hw9NVS3sy4m8Lvwxyp0B54pFBGpWk1SowJPiVpNj1B6Y3pjOLnrqZ4Ti55PX9GkzTBfn0FN4gVxkV14V9T50i0hboSKtLnmOHkriI6CSeRpHJPIGlI5+hqAPQc8q9pqq9UOPTpSiT9G2P7Pxro6FqwvtF2hHu19d76ryYrCcHBtoB3cWluXiILY82PzOo+0DiLQ2MojP202m3h8+8mPdgj7oJb/AHTWZXdks/FLKwj/ACFoqs+OWmAA7+YaTSPrVsdnVWnJydkl+reqM9f5rQ5modheDCysLe3ONaoDJvn7V/HJ8/EzfTFJw9i4Eglto3mS3kDr3Qk8CrKcyKgIJUHLbZ21HGDvVgWEbem9KVUaCvp2WSN0lhkYTRW5toS+GRUwMZRQurdVJ3BOMZFOuzXBjaRuhfXrlkl5EBe8bVoGpmYgebEk78hgCWooAriWULzrl7hR1z8t6QQEtkjnyoD2Nslm+griAZf5b0pKlcWpw2PP+FdcDniPaKKK5OgooooAooooAooooDLOJ2FzbHMF5cBt9pX79Tn9WYNpPkRyPQ8q8vLfh/dCe+mluSQG1XEhARvJUBCRsDthQNwedd8X4mGBdyFVRkk7AAdTSns67GwTxi/uojI8rvJAsuSkcLNmNhGfDlh48kH4hyoCo33GuJ3cDG2tZmsxldccYTWnIPHHsXyN8qMCopeJTKwlvLKd7Zcq5mhkEeW2GSR8/kSPSvpACvGUEEEZB2IPl5VnezQbvmZZbJBu+fmZR2d4vIqhuHS+8Q43tJpPtFHlBOfiHkr58gRVy7Pdq4bolUYrKmdcMg0SoQcHKHmAdtS5HPeq92l9lcbMZuGv7pPz0DPcMemUH5Ppuu36pql3PEngZLbjNs6Mm0NwjFXGPz4rhefmQTnfcVr2WhKbaclfh3+3rnwGKdPtZrmvfryNmseGQxEtCixsQoJHMqudK5P5oycDkMnFPVuMbOMevSs3suN3yKiwSW94jkhJpMrKuFZtMsUeA5wvxAr670T9pL6VHSaS3s40bTJNHl5X8KtpijkBEezfEdXpjnV3wtS9rZ6dcSzfwte5b+0HbG2s8LIWaV8COGNdUrknAwudgTtqbAz1ql9peMySIW4lL7rbkbWcL/aOD0uJxuB5qmBvg5qtW/EmnMltwe2aRn2muXYs+5+OW4bkeoAOdtqtfZ/2bxowm4i/vdxz0nPcq36qH8pz5t/wiqdp2eUGoqS7+729fE4xzqdnJc+uvEz6Xj76u8trSWG2YBY+7hk7ttOQWUgYJ5An0p5wXj0Kssd5DNa3GWeO4AaGfDHZssPGmMDScggYwRWn319LJxKGwV2hT3drmRlA1MocRJEhIOkZyxwM4AAxvUzc9l4bi1S3vVW50qAXdQGLYwZAV3Rj5qRzrJ8NFO6bucrZIp4k3crvDu0UkQDXX/zNv0urdclR5z26+JfvICPRRV0tb6KSISxOrxsMqyEMp+RG1ZNxPsHf8MYzcMla4hG5hY/aqPJTylHPbY8gAaZcC7UwTOxR2sbvP2mF+ydxsRcW52ztgsMMOQNTvJQyn58Dreyp5VF9eH6NCvOKXE9+bKKTuEjgE0kiKjSapGKxoolVkCgKSxKk7gDHOrHb2p7tFlbXIFUO4AXUwADNgbDJycetZ1e+83Tm5MFnrh+y1xz3KNImzFe+iK+AsT4GVwDnnvUlJ2uvJY1eOCC0RlVu8updZwRnKQxYJHkSw+XSrN5HmW72Gty3vEy+oqF4n20tIco0gllAOIYgZZCcbKUjBK582wN6zXtN2nt1x71eT3hz4oge4gKkEae6iwXAJU+LVsCOtKcKuOKXChOHWAtITtrZBAuP0gWGtx6qDWjZ4U6scbmkuuV36FW+xdhX68h/w7hd1NpvrmR/eYnLiGTUI4SynTGsOQMBX2bmTuSdxTb2VzBeJ3aTDXJNEHVwPhEcnjTHqZFb/dpvfcH4xZrJ3kZuQw1NLC4bAUbqEfDEjfGxz+ykrO6Tht1DxKAtNZToUkY5Z1jYhmI8nVlBIxuARgbV6TVOezyhTzeTVstOfN2uUpzjVUp5LTnr9jbYZBnBLfJtq7a5Uevy3pus6SIrowaNgGVlOQVYZDAjmCCDXRmA5ACvHubrineOeQA+dJ6R+cSfTpXHeM3IE10tqx5nFShmemYDkBSZnz8qdJbKOmfnQsitkY5dDiusQsI6tRwK4Q6Wya7MQIygII/b+2g+MZ69am98iLWHlFNbWX80/T/KnVcHQUUUUAUUUUAUUUUBR7L2XWauGme5uguCqXE3eRgjkdAADf72RV3Ar2igCiiigCmvEuHRXEZinjSSNuauoYehweo6HpTqigMN4TbvwviMtpHC2t2c2xyTqt2y6qryNgaQNJ35oOe1RSwHivEY4SjaVcG53IAiU5KMyn874Rg/nH1rTe3X9Y8J+/df4IqA9ler/wAV0BS/ex6dRIGrQcZIBIGeuDXqLaJfCt2V8o37s/XKxidFb5Z839iw9ne0lp7tH7nCyxd+bbu0WJSkgySWGvGMDVqBYkb1arZdTZ6CqVwjsO1vPbTKyCNYY++jBY6rmGBrdJlJUZzHLJqyBuFOD0vtucID6V5rbsbLDC94Zb3LK00KO8edDMBqXOzBW5gHqOtSFtjSMAKBsAOWBtsOlNsaQrj6/WncK4UD0rkk7qie1bsel3ayTQwK15EFeNlyrsqMC8eV3bKagAc7kYxV7oo8w1fI+eeGdo5VtwEVhGVkYbEeGH8qcfq53/jUx2E7CNxKI3F3LcR25bEEakIXjAHjLEFghOQAMbD5VHca5z/d45/jCt04T+Qi/u0/5RWals8Yu+viY6OywjK+b8cyM4B2NsbLBtraNG/TI1yb7n7R8t+2l+196IbG6kbThYZCNRABbQQq5O27ED61L14RWk2GY9kLWVbpLCcmRrJZZYpzv3kMugW51dT4ph5AxDypl2j4elhK+tSeHXbfaKBn3e5PKRR0Rzz6A+W1a3iozi9hHOksMyho5EKsp6g469D1B6ECu4VJU5Yo6nM4KSszNuwvFZOHzf0dd7Ruc2rE5Clt+4LDbDc1xtnIBORWqW9uAMkb1jlzwh2DcMuSTPEveWM52M0A3Cah/aoR89s+tWLs37RXSBPf4JgEJikulCtGShwZHQHWv6xCkBtXltQqjc3j117imlPC3CX070XW+7Q28MgieTx5jUhUd9JlbRF3hRSI9THAL4BNN27YWYUv3p0iXuM91L+W3+yHg3fIxgddqgey6yW014JIu/S4uXuo50ltyvdsqmKMh5Q+pdAAwCNxuBvVe4L2cuAnDVnjbUl3Jd3X21uUR9UjRkKJCW3deWeR+VWGg1ymIGnD/PP1NODcx9XTH3hVZHa8yZNpZzXEI/tVMMaP5mMSOC4/WwAehI3oC0W48I/H8d6RnXSdQ5dabcA45Fdxl4tSlTokjcaZI3G5R16Hccsgg5BIqSIzQDKRM7j6U5t5dQ9RzpBfAdJ+E8q8cFTkfyKXI0HteE4514jgjakLs7qDyJ3oSKiYHz8+RoE64znb5GibYE9QDTU5EfTB/GgHiOCMiuq5iXAA9K6oAooooAooooAooooCh9vw39IcJ0kA67ncgsPyQ6Aj99Q3siBDcTyQT30XIY/NPTJqa7dOP6S4SMjOu5OOuO6G+PKq17PuKR2ycYmkPhiaORgMaiAh2A8yRgetc72eLd3y1t3r+sz/APdeD+6NUm+EfKl7b4RVf4RNdyKkk4hWOSIOEQNrjc4IjZy5EnhJ3CruOtWC2+EV23cvQrRRRUEhRRRQGAca5z/d45/jCt04T+Qi/u0/5RWFcYOe/wAb+Hjn+MK1L+nXMllZ2xQNLB38kpGoLCiqo0KDhmZiACTgAE4PKuY8TiOr64st1FNuHJII1EzK0g+JlGAd9iB02xTmujsKZzfE33f8qeVC9oOKx2scs0udKqMKoyzMSAkaDqzEgAetAUD2r6jcWGnDd2lzKw1BdCqEPesxI0rgMMkjc43JqF4p2yX3dUaNTGmgmNhpUpsxUjbYr06g+tNuI3LyvI0q99K8iJJEDqElyN4OGIeXcw5DynkzHfmDWh8A9mtshSe8X3m8J7yR3Zinenc6Ys6cLyGRyUcqzTpupK6djHUoupK8XYzdb+AjP9A5B8rWX/tpS2vLcSBm4EwXSwI90kbJJUg4ZegVvxrfaKsjSwu936fgujRwu936fgw88Ts//wAC3/oW/wC2rB2f48O4BiUJE2TGqkFVQk6VGNhgdOnLpWoVU7/2d2MsjSaJIi51OIZpIkYnmSiMBk9SAM1aXEN7PpTJxG9kT8mIoI5CORmDSMBnqyo2/lqFaLTLg/CYbWJYbeNY415Kv7SSdyT1JyTT2gE5o9QxTaOTIweY5U9qOiOB6ZxUMhivu4x6+lAc4wylvWvGkyK595NLkJneoYxoNBYbDQfTeuPejR7zy/npQm44Ex/QNHfn9A0j7186Pe/nUkj2iiq92q448ElpbwBe+upSilwSqRouuaTSCNTBRgDI3OemCBYaKrXZPjUs0t7FMVb3afu1kA06lKB8MM41rkgkYHLYVMycUhWNpGmjEabu5ddK/Ns4FAPKjeNccgtFDTPgscIigvI7foxxqCzn5DbrVE7T+0piNNkCusERyvGzySEjINtajxuP130r5aqoxvXmlKKJpbmTIaGKTvbp8Nhhc3eNNvDn+ziAABG6864c7aCopQSdtSVs+NI1/PNdBTIz5VdYLwxAlYYi0ZIjfQNRCtzZs75pPiFotxKZLS31xJlLlImAeSCUfaqBqDSMBhxnkQu9SsHspu5olM11HbMpzHbwxa4YwQQdRLAvIQd25892zSNx7L7y1AltL0S3AOWRk7pWG2ArBjpbbG+x25Y3zunVxYl4mF0q2PEtNbF67Izwvb/YXctyqgJiXuw8WkY0Mqxowbz1gk451Z7b4RWESdo1MpW9iltOIoNKTJ9lIcnCh9tM0RI3yGBGTV+su1ssEQF2Flg2AvLcEpj/APfDu0R9RqX7orXSjOcXLC7afU0U6yeTyfJl1nv40063VdTBFyQMseSgnmfQV3FdozMiujOmNahgWXPLUBuPrVK7c2acQt7WCKUhJWaRZk1MgKQyd0TIg0j7Zo25jOkgUl2b7RG3iklv0dby4cYtkTVMxhhjgOhB+Y0kcjhiQoEg8WN6JXLjQKpXbfjrSwzWdgxe6YaGdDhIFJHeNJNyRtGrABLAkHGN6r3a3tNMNLXr+72xOGtoZPtyCPCZpl+FdWAUTHxbswBzX+HtfcVURcOhW1sQcd4RojwDg6AN5G5+meeK5rKpBqOHN5lEqzeUFce8Mns4YGheKPXHmPY5Axs2kjmrDBP6QIyK97OWBUJJEqXCgtJGkNy9vPAJgDLAgPglQsNWklQGJI505/8AgvKDhOInScFi0ALZx4iD3mN+meWw3xTy69jaoAbO9nikAGe80yISOZwNJXPofpWaFOrF3uiinSrxd7ru1LVYdtrQaYpmktXAChbsMh2GB9sxKOfUOSas8bhgCpBB3BByD8jWMcRsON2oCzQJewIdR7vEudiADE+HPPOwO4FRnDO0dkrlU944bOD4hCzIur9e2k8B/wCGvR2fZ51Y3ur8r5/v6F2+ce2mvsb2TjnWK9suP++z6kZViUP7uWGUCKNE/EpF5FRkpEDzJyOYqRFjNfxzmXiMk8YGhdBNvGVKDUrxRFe8JydWSRuQNPKoPs9wtbu+91mI0YM8wCgCZYWCW9rGoJ0QRhkYqdydXzF0dnlTTnJaeniHVUmox4ln9l/ZwZjvJFITSy2Ub7tHA2S0zbflZSSxPPBxnBwNMkkA+vIU0Hh07fCN671jvATyxsf5+tYy9KysOI5M5GCMV3XikHlXtCQooooAoopOeXSPU8qATuHz4R9T5CkNQ59Bso8z50AdPq5/hSkCajq6D4RUEHiWzHcnGacxxhRgV3RUkhRRRQBRRRQBUfxTg8VwYmkB1wtridWKsrEFTgjmCCQQcg+VPXkA26+VEcgOcdOYoDLOP20Pv3uBGm0RFuJEJJ76ed2JkmZjmTGgHDZ3PoMVntlY2ltKskKxIFBy4hWRlAGQ6R5Cl9sAsDjVnbFaF7ROwz3rpcWsix3SLoOvOiSPOoKxXdSCSQQDzIPpUOGeyu8uJV9/eJIAQXWN2d5ADnRnACKep51nnGo55aHsbLW2SGzvG3is8ravg79x72Z7A3N2O8lZ7S3lGWJbvL2dSP7SU7RKdjpAx+r1rVOz/Z+2sY+6tYljXrjdmPm7Hdj6k1JbKOgApBrgn4dh5n+Aq9JI8upVlN3kxaSQLzppk5JPU/XFA8x9WP8ACuM9FBY+dCpjTtBwO2vou7uolkXoTsynzRxup+VZhxHslxDhOqexka5tlBLI2O9VAMnI+GUYB5AH0rWNR5YNda9irDYjBB5EHpVlKtUpO8X+H4riVygpr5kZXwThlleRvcyW0MZdVITCsC25aULuE1ArnHPTmoa04lMjix4XaqJ2B1SAjLKmBraRj4VAI8PIch0p6ezYtZb+37x3ihgjmt/EylBI7AKxU+PSFxvt6VM+xPgoWNuISsXlmDxJtskaSFWHqWZASfQeterOtTjR3kFm3ldKy5/oyQpylUwy0WvfyHnZj2Txqwn4nJ73Nz7vfuFP3TvIee7YHp1rSkQAAAAADAA2AA5ACvQc8q9ryZzlN4pO7N8YqKsgoplbvg4PJhkU4tlwo/H8a5JFajuNcCt7tNFzDHKMHGtFYrnbKkjKnfmKeyzBfn5daSOW3JwPIf50BhlzwriXDs26W8txEpKxSW6d4GTPh1qu6Njnnrnc86m+xfZ+e0F1xK/XumW3lEcRIyExrd3IOzHQABnIyc74rVXmA2FN5BqHiXKnzGR+2tVTba1Slum8vDW2lzPGhCM8aWZn3ZAzrcw8PupJHltS9wspZ8S28iYTWSTq0yynY9Yl8q0tUIGBhh5GmyRZI0rvjGcYwPLPl6UodS8xWQvzHC3AGxBX937KWVgeRzTNbnzoVVO+4PpUrMXHtFNhrHIhvnQbk8tJz+yliRwzYGTTJnJOrqdlHp511IxONXLnt+6uCT/vNy9BU2IBY8nSOm7GnwGK4hi0jH40pUEhRRRQBRRRQBRRRQDaH8o2f5FeQc2bpThkB5gGm9wcsF6c6A6N0OgJoNzn4QSfXbHzrrAxTV/UnHp1qLnWE9Zsn9I/sFcsd9/EfLp8q7jjZuXhX+fxp1FCF5fjUkMQW3LfFsPKnKIBsBXVFCArl0B5iuqKAyvtWQl7xEeI5srfGFZv7SXmVBx9cVJ+xuXHCoR+tP8A48lNO1f+2cS/8lbf4s1OvZPJGnBYpJXWNFacs7MFAHvEm5Y7AfOuviZNblrJZ+f8M8f9peC9y8KvVDj06V6bjYggg/LP4VDLxy3BQLcQsZCyxgOuWZDh1UZySDsR0p9wvicVyuqGRJEBwWRgw1DmuR13FLIvF3YFQDkY64/1pTWTy8I8zzol/dSLzEnApYXFNSry5+dIrqbZeX7qWitOrfhToDHKoYsIRWoHPc04ooqCQooooBN4VPMUg1n+ifxp3RQDAq69PwrtJdVPKZ3ERByNweddJ8yLCsjUhAfGKT7ynNrCR4jz6VLtYhXF1cE4B3oVweRpoxIbX0yQflypxb8ifMk/w/hXB0K0UUUAUUUUAUUUUAU1u0OzDpsadUUBH97XirqOB9aeG3U9K7RAOQxUWO3O6OqKKKk4CiiigCkb26WKN5ZDpSNWdj5KoLMfoAaiu0vaq1sVzcSAMRlY18UjfdQb49TgDqRWdcY47fcUjkUBbKwIIkZyNTIcgiSQ+FQR+am/PxGuJ1Ix1K6lWMNRWxlm4j71c/ZRi5ijjRGZgUjjZmUsQDrc94cjwgcsmors73scllZaGnisZpLiVYwCZFlLd1MIyc/YyucgZPiQj0hDxFI5I7fh7zS94CiuylUklBIxCz8xtg52z8zU5a8GSSdZeF3TwXIPdujN9omrxOJFOVlHgJ3yGKjfrWWE5qfzLr9GOnUqKpeS119vLiW/i1nJLxGCaOK4higt7iQOkSZNxMygx4ZWGpkXJOOoGc5FRfZ64nsbWwttWmd5E7+NlUuDcTszOy51keGVQUGxGonSDmRXtrd2Z039v3qDbvrcaX8hqgc7/NG+S1zJ2+mZgw4e3dj9K4jEuP7vSVB9DJW5HoF3mYjnSlknNj15VE8L43FeR95CTsdLow0ujgZKOvQ7jzBByCRvVgqZMhBRRRXJIUUUUAUUUUAUUUUAUUUUAUGiigOBEMY6V0q4GBXtFAFFFFAFFFFAFFJmZR+cPxFe96vmPxFAd0UUUAUUUUAUUUUAUUUUBgE/9a8V+v8Ah069tP8AV1r8x+6iiq59pdcimp2o9cUWnt5/sHCf/OWP/K1Z8/8A9SL99v3tRRXMv9InM/8AWJq3bv4I/vx/8wqt0UVcaB52C/22/wDuWf8A79afRRUgKKKKgBRRRQBRRRQBRRRQBRRRQBRRRQBRRRQBRRRQBXhr2igI1v5/ZXSUUU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7" name="Picture 9" descr="http://www.infoescola.com/wp-content/uploads/2010/06/hidrocarboneto-metan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33256"/>
            <a:ext cx="1041921" cy="10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tpn.usp.br/site/images/home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13" y="5411137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http://www.vivabiotec.com.br/site/images/DNA%20with%20Featu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78672" cy="6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95085"/>
            <a:ext cx="2079905" cy="11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e 23"/>
          <p:cNvSpPr/>
          <p:nvPr/>
        </p:nvSpPr>
        <p:spPr>
          <a:xfrm>
            <a:off x="3536178" y="3176972"/>
            <a:ext cx="2215661" cy="1520552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Comic Sans MS" pitchFamily="66" charset="0"/>
              </a:rPr>
              <a:t>e</a:t>
            </a:r>
            <a:r>
              <a:rPr lang="pt-BR" sz="2000" dirty="0" smtClean="0">
                <a:latin typeface="Comic Sans MS" pitchFamily="66" charset="0"/>
              </a:rPr>
              <a:t>-Science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971600" y="1416968"/>
            <a:ext cx="7344816" cy="5040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O que é proveniência?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De acordo com o </a:t>
            </a:r>
            <a:r>
              <a:rPr lang="pt-BR" dirty="0">
                <a:latin typeface="Comic Sans MS" pitchFamily="66" charset="0"/>
              </a:rPr>
              <a:t>dicionário Aurélio: </a:t>
            </a:r>
            <a:endParaRPr lang="pt-BR" dirty="0" smtClean="0">
              <a:latin typeface="Comic Sans MS" pitchFamily="66" charset="0"/>
            </a:endParaRPr>
          </a:p>
          <a:p>
            <a:pPr lvl="1"/>
            <a:r>
              <a:rPr lang="pt-BR" dirty="0" smtClean="0">
                <a:latin typeface="Comic Sans MS" pitchFamily="66" charset="0"/>
              </a:rPr>
              <a:t>“</a:t>
            </a:r>
            <a:r>
              <a:rPr lang="pt-BR" i="1" dirty="0" err="1" smtClean="0">
                <a:latin typeface="Comic Sans MS" pitchFamily="66" charset="0"/>
              </a:rPr>
              <a:t>s.f</a:t>
            </a:r>
            <a:r>
              <a:rPr lang="pt-BR" i="1" dirty="0">
                <a:latin typeface="Comic Sans MS" pitchFamily="66" charset="0"/>
              </a:rPr>
              <a:t>. Primeira manifestação; começo, </a:t>
            </a:r>
            <a:r>
              <a:rPr lang="pt-BR" i="1" dirty="0" smtClean="0">
                <a:latin typeface="Comic Sans MS" pitchFamily="66" charset="0"/>
              </a:rPr>
              <a:t>princípio. Procedência</a:t>
            </a:r>
            <a:r>
              <a:rPr lang="pt-BR" i="1" dirty="0">
                <a:latin typeface="Comic Sans MS" pitchFamily="66" charset="0"/>
              </a:rPr>
              <a:t>; ponto de partida de uma nação, de uma família; </a:t>
            </a:r>
            <a:r>
              <a:rPr lang="pt-BR" i="1" dirty="0" smtClean="0">
                <a:latin typeface="Comic Sans MS" pitchFamily="66" charset="0"/>
              </a:rPr>
              <a:t>naturalidade. Nascimento</a:t>
            </a:r>
            <a:r>
              <a:rPr lang="pt-BR" i="1" dirty="0">
                <a:latin typeface="Comic Sans MS" pitchFamily="66" charset="0"/>
              </a:rPr>
              <a:t>, proveniência; ascendência</a:t>
            </a:r>
            <a:r>
              <a:rPr lang="pt-BR" i="1" dirty="0" smtClean="0">
                <a:latin typeface="Comic Sans MS" pitchFamily="66" charset="0"/>
              </a:rPr>
              <a:t>. Origem.”</a:t>
            </a:r>
            <a:endParaRPr lang="pt-BR" i="1" dirty="0">
              <a:latin typeface="Comic Sans MS" pitchFamily="66" charset="0"/>
            </a:endParaRPr>
          </a:p>
          <a:p>
            <a:endParaRPr lang="pt-BR" dirty="0" smtClean="0">
              <a:latin typeface="Comic Sans MS" pitchFamily="66" charset="0"/>
            </a:endParaRPr>
          </a:p>
          <a:p>
            <a:pPr lvl="1"/>
            <a:endParaRPr lang="pt-B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O que é proveniência?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De acordo com o </a:t>
            </a:r>
            <a:r>
              <a:rPr lang="pt-BR" dirty="0">
                <a:latin typeface="Comic Sans MS" pitchFamily="66" charset="0"/>
              </a:rPr>
              <a:t>dicionário Aurélio: </a:t>
            </a:r>
            <a:endParaRPr lang="pt-BR" dirty="0" smtClean="0">
              <a:latin typeface="Comic Sans MS" pitchFamily="66" charset="0"/>
            </a:endParaRPr>
          </a:p>
          <a:p>
            <a:pPr lvl="1"/>
            <a:r>
              <a:rPr lang="pt-BR" dirty="0" smtClean="0">
                <a:latin typeface="Comic Sans MS" pitchFamily="66" charset="0"/>
              </a:rPr>
              <a:t>“</a:t>
            </a:r>
            <a:r>
              <a:rPr lang="pt-BR" i="1" dirty="0" err="1" smtClean="0">
                <a:latin typeface="Comic Sans MS" pitchFamily="66" charset="0"/>
              </a:rPr>
              <a:t>s.f</a:t>
            </a:r>
            <a:r>
              <a:rPr lang="pt-BR" i="1" dirty="0">
                <a:latin typeface="Comic Sans MS" pitchFamily="66" charset="0"/>
              </a:rPr>
              <a:t>. Primeira manifestação; começo, </a:t>
            </a:r>
            <a:r>
              <a:rPr lang="pt-BR" i="1" dirty="0" smtClean="0">
                <a:latin typeface="Comic Sans MS" pitchFamily="66" charset="0"/>
              </a:rPr>
              <a:t>princípio. Procedência</a:t>
            </a:r>
            <a:r>
              <a:rPr lang="pt-BR" i="1" dirty="0">
                <a:latin typeface="Comic Sans MS" pitchFamily="66" charset="0"/>
              </a:rPr>
              <a:t>; ponto de partida de uma nação, de uma família; </a:t>
            </a:r>
            <a:r>
              <a:rPr lang="pt-BR" i="1" dirty="0" smtClean="0">
                <a:latin typeface="Comic Sans MS" pitchFamily="66" charset="0"/>
              </a:rPr>
              <a:t>naturalidade. Nascimento</a:t>
            </a:r>
            <a:r>
              <a:rPr lang="pt-BR" i="1" dirty="0">
                <a:latin typeface="Comic Sans MS" pitchFamily="66" charset="0"/>
              </a:rPr>
              <a:t>, proveniência; ascendência</a:t>
            </a:r>
            <a:r>
              <a:rPr lang="pt-BR" i="1" dirty="0" smtClean="0">
                <a:latin typeface="Comic Sans MS" pitchFamily="66" charset="0"/>
              </a:rPr>
              <a:t>. Origem.”</a:t>
            </a:r>
            <a:endParaRPr lang="pt-BR" i="1" dirty="0">
              <a:latin typeface="Comic Sans MS" pitchFamily="66" charset="0"/>
            </a:endParaRPr>
          </a:p>
          <a:p>
            <a:endParaRPr lang="pt-BR" dirty="0" smtClean="0">
              <a:latin typeface="Comic Sans MS" pitchFamily="66" charset="0"/>
            </a:endParaRPr>
          </a:p>
          <a:p>
            <a:pPr lvl="1"/>
            <a:endParaRPr lang="pt-BR" dirty="0">
              <a:latin typeface="Comic Sans MS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85738"/>
            <a:ext cx="50863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err="1" smtClean="0">
                <a:latin typeface="Comic Sans MS" panose="030F0702030302020204" pitchFamily="66" charset="0"/>
              </a:rPr>
              <a:t>Onde</a:t>
            </a:r>
            <a:r>
              <a:rPr lang="en-GB" sz="4000" dirty="0" smtClean="0">
                <a:latin typeface="Comic Sans MS" panose="030F0702030302020204" pitchFamily="66" charset="0"/>
              </a:rPr>
              <a:t> a </a:t>
            </a:r>
            <a:r>
              <a:rPr lang="en-GB" sz="4000" dirty="0" err="1" smtClean="0">
                <a:latin typeface="Comic Sans MS" panose="030F0702030302020204" pitchFamily="66" charset="0"/>
              </a:rPr>
              <a:t>proveniência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latin typeface="Comic Sans MS" panose="030F0702030302020204" pitchFamily="66" charset="0"/>
              </a:rPr>
              <a:t>pode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latin typeface="Comic Sans MS" panose="030F0702030302020204" pitchFamily="66" charset="0"/>
              </a:rPr>
              <a:t>ser</a:t>
            </a:r>
            <a:r>
              <a:rPr lang="en-GB" sz="4000" dirty="0" smtClean="0"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latin typeface="Comic Sans MS" panose="030F0702030302020204" pitchFamily="66" charset="0"/>
              </a:rPr>
              <a:t>aplicada</a:t>
            </a:r>
            <a:r>
              <a:rPr lang="en-GB" sz="4000" dirty="0" smtClean="0">
                <a:latin typeface="Comic Sans MS" panose="030F0702030302020204" pitchFamily="66" charset="0"/>
              </a:rPr>
              <a:t>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grpSp>
        <p:nvGrpSpPr>
          <p:cNvPr id="4137" name="Group 41"/>
          <p:cNvGrpSpPr>
            <a:grpSpLocks/>
          </p:cNvGrpSpPr>
          <p:nvPr/>
        </p:nvGrpSpPr>
        <p:grpSpPr bwMode="auto">
          <a:xfrm>
            <a:off x="4841875" y="1125538"/>
            <a:ext cx="4302125" cy="2952750"/>
            <a:chOff x="2801" y="572"/>
            <a:chExt cx="2880" cy="1931"/>
          </a:xfrm>
        </p:grpSpPr>
        <p:pic>
          <p:nvPicPr>
            <p:cNvPr id="4100" name="Picture 4" descr="j029746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5" y="1291"/>
              <a:ext cx="492" cy="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MCBS01684_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0" y="1592"/>
              <a:ext cx="548" cy="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MCj02527130000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" y="2056"/>
              <a:ext cx="505" cy="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MCPE06080_0000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" y="1916"/>
              <a:ext cx="516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j029034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" y="1453"/>
              <a:ext cx="493" cy="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>
              <a:off x="3342" y="1476"/>
              <a:ext cx="468" cy="185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V="1">
              <a:off x="3342" y="2032"/>
              <a:ext cx="516" cy="163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V="1">
              <a:off x="4326" y="1337"/>
              <a:ext cx="492" cy="325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>
              <a:off x="4326" y="1986"/>
              <a:ext cx="590" cy="302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" y="572"/>
              <a:ext cx="838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 flipV="1">
              <a:off x="4375" y="1777"/>
              <a:ext cx="615" cy="1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4115" name="Picture 19" descr="j02345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8475"/>
            <a:ext cx="835025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90500" y="4525963"/>
            <a:ext cx="3660775" cy="2332037"/>
            <a:chOff x="120" y="2851"/>
            <a:chExt cx="2306" cy="1469"/>
          </a:xfrm>
        </p:grpSpPr>
        <p:pic>
          <p:nvPicPr>
            <p:cNvPr id="4116" name="Picture 20" descr="j027913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" y="3514"/>
              <a:ext cx="521" cy="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7" name="Picture 21" descr="j028016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3078"/>
              <a:ext cx="397" cy="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j029030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" y="3343"/>
              <a:ext cx="509" cy="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9" name="Picture 23" descr="MCj02408050000[1]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" y="4002"/>
              <a:ext cx="430" cy="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j031023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2851"/>
              <a:ext cx="326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1" name="Line 25"/>
            <p:cNvSpPr>
              <a:spLocks noChangeShapeType="1"/>
            </p:cNvSpPr>
            <p:nvPr/>
          </p:nvSpPr>
          <p:spPr bwMode="auto">
            <a:xfrm>
              <a:off x="604" y="3362"/>
              <a:ext cx="443" cy="189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 flipV="1">
              <a:off x="543" y="3703"/>
              <a:ext cx="463" cy="37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>
              <a:off x="846" y="3249"/>
              <a:ext cx="342" cy="227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 flipV="1">
              <a:off x="825" y="3835"/>
              <a:ext cx="363" cy="246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1550" y="3703"/>
              <a:ext cx="342" cy="19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</p:grp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156325" y="1916113"/>
            <a:ext cx="16642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 smtClean="0">
                <a:latin typeface="Comic Sans MS" panose="030F0702030302020204" pitchFamily="66" charset="0"/>
              </a:rPr>
              <a:t>Contabilidade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1835150" y="4724400"/>
            <a:ext cx="1010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Banking</a:t>
            </a:r>
          </a:p>
        </p:txBody>
      </p:sp>
      <p:grpSp>
        <p:nvGrpSpPr>
          <p:cNvPr id="4129" name="Group 33"/>
          <p:cNvGrpSpPr>
            <a:grpSpLocks/>
          </p:cNvGrpSpPr>
          <p:nvPr/>
        </p:nvGrpSpPr>
        <p:grpSpPr bwMode="auto">
          <a:xfrm>
            <a:off x="4932363" y="4868863"/>
            <a:ext cx="4211637" cy="1989137"/>
            <a:chOff x="385" y="1298"/>
            <a:chExt cx="4883" cy="2217"/>
          </a:xfrm>
        </p:grpSpPr>
        <p:pic>
          <p:nvPicPr>
            <p:cNvPr id="4130" name="Picture 34" descr="j023353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98"/>
              <a:ext cx="925" cy="1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1" name="Picture 35" descr="j030123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115"/>
              <a:ext cx="891" cy="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 descr="MCj03657500000[1]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659"/>
              <a:ext cx="962" cy="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3" name="Picture 37" descr="MCj02871050000[1]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389"/>
              <a:ext cx="793" cy="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793" y="2296"/>
              <a:ext cx="1225" cy="227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>
              <a:off x="2971" y="2568"/>
              <a:ext cx="1270" cy="181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</p:grp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6443663" y="4508500"/>
            <a:ext cx="8595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 smtClean="0">
                <a:latin typeface="Comic Sans MS" panose="030F0702030302020204" pitchFamily="66" charset="0"/>
              </a:rPr>
              <a:t>Saúde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323850" y="1700213"/>
            <a:ext cx="3505200" cy="2232025"/>
            <a:chOff x="703" y="1117"/>
            <a:chExt cx="4839" cy="3005"/>
          </a:xfrm>
        </p:grpSpPr>
        <p:pic>
          <p:nvPicPr>
            <p:cNvPr id="4140" name="Picture 44" descr="j016087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3" y="1570"/>
              <a:ext cx="505" cy="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1" name="Picture 45" descr="j019542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40" y="1434"/>
              <a:ext cx="666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2" name="Picture 46" descr="j019542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2976"/>
              <a:ext cx="893" cy="1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3" name="Picture 47" descr="j021196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3294"/>
              <a:ext cx="116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4" name="Picture 48" descr="j021316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117"/>
              <a:ext cx="914" cy="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45" name="Line 49"/>
            <p:cNvSpPr>
              <a:spLocks noChangeShapeType="1"/>
            </p:cNvSpPr>
            <p:nvPr/>
          </p:nvSpPr>
          <p:spPr bwMode="auto">
            <a:xfrm>
              <a:off x="1519" y="2296"/>
              <a:ext cx="1089" cy="182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46" name="Line 50"/>
            <p:cNvSpPr>
              <a:spLocks noChangeShapeType="1"/>
            </p:cNvSpPr>
            <p:nvPr/>
          </p:nvSpPr>
          <p:spPr bwMode="auto">
            <a:xfrm>
              <a:off x="2608" y="2523"/>
              <a:ext cx="726" cy="635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sp>
          <p:nvSpPr>
            <p:cNvPr id="4147" name="Line 51"/>
            <p:cNvSpPr>
              <a:spLocks noChangeShapeType="1"/>
            </p:cNvSpPr>
            <p:nvPr/>
          </p:nvSpPr>
          <p:spPr bwMode="auto">
            <a:xfrm flipV="1">
              <a:off x="2608" y="2251"/>
              <a:ext cx="1315" cy="227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omic Sans MS" panose="030F0702030302020204" pitchFamily="66" charset="0"/>
              </a:endParaRPr>
            </a:p>
          </p:txBody>
        </p:sp>
        <p:grpSp>
          <p:nvGrpSpPr>
            <p:cNvPr id="4148" name="Group 52"/>
            <p:cNvGrpSpPr>
              <a:grpSpLocks/>
            </p:cNvGrpSpPr>
            <p:nvPr/>
          </p:nvGrpSpPr>
          <p:grpSpPr bwMode="auto">
            <a:xfrm>
              <a:off x="839" y="2840"/>
              <a:ext cx="1010" cy="969"/>
              <a:chOff x="839" y="2840"/>
              <a:chExt cx="1010" cy="969"/>
            </a:xfrm>
          </p:grpSpPr>
          <p:sp>
            <p:nvSpPr>
              <p:cNvPr id="4149" name="Freeform 53"/>
              <p:cNvSpPr>
                <a:spLocks/>
              </p:cNvSpPr>
              <p:nvPr/>
            </p:nvSpPr>
            <p:spPr bwMode="auto">
              <a:xfrm>
                <a:off x="839" y="2971"/>
                <a:ext cx="967" cy="838"/>
              </a:xfrm>
              <a:custGeom>
                <a:avLst/>
                <a:gdLst>
                  <a:gd name="T0" fmla="*/ 1066 w 1935"/>
                  <a:gd name="T1" fmla="*/ 1671 h 1675"/>
                  <a:gd name="T2" fmla="*/ 1209 w 1935"/>
                  <a:gd name="T3" fmla="*/ 1649 h 1675"/>
                  <a:gd name="T4" fmla="*/ 1344 w 1935"/>
                  <a:gd name="T5" fmla="*/ 1609 h 1675"/>
                  <a:gd name="T6" fmla="*/ 1469 w 1935"/>
                  <a:gd name="T7" fmla="*/ 1553 h 1675"/>
                  <a:gd name="T8" fmla="*/ 1583 w 1935"/>
                  <a:gd name="T9" fmla="*/ 1483 h 1675"/>
                  <a:gd name="T10" fmla="*/ 1683 w 1935"/>
                  <a:gd name="T11" fmla="*/ 1401 h 1675"/>
                  <a:gd name="T12" fmla="*/ 1769 w 1935"/>
                  <a:gd name="T13" fmla="*/ 1305 h 1675"/>
                  <a:gd name="T14" fmla="*/ 1839 w 1935"/>
                  <a:gd name="T15" fmla="*/ 1201 h 1675"/>
                  <a:gd name="T16" fmla="*/ 1891 w 1935"/>
                  <a:gd name="T17" fmla="*/ 1087 h 1675"/>
                  <a:gd name="T18" fmla="*/ 1924 w 1935"/>
                  <a:gd name="T19" fmla="*/ 965 h 1675"/>
                  <a:gd name="T20" fmla="*/ 1935 w 1935"/>
                  <a:gd name="T21" fmla="*/ 838 h 1675"/>
                  <a:gd name="T22" fmla="*/ 1924 w 1935"/>
                  <a:gd name="T23" fmla="*/ 711 h 1675"/>
                  <a:gd name="T24" fmla="*/ 1891 w 1935"/>
                  <a:gd name="T25" fmla="*/ 589 h 1675"/>
                  <a:gd name="T26" fmla="*/ 1839 w 1935"/>
                  <a:gd name="T27" fmla="*/ 475 h 1675"/>
                  <a:gd name="T28" fmla="*/ 1769 w 1935"/>
                  <a:gd name="T29" fmla="*/ 369 h 1675"/>
                  <a:gd name="T30" fmla="*/ 1683 w 1935"/>
                  <a:gd name="T31" fmla="*/ 275 h 1675"/>
                  <a:gd name="T32" fmla="*/ 1583 w 1935"/>
                  <a:gd name="T33" fmla="*/ 192 h 1675"/>
                  <a:gd name="T34" fmla="*/ 1469 w 1935"/>
                  <a:gd name="T35" fmla="*/ 122 h 1675"/>
                  <a:gd name="T36" fmla="*/ 1344 w 1935"/>
                  <a:gd name="T37" fmla="*/ 66 h 1675"/>
                  <a:gd name="T38" fmla="*/ 1209 w 1935"/>
                  <a:gd name="T39" fmla="*/ 26 h 1675"/>
                  <a:gd name="T40" fmla="*/ 1066 w 1935"/>
                  <a:gd name="T41" fmla="*/ 4 h 1675"/>
                  <a:gd name="T42" fmla="*/ 918 w 1935"/>
                  <a:gd name="T43" fmla="*/ 1 h 1675"/>
                  <a:gd name="T44" fmla="*/ 772 w 1935"/>
                  <a:gd name="T45" fmla="*/ 17 h 1675"/>
                  <a:gd name="T46" fmla="*/ 634 w 1935"/>
                  <a:gd name="T47" fmla="*/ 51 h 1675"/>
                  <a:gd name="T48" fmla="*/ 507 w 1935"/>
                  <a:gd name="T49" fmla="*/ 101 h 1675"/>
                  <a:gd name="T50" fmla="*/ 389 w 1935"/>
                  <a:gd name="T51" fmla="*/ 166 h 1675"/>
                  <a:gd name="T52" fmla="*/ 283 w 1935"/>
                  <a:gd name="T53" fmla="*/ 246 h 1675"/>
                  <a:gd name="T54" fmla="*/ 192 w 1935"/>
                  <a:gd name="T55" fmla="*/ 337 h 1675"/>
                  <a:gd name="T56" fmla="*/ 117 w 1935"/>
                  <a:gd name="T57" fmla="*/ 438 h 1675"/>
                  <a:gd name="T58" fmla="*/ 59 w 1935"/>
                  <a:gd name="T59" fmla="*/ 550 h 1675"/>
                  <a:gd name="T60" fmla="*/ 19 w 1935"/>
                  <a:gd name="T61" fmla="*/ 670 h 1675"/>
                  <a:gd name="T62" fmla="*/ 1 w 1935"/>
                  <a:gd name="T63" fmla="*/ 796 h 1675"/>
                  <a:gd name="T64" fmla="*/ 5 w 1935"/>
                  <a:gd name="T65" fmla="*/ 924 h 1675"/>
                  <a:gd name="T66" fmla="*/ 30 w 1935"/>
                  <a:gd name="T67" fmla="*/ 1048 h 1675"/>
                  <a:gd name="T68" fmla="*/ 76 w 1935"/>
                  <a:gd name="T69" fmla="*/ 1163 h 1675"/>
                  <a:gd name="T70" fmla="*/ 140 w 1935"/>
                  <a:gd name="T71" fmla="*/ 1272 h 1675"/>
                  <a:gd name="T72" fmla="*/ 221 w 1935"/>
                  <a:gd name="T73" fmla="*/ 1370 h 1675"/>
                  <a:gd name="T74" fmla="*/ 317 w 1935"/>
                  <a:gd name="T75" fmla="*/ 1458 h 1675"/>
                  <a:gd name="T76" fmla="*/ 426 w 1935"/>
                  <a:gd name="T77" fmla="*/ 1532 h 1675"/>
                  <a:gd name="T78" fmla="*/ 548 w 1935"/>
                  <a:gd name="T79" fmla="*/ 1593 h 1675"/>
                  <a:gd name="T80" fmla="*/ 680 w 1935"/>
                  <a:gd name="T81" fmla="*/ 1637 h 1675"/>
                  <a:gd name="T82" fmla="*/ 820 w 1935"/>
                  <a:gd name="T83" fmla="*/ 1665 h 1675"/>
                  <a:gd name="T84" fmla="*/ 967 w 1935"/>
                  <a:gd name="T85" fmla="*/ 1675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5" h="1675">
                    <a:moveTo>
                      <a:pt x="967" y="1675"/>
                    </a:moveTo>
                    <a:lnTo>
                      <a:pt x="1017" y="1674"/>
                    </a:lnTo>
                    <a:lnTo>
                      <a:pt x="1066" y="1671"/>
                    </a:lnTo>
                    <a:lnTo>
                      <a:pt x="1115" y="1665"/>
                    </a:lnTo>
                    <a:lnTo>
                      <a:pt x="1162" y="1658"/>
                    </a:lnTo>
                    <a:lnTo>
                      <a:pt x="1209" y="1649"/>
                    </a:lnTo>
                    <a:lnTo>
                      <a:pt x="1255" y="1637"/>
                    </a:lnTo>
                    <a:lnTo>
                      <a:pt x="1300" y="1624"/>
                    </a:lnTo>
                    <a:lnTo>
                      <a:pt x="1344" y="1609"/>
                    </a:lnTo>
                    <a:lnTo>
                      <a:pt x="1387" y="1593"/>
                    </a:lnTo>
                    <a:lnTo>
                      <a:pt x="1428" y="1573"/>
                    </a:lnTo>
                    <a:lnTo>
                      <a:pt x="1469" y="1553"/>
                    </a:lnTo>
                    <a:lnTo>
                      <a:pt x="1508" y="1532"/>
                    </a:lnTo>
                    <a:lnTo>
                      <a:pt x="1546" y="1509"/>
                    </a:lnTo>
                    <a:lnTo>
                      <a:pt x="1583" y="1483"/>
                    </a:lnTo>
                    <a:lnTo>
                      <a:pt x="1618" y="1458"/>
                    </a:lnTo>
                    <a:lnTo>
                      <a:pt x="1652" y="1429"/>
                    </a:lnTo>
                    <a:lnTo>
                      <a:pt x="1683" y="1401"/>
                    </a:lnTo>
                    <a:lnTo>
                      <a:pt x="1713" y="1370"/>
                    </a:lnTo>
                    <a:lnTo>
                      <a:pt x="1743" y="1339"/>
                    </a:lnTo>
                    <a:lnTo>
                      <a:pt x="1769" y="1305"/>
                    </a:lnTo>
                    <a:lnTo>
                      <a:pt x="1795" y="1272"/>
                    </a:lnTo>
                    <a:lnTo>
                      <a:pt x="1818" y="1236"/>
                    </a:lnTo>
                    <a:lnTo>
                      <a:pt x="1839" y="1201"/>
                    </a:lnTo>
                    <a:lnTo>
                      <a:pt x="1859" y="1163"/>
                    </a:lnTo>
                    <a:lnTo>
                      <a:pt x="1876" y="1126"/>
                    </a:lnTo>
                    <a:lnTo>
                      <a:pt x="1891" y="1087"/>
                    </a:lnTo>
                    <a:lnTo>
                      <a:pt x="1904" y="1048"/>
                    </a:lnTo>
                    <a:lnTo>
                      <a:pt x="1915" y="1007"/>
                    </a:lnTo>
                    <a:lnTo>
                      <a:pt x="1924" y="965"/>
                    </a:lnTo>
                    <a:lnTo>
                      <a:pt x="1930" y="924"/>
                    </a:lnTo>
                    <a:lnTo>
                      <a:pt x="1934" y="881"/>
                    </a:lnTo>
                    <a:lnTo>
                      <a:pt x="1935" y="838"/>
                    </a:lnTo>
                    <a:lnTo>
                      <a:pt x="1934" y="796"/>
                    </a:lnTo>
                    <a:lnTo>
                      <a:pt x="1930" y="753"/>
                    </a:lnTo>
                    <a:lnTo>
                      <a:pt x="1924" y="711"/>
                    </a:lnTo>
                    <a:lnTo>
                      <a:pt x="1915" y="670"/>
                    </a:lnTo>
                    <a:lnTo>
                      <a:pt x="1904" y="629"/>
                    </a:lnTo>
                    <a:lnTo>
                      <a:pt x="1891" y="589"/>
                    </a:lnTo>
                    <a:lnTo>
                      <a:pt x="1876" y="550"/>
                    </a:lnTo>
                    <a:lnTo>
                      <a:pt x="1859" y="513"/>
                    </a:lnTo>
                    <a:lnTo>
                      <a:pt x="1839" y="475"/>
                    </a:lnTo>
                    <a:lnTo>
                      <a:pt x="1818" y="438"/>
                    </a:lnTo>
                    <a:lnTo>
                      <a:pt x="1795" y="404"/>
                    </a:lnTo>
                    <a:lnTo>
                      <a:pt x="1769" y="369"/>
                    </a:lnTo>
                    <a:lnTo>
                      <a:pt x="1743" y="337"/>
                    </a:lnTo>
                    <a:lnTo>
                      <a:pt x="1713" y="306"/>
                    </a:lnTo>
                    <a:lnTo>
                      <a:pt x="1683" y="275"/>
                    </a:lnTo>
                    <a:lnTo>
                      <a:pt x="1652" y="246"/>
                    </a:lnTo>
                    <a:lnTo>
                      <a:pt x="1618" y="218"/>
                    </a:lnTo>
                    <a:lnTo>
                      <a:pt x="1583" y="192"/>
                    </a:lnTo>
                    <a:lnTo>
                      <a:pt x="1546" y="166"/>
                    </a:lnTo>
                    <a:lnTo>
                      <a:pt x="1508" y="143"/>
                    </a:lnTo>
                    <a:lnTo>
                      <a:pt x="1469" y="122"/>
                    </a:lnTo>
                    <a:lnTo>
                      <a:pt x="1428" y="101"/>
                    </a:lnTo>
                    <a:lnTo>
                      <a:pt x="1387" y="82"/>
                    </a:lnTo>
                    <a:lnTo>
                      <a:pt x="1344" y="66"/>
                    </a:lnTo>
                    <a:lnTo>
                      <a:pt x="1300" y="51"/>
                    </a:lnTo>
                    <a:lnTo>
                      <a:pt x="1255" y="37"/>
                    </a:lnTo>
                    <a:lnTo>
                      <a:pt x="1209" y="26"/>
                    </a:lnTo>
                    <a:lnTo>
                      <a:pt x="1162" y="17"/>
                    </a:lnTo>
                    <a:lnTo>
                      <a:pt x="1115" y="10"/>
                    </a:lnTo>
                    <a:lnTo>
                      <a:pt x="1066" y="4"/>
                    </a:lnTo>
                    <a:lnTo>
                      <a:pt x="1017" y="1"/>
                    </a:lnTo>
                    <a:lnTo>
                      <a:pt x="967" y="0"/>
                    </a:lnTo>
                    <a:lnTo>
                      <a:pt x="918" y="1"/>
                    </a:lnTo>
                    <a:lnTo>
                      <a:pt x="869" y="4"/>
                    </a:lnTo>
                    <a:lnTo>
                      <a:pt x="820" y="10"/>
                    </a:lnTo>
                    <a:lnTo>
                      <a:pt x="772" y="17"/>
                    </a:lnTo>
                    <a:lnTo>
                      <a:pt x="726" y="26"/>
                    </a:lnTo>
                    <a:lnTo>
                      <a:pt x="680" y="37"/>
                    </a:lnTo>
                    <a:lnTo>
                      <a:pt x="634" y="51"/>
                    </a:lnTo>
                    <a:lnTo>
                      <a:pt x="591" y="66"/>
                    </a:lnTo>
                    <a:lnTo>
                      <a:pt x="548" y="82"/>
                    </a:lnTo>
                    <a:lnTo>
                      <a:pt x="507" y="101"/>
                    </a:lnTo>
                    <a:lnTo>
                      <a:pt x="466" y="122"/>
                    </a:lnTo>
                    <a:lnTo>
                      <a:pt x="426" y="143"/>
                    </a:lnTo>
                    <a:lnTo>
                      <a:pt x="389" y="166"/>
                    </a:lnTo>
                    <a:lnTo>
                      <a:pt x="352" y="192"/>
                    </a:lnTo>
                    <a:lnTo>
                      <a:pt x="317" y="218"/>
                    </a:lnTo>
                    <a:lnTo>
                      <a:pt x="283" y="246"/>
                    </a:lnTo>
                    <a:lnTo>
                      <a:pt x="252" y="275"/>
                    </a:lnTo>
                    <a:lnTo>
                      <a:pt x="221" y="306"/>
                    </a:lnTo>
                    <a:lnTo>
                      <a:pt x="192" y="337"/>
                    </a:lnTo>
                    <a:lnTo>
                      <a:pt x="165" y="369"/>
                    </a:lnTo>
                    <a:lnTo>
                      <a:pt x="140" y="404"/>
                    </a:lnTo>
                    <a:lnTo>
                      <a:pt x="117" y="438"/>
                    </a:lnTo>
                    <a:lnTo>
                      <a:pt x="95" y="475"/>
                    </a:lnTo>
                    <a:lnTo>
                      <a:pt x="76" y="513"/>
                    </a:lnTo>
                    <a:lnTo>
                      <a:pt x="59" y="550"/>
                    </a:lnTo>
                    <a:lnTo>
                      <a:pt x="44" y="589"/>
                    </a:lnTo>
                    <a:lnTo>
                      <a:pt x="30" y="629"/>
                    </a:lnTo>
                    <a:lnTo>
                      <a:pt x="19" y="670"/>
                    </a:lnTo>
                    <a:lnTo>
                      <a:pt x="11" y="711"/>
                    </a:lnTo>
                    <a:lnTo>
                      <a:pt x="5" y="753"/>
                    </a:lnTo>
                    <a:lnTo>
                      <a:pt x="1" y="796"/>
                    </a:lnTo>
                    <a:lnTo>
                      <a:pt x="0" y="838"/>
                    </a:lnTo>
                    <a:lnTo>
                      <a:pt x="1" y="881"/>
                    </a:lnTo>
                    <a:lnTo>
                      <a:pt x="5" y="924"/>
                    </a:lnTo>
                    <a:lnTo>
                      <a:pt x="11" y="965"/>
                    </a:lnTo>
                    <a:lnTo>
                      <a:pt x="19" y="1007"/>
                    </a:lnTo>
                    <a:lnTo>
                      <a:pt x="30" y="1048"/>
                    </a:lnTo>
                    <a:lnTo>
                      <a:pt x="44" y="1087"/>
                    </a:lnTo>
                    <a:lnTo>
                      <a:pt x="59" y="1126"/>
                    </a:lnTo>
                    <a:lnTo>
                      <a:pt x="76" y="1163"/>
                    </a:lnTo>
                    <a:lnTo>
                      <a:pt x="95" y="1201"/>
                    </a:lnTo>
                    <a:lnTo>
                      <a:pt x="117" y="1236"/>
                    </a:lnTo>
                    <a:lnTo>
                      <a:pt x="140" y="1272"/>
                    </a:lnTo>
                    <a:lnTo>
                      <a:pt x="165" y="1305"/>
                    </a:lnTo>
                    <a:lnTo>
                      <a:pt x="192" y="1339"/>
                    </a:lnTo>
                    <a:lnTo>
                      <a:pt x="221" y="1370"/>
                    </a:lnTo>
                    <a:lnTo>
                      <a:pt x="252" y="1401"/>
                    </a:lnTo>
                    <a:lnTo>
                      <a:pt x="283" y="1429"/>
                    </a:lnTo>
                    <a:lnTo>
                      <a:pt x="317" y="1458"/>
                    </a:lnTo>
                    <a:lnTo>
                      <a:pt x="352" y="1483"/>
                    </a:lnTo>
                    <a:lnTo>
                      <a:pt x="389" y="1509"/>
                    </a:lnTo>
                    <a:lnTo>
                      <a:pt x="426" y="1532"/>
                    </a:lnTo>
                    <a:lnTo>
                      <a:pt x="466" y="1553"/>
                    </a:lnTo>
                    <a:lnTo>
                      <a:pt x="507" y="1573"/>
                    </a:lnTo>
                    <a:lnTo>
                      <a:pt x="548" y="1593"/>
                    </a:lnTo>
                    <a:lnTo>
                      <a:pt x="591" y="1609"/>
                    </a:lnTo>
                    <a:lnTo>
                      <a:pt x="634" y="1624"/>
                    </a:lnTo>
                    <a:lnTo>
                      <a:pt x="680" y="1637"/>
                    </a:lnTo>
                    <a:lnTo>
                      <a:pt x="726" y="1649"/>
                    </a:lnTo>
                    <a:lnTo>
                      <a:pt x="772" y="1658"/>
                    </a:lnTo>
                    <a:lnTo>
                      <a:pt x="820" y="1665"/>
                    </a:lnTo>
                    <a:lnTo>
                      <a:pt x="869" y="1671"/>
                    </a:lnTo>
                    <a:lnTo>
                      <a:pt x="918" y="1674"/>
                    </a:lnTo>
                    <a:lnTo>
                      <a:pt x="967" y="16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0" name="Freeform 54"/>
              <p:cNvSpPr>
                <a:spLocks/>
              </p:cNvSpPr>
              <p:nvPr/>
            </p:nvSpPr>
            <p:spPr bwMode="auto">
              <a:xfrm>
                <a:off x="1434" y="2850"/>
                <a:ext cx="92" cy="159"/>
              </a:xfrm>
              <a:custGeom>
                <a:avLst/>
                <a:gdLst>
                  <a:gd name="T0" fmla="*/ 153 w 184"/>
                  <a:gd name="T1" fmla="*/ 62 h 318"/>
                  <a:gd name="T2" fmla="*/ 161 w 184"/>
                  <a:gd name="T3" fmla="*/ 61 h 318"/>
                  <a:gd name="T4" fmla="*/ 171 w 184"/>
                  <a:gd name="T5" fmla="*/ 58 h 318"/>
                  <a:gd name="T6" fmla="*/ 179 w 184"/>
                  <a:gd name="T7" fmla="*/ 50 h 318"/>
                  <a:gd name="T8" fmla="*/ 183 w 184"/>
                  <a:gd name="T9" fmla="*/ 40 h 318"/>
                  <a:gd name="T10" fmla="*/ 184 w 184"/>
                  <a:gd name="T11" fmla="*/ 28 h 318"/>
                  <a:gd name="T12" fmla="*/ 181 w 184"/>
                  <a:gd name="T13" fmla="*/ 17 h 318"/>
                  <a:gd name="T14" fmla="*/ 175 w 184"/>
                  <a:gd name="T15" fmla="*/ 8 h 318"/>
                  <a:gd name="T16" fmla="*/ 166 w 184"/>
                  <a:gd name="T17" fmla="*/ 2 h 318"/>
                  <a:gd name="T18" fmla="*/ 157 w 184"/>
                  <a:gd name="T19" fmla="*/ 0 h 318"/>
                  <a:gd name="T20" fmla="*/ 156 w 184"/>
                  <a:gd name="T21" fmla="*/ 0 h 318"/>
                  <a:gd name="T22" fmla="*/ 156 w 184"/>
                  <a:gd name="T23" fmla="*/ 0 h 318"/>
                  <a:gd name="T24" fmla="*/ 155 w 184"/>
                  <a:gd name="T25" fmla="*/ 0 h 318"/>
                  <a:gd name="T26" fmla="*/ 154 w 184"/>
                  <a:gd name="T27" fmla="*/ 0 h 318"/>
                  <a:gd name="T28" fmla="*/ 23 w 184"/>
                  <a:gd name="T29" fmla="*/ 12 h 318"/>
                  <a:gd name="T30" fmla="*/ 13 w 184"/>
                  <a:gd name="T31" fmla="*/ 17 h 318"/>
                  <a:gd name="T32" fmla="*/ 6 w 184"/>
                  <a:gd name="T33" fmla="*/ 24 h 318"/>
                  <a:gd name="T34" fmla="*/ 1 w 184"/>
                  <a:gd name="T35" fmla="*/ 34 h 318"/>
                  <a:gd name="T36" fmla="*/ 0 w 184"/>
                  <a:gd name="T37" fmla="*/ 46 h 318"/>
                  <a:gd name="T38" fmla="*/ 1 w 184"/>
                  <a:gd name="T39" fmla="*/ 52 h 318"/>
                  <a:gd name="T40" fmla="*/ 4 w 184"/>
                  <a:gd name="T41" fmla="*/ 58 h 318"/>
                  <a:gd name="T42" fmla="*/ 7 w 184"/>
                  <a:gd name="T43" fmla="*/ 63 h 318"/>
                  <a:gd name="T44" fmla="*/ 11 w 184"/>
                  <a:gd name="T45" fmla="*/ 67 h 318"/>
                  <a:gd name="T46" fmla="*/ 15 w 184"/>
                  <a:gd name="T47" fmla="*/ 70 h 318"/>
                  <a:gd name="T48" fmla="*/ 20 w 184"/>
                  <a:gd name="T49" fmla="*/ 72 h 318"/>
                  <a:gd name="T50" fmla="*/ 25 w 184"/>
                  <a:gd name="T51" fmla="*/ 74 h 318"/>
                  <a:gd name="T52" fmla="*/ 31 w 184"/>
                  <a:gd name="T53" fmla="*/ 74 h 318"/>
                  <a:gd name="T54" fmla="*/ 35 w 184"/>
                  <a:gd name="T55" fmla="*/ 73 h 318"/>
                  <a:gd name="T56" fmla="*/ 40 w 184"/>
                  <a:gd name="T57" fmla="*/ 276 h 318"/>
                  <a:gd name="T58" fmla="*/ 58 w 184"/>
                  <a:gd name="T59" fmla="*/ 280 h 318"/>
                  <a:gd name="T60" fmla="*/ 74 w 184"/>
                  <a:gd name="T61" fmla="*/ 286 h 318"/>
                  <a:gd name="T62" fmla="*/ 91 w 184"/>
                  <a:gd name="T63" fmla="*/ 290 h 318"/>
                  <a:gd name="T64" fmla="*/ 107 w 184"/>
                  <a:gd name="T65" fmla="*/ 295 h 318"/>
                  <a:gd name="T66" fmla="*/ 124 w 184"/>
                  <a:gd name="T67" fmla="*/ 300 h 318"/>
                  <a:gd name="T68" fmla="*/ 140 w 184"/>
                  <a:gd name="T69" fmla="*/ 306 h 318"/>
                  <a:gd name="T70" fmla="*/ 156 w 184"/>
                  <a:gd name="T71" fmla="*/ 312 h 318"/>
                  <a:gd name="T72" fmla="*/ 172 w 184"/>
                  <a:gd name="T73" fmla="*/ 318 h 318"/>
                  <a:gd name="T74" fmla="*/ 153 w 184"/>
                  <a:gd name="T75" fmla="*/ 62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4" h="318">
                    <a:moveTo>
                      <a:pt x="153" y="62"/>
                    </a:moveTo>
                    <a:lnTo>
                      <a:pt x="161" y="61"/>
                    </a:lnTo>
                    <a:lnTo>
                      <a:pt x="171" y="58"/>
                    </a:lnTo>
                    <a:lnTo>
                      <a:pt x="179" y="50"/>
                    </a:lnTo>
                    <a:lnTo>
                      <a:pt x="183" y="40"/>
                    </a:lnTo>
                    <a:lnTo>
                      <a:pt x="184" y="28"/>
                    </a:lnTo>
                    <a:lnTo>
                      <a:pt x="181" y="17"/>
                    </a:lnTo>
                    <a:lnTo>
                      <a:pt x="175" y="8"/>
                    </a:lnTo>
                    <a:lnTo>
                      <a:pt x="166" y="2"/>
                    </a:lnTo>
                    <a:lnTo>
                      <a:pt x="157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5" y="0"/>
                    </a:lnTo>
                    <a:lnTo>
                      <a:pt x="154" y="0"/>
                    </a:lnTo>
                    <a:lnTo>
                      <a:pt x="23" y="12"/>
                    </a:lnTo>
                    <a:lnTo>
                      <a:pt x="13" y="17"/>
                    </a:lnTo>
                    <a:lnTo>
                      <a:pt x="6" y="24"/>
                    </a:lnTo>
                    <a:lnTo>
                      <a:pt x="1" y="34"/>
                    </a:lnTo>
                    <a:lnTo>
                      <a:pt x="0" y="46"/>
                    </a:lnTo>
                    <a:lnTo>
                      <a:pt x="1" y="52"/>
                    </a:lnTo>
                    <a:lnTo>
                      <a:pt x="4" y="58"/>
                    </a:lnTo>
                    <a:lnTo>
                      <a:pt x="7" y="63"/>
                    </a:lnTo>
                    <a:lnTo>
                      <a:pt x="11" y="67"/>
                    </a:lnTo>
                    <a:lnTo>
                      <a:pt x="15" y="70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31" y="74"/>
                    </a:lnTo>
                    <a:lnTo>
                      <a:pt x="35" y="73"/>
                    </a:lnTo>
                    <a:lnTo>
                      <a:pt x="40" y="276"/>
                    </a:lnTo>
                    <a:lnTo>
                      <a:pt x="58" y="280"/>
                    </a:lnTo>
                    <a:lnTo>
                      <a:pt x="74" y="286"/>
                    </a:lnTo>
                    <a:lnTo>
                      <a:pt x="91" y="290"/>
                    </a:lnTo>
                    <a:lnTo>
                      <a:pt x="107" y="295"/>
                    </a:lnTo>
                    <a:lnTo>
                      <a:pt x="124" y="300"/>
                    </a:lnTo>
                    <a:lnTo>
                      <a:pt x="140" y="306"/>
                    </a:lnTo>
                    <a:lnTo>
                      <a:pt x="156" y="312"/>
                    </a:lnTo>
                    <a:lnTo>
                      <a:pt x="172" y="318"/>
                    </a:lnTo>
                    <a:lnTo>
                      <a:pt x="153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1" name="Freeform 55"/>
              <p:cNvSpPr>
                <a:spLocks/>
              </p:cNvSpPr>
              <p:nvPr/>
            </p:nvSpPr>
            <p:spPr bwMode="auto">
              <a:xfrm>
                <a:off x="1454" y="2988"/>
                <a:ext cx="71" cy="105"/>
              </a:xfrm>
              <a:custGeom>
                <a:avLst/>
                <a:gdLst>
                  <a:gd name="T0" fmla="*/ 142 w 142"/>
                  <a:gd name="T1" fmla="*/ 171 h 211"/>
                  <a:gd name="T2" fmla="*/ 132 w 142"/>
                  <a:gd name="T3" fmla="*/ 42 h 211"/>
                  <a:gd name="T4" fmla="*/ 116 w 142"/>
                  <a:gd name="T5" fmla="*/ 36 h 211"/>
                  <a:gd name="T6" fmla="*/ 100 w 142"/>
                  <a:gd name="T7" fmla="*/ 30 h 211"/>
                  <a:gd name="T8" fmla="*/ 84 w 142"/>
                  <a:gd name="T9" fmla="*/ 24 h 211"/>
                  <a:gd name="T10" fmla="*/ 67 w 142"/>
                  <a:gd name="T11" fmla="*/ 19 h 211"/>
                  <a:gd name="T12" fmla="*/ 51 w 142"/>
                  <a:gd name="T13" fmla="*/ 14 h 211"/>
                  <a:gd name="T14" fmla="*/ 34 w 142"/>
                  <a:gd name="T15" fmla="*/ 10 h 211"/>
                  <a:gd name="T16" fmla="*/ 18 w 142"/>
                  <a:gd name="T17" fmla="*/ 4 h 211"/>
                  <a:gd name="T18" fmla="*/ 0 w 142"/>
                  <a:gd name="T19" fmla="*/ 0 h 211"/>
                  <a:gd name="T20" fmla="*/ 4 w 142"/>
                  <a:gd name="T21" fmla="*/ 167 h 211"/>
                  <a:gd name="T22" fmla="*/ 6 w 142"/>
                  <a:gd name="T23" fmla="*/ 171 h 211"/>
                  <a:gd name="T24" fmla="*/ 12 w 142"/>
                  <a:gd name="T25" fmla="*/ 181 h 211"/>
                  <a:gd name="T26" fmla="*/ 24 w 142"/>
                  <a:gd name="T27" fmla="*/ 193 h 211"/>
                  <a:gd name="T28" fmla="*/ 38 w 142"/>
                  <a:gd name="T29" fmla="*/ 203 h 211"/>
                  <a:gd name="T30" fmla="*/ 57 w 142"/>
                  <a:gd name="T31" fmla="*/ 211 h 211"/>
                  <a:gd name="T32" fmla="*/ 81 w 142"/>
                  <a:gd name="T33" fmla="*/ 210 h 211"/>
                  <a:gd name="T34" fmla="*/ 109 w 142"/>
                  <a:gd name="T35" fmla="*/ 197 h 211"/>
                  <a:gd name="T36" fmla="*/ 142 w 142"/>
                  <a:gd name="T37" fmla="*/ 17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11">
                    <a:moveTo>
                      <a:pt x="142" y="171"/>
                    </a:moveTo>
                    <a:lnTo>
                      <a:pt x="132" y="42"/>
                    </a:lnTo>
                    <a:lnTo>
                      <a:pt x="116" y="36"/>
                    </a:lnTo>
                    <a:lnTo>
                      <a:pt x="100" y="30"/>
                    </a:lnTo>
                    <a:lnTo>
                      <a:pt x="84" y="24"/>
                    </a:lnTo>
                    <a:lnTo>
                      <a:pt x="67" y="19"/>
                    </a:lnTo>
                    <a:lnTo>
                      <a:pt x="51" y="14"/>
                    </a:lnTo>
                    <a:lnTo>
                      <a:pt x="34" y="10"/>
                    </a:lnTo>
                    <a:lnTo>
                      <a:pt x="18" y="4"/>
                    </a:lnTo>
                    <a:lnTo>
                      <a:pt x="0" y="0"/>
                    </a:lnTo>
                    <a:lnTo>
                      <a:pt x="4" y="167"/>
                    </a:lnTo>
                    <a:lnTo>
                      <a:pt x="6" y="171"/>
                    </a:lnTo>
                    <a:lnTo>
                      <a:pt x="12" y="181"/>
                    </a:lnTo>
                    <a:lnTo>
                      <a:pt x="24" y="193"/>
                    </a:lnTo>
                    <a:lnTo>
                      <a:pt x="38" y="203"/>
                    </a:lnTo>
                    <a:lnTo>
                      <a:pt x="57" y="211"/>
                    </a:lnTo>
                    <a:lnTo>
                      <a:pt x="81" y="210"/>
                    </a:lnTo>
                    <a:lnTo>
                      <a:pt x="109" y="197"/>
                    </a:lnTo>
                    <a:lnTo>
                      <a:pt x="142" y="171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auto">
              <a:xfrm>
                <a:off x="1624" y="2922"/>
                <a:ext cx="95" cy="190"/>
              </a:xfrm>
              <a:custGeom>
                <a:avLst/>
                <a:gdLst>
                  <a:gd name="T0" fmla="*/ 155 w 191"/>
                  <a:gd name="T1" fmla="*/ 74 h 380"/>
                  <a:gd name="T2" fmla="*/ 163 w 191"/>
                  <a:gd name="T3" fmla="*/ 75 h 380"/>
                  <a:gd name="T4" fmla="*/ 173 w 191"/>
                  <a:gd name="T5" fmla="*/ 73 h 380"/>
                  <a:gd name="T6" fmla="*/ 182 w 191"/>
                  <a:gd name="T7" fmla="*/ 67 h 380"/>
                  <a:gd name="T8" fmla="*/ 188 w 191"/>
                  <a:gd name="T9" fmla="*/ 58 h 380"/>
                  <a:gd name="T10" fmla="*/ 191 w 191"/>
                  <a:gd name="T11" fmla="*/ 46 h 380"/>
                  <a:gd name="T12" fmla="*/ 190 w 191"/>
                  <a:gd name="T13" fmla="*/ 34 h 380"/>
                  <a:gd name="T14" fmla="*/ 185 w 191"/>
                  <a:gd name="T15" fmla="*/ 23 h 380"/>
                  <a:gd name="T16" fmla="*/ 177 w 191"/>
                  <a:gd name="T17" fmla="*/ 16 h 380"/>
                  <a:gd name="T18" fmla="*/ 167 w 191"/>
                  <a:gd name="T19" fmla="*/ 13 h 380"/>
                  <a:gd name="T20" fmla="*/ 36 w 191"/>
                  <a:gd name="T21" fmla="*/ 0 h 380"/>
                  <a:gd name="T22" fmla="*/ 26 w 191"/>
                  <a:gd name="T23" fmla="*/ 2 h 380"/>
                  <a:gd name="T24" fmla="*/ 17 w 191"/>
                  <a:gd name="T25" fmla="*/ 9 h 380"/>
                  <a:gd name="T26" fmla="*/ 10 w 191"/>
                  <a:gd name="T27" fmla="*/ 18 h 380"/>
                  <a:gd name="T28" fmla="*/ 7 w 191"/>
                  <a:gd name="T29" fmla="*/ 29 h 380"/>
                  <a:gd name="T30" fmla="*/ 8 w 191"/>
                  <a:gd name="T31" fmla="*/ 41 h 380"/>
                  <a:gd name="T32" fmla="*/ 14 w 191"/>
                  <a:gd name="T33" fmla="*/ 51 h 380"/>
                  <a:gd name="T34" fmla="*/ 22 w 191"/>
                  <a:gd name="T35" fmla="*/ 59 h 380"/>
                  <a:gd name="T36" fmla="*/ 32 w 191"/>
                  <a:gd name="T37" fmla="*/ 62 h 380"/>
                  <a:gd name="T38" fmla="*/ 36 w 191"/>
                  <a:gd name="T39" fmla="*/ 62 h 380"/>
                  <a:gd name="T40" fmla="*/ 0 w 191"/>
                  <a:gd name="T41" fmla="*/ 283 h 380"/>
                  <a:gd name="T42" fmla="*/ 17 w 191"/>
                  <a:gd name="T43" fmla="*/ 294 h 380"/>
                  <a:gd name="T44" fmla="*/ 33 w 191"/>
                  <a:gd name="T45" fmla="*/ 305 h 380"/>
                  <a:gd name="T46" fmla="*/ 48 w 191"/>
                  <a:gd name="T47" fmla="*/ 317 h 380"/>
                  <a:gd name="T48" fmla="*/ 63 w 191"/>
                  <a:gd name="T49" fmla="*/ 329 h 380"/>
                  <a:gd name="T50" fmla="*/ 77 w 191"/>
                  <a:gd name="T51" fmla="*/ 342 h 380"/>
                  <a:gd name="T52" fmla="*/ 92 w 191"/>
                  <a:gd name="T53" fmla="*/ 354 h 380"/>
                  <a:gd name="T54" fmla="*/ 106 w 191"/>
                  <a:gd name="T55" fmla="*/ 367 h 380"/>
                  <a:gd name="T56" fmla="*/ 120 w 191"/>
                  <a:gd name="T57" fmla="*/ 380 h 380"/>
                  <a:gd name="T58" fmla="*/ 155 w 191"/>
                  <a:gd name="T59" fmla="*/ 74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1" h="380">
                    <a:moveTo>
                      <a:pt x="155" y="74"/>
                    </a:moveTo>
                    <a:lnTo>
                      <a:pt x="163" y="75"/>
                    </a:lnTo>
                    <a:lnTo>
                      <a:pt x="173" y="73"/>
                    </a:lnTo>
                    <a:lnTo>
                      <a:pt x="182" y="67"/>
                    </a:lnTo>
                    <a:lnTo>
                      <a:pt x="188" y="58"/>
                    </a:lnTo>
                    <a:lnTo>
                      <a:pt x="191" y="46"/>
                    </a:lnTo>
                    <a:lnTo>
                      <a:pt x="190" y="34"/>
                    </a:lnTo>
                    <a:lnTo>
                      <a:pt x="185" y="23"/>
                    </a:lnTo>
                    <a:lnTo>
                      <a:pt x="177" y="16"/>
                    </a:lnTo>
                    <a:lnTo>
                      <a:pt x="167" y="13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7" y="9"/>
                    </a:lnTo>
                    <a:lnTo>
                      <a:pt x="10" y="18"/>
                    </a:lnTo>
                    <a:lnTo>
                      <a:pt x="7" y="29"/>
                    </a:lnTo>
                    <a:lnTo>
                      <a:pt x="8" y="41"/>
                    </a:lnTo>
                    <a:lnTo>
                      <a:pt x="14" y="51"/>
                    </a:lnTo>
                    <a:lnTo>
                      <a:pt x="22" y="59"/>
                    </a:lnTo>
                    <a:lnTo>
                      <a:pt x="32" y="62"/>
                    </a:lnTo>
                    <a:lnTo>
                      <a:pt x="36" y="62"/>
                    </a:lnTo>
                    <a:lnTo>
                      <a:pt x="0" y="283"/>
                    </a:lnTo>
                    <a:lnTo>
                      <a:pt x="17" y="294"/>
                    </a:lnTo>
                    <a:lnTo>
                      <a:pt x="33" y="305"/>
                    </a:lnTo>
                    <a:lnTo>
                      <a:pt x="48" y="317"/>
                    </a:lnTo>
                    <a:lnTo>
                      <a:pt x="63" y="329"/>
                    </a:lnTo>
                    <a:lnTo>
                      <a:pt x="77" y="342"/>
                    </a:lnTo>
                    <a:lnTo>
                      <a:pt x="92" y="354"/>
                    </a:lnTo>
                    <a:lnTo>
                      <a:pt x="106" y="367"/>
                    </a:lnTo>
                    <a:lnTo>
                      <a:pt x="120" y="380"/>
                    </a:lnTo>
                    <a:lnTo>
                      <a:pt x="155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auto">
              <a:xfrm>
                <a:off x="1612" y="3063"/>
                <a:ext cx="72" cy="101"/>
              </a:xfrm>
              <a:custGeom>
                <a:avLst/>
                <a:gdLst>
                  <a:gd name="T0" fmla="*/ 134 w 143"/>
                  <a:gd name="T1" fmla="*/ 174 h 201"/>
                  <a:gd name="T2" fmla="*/ 143 w 143"/>
                  <a:gd name="T3" fmla="*/ 97 h 201"/>
                  <a:gd name="T4" fmla="*/ 129 w 143"/>
                  <a:gd name="T5" fmla="*/ 84 h 201"/>
                  <a:gd name="T6" fmla="*/ 115 w 143"/>
                  <a:gd name="T7" fmla="*/ 71 h 201"/>
                  <a:gd name="T8" fmla="*/ 100 w 143"/>
                  <a:gd name="T9" fmla="*/ 59 h 201"/>
                  <a:gd name="T10" fmla="*/ 86 w 143"/>
                  <a:gd name="T11" fmla="*/ 46 h 201"/>
                  <a:gd name="T12" fmla="*/ 71 w 143"/>
                  <a:gd name="T13" fmla="*/ 34 h 201"/>
                  <a:gd name="T14" fmla="*/ 56 w 143"/>
                  <a:gd name="T15" fmla="*/ 22 h 201"/>
                  <a:gd name="T16" fmla="*/ 40 w 143"/>
                  <a:gd name="T17" fmla="*/ 11 h 201"/>
                  <a:gd name="T18" fmla="*/ 23 w 143"/>
                  <a:gd name="T19" fmla="*/ 0 h 201"/>
                  <a:gd name="T20" fmla="*/ 0 w 143"/>
                  <a:gd name="T21" fmla="*/ 145 h 201"/>
                  <a:gd name="T22" fmla="*/ 1 w 143"/>
                  <a:gd name="T23" fmla="*/ 149 h 201"/>
                  <a:gd name="T24" fmla="*/ 5 w 143"/>
                  <a:gd name="T25" fmla="*/ 160 h 201"/>
                  <a:gd name="T26" fmla="*/ 13 w 143"/>
                  <a:gd name="T27" fmla="*/ 173 h 201"/>
                  <a:gd name="T28" fmla="*/ 26 w 143"/>
                  <a:gd name="T29" fmla="*/ 187 h 201"/>
                  <a:gd name="T30" fmla="*/ 44 w 143"/>
                  <a:gd name="T31" fmla="*/ 198 h 201"/>
                  <a:gd name="T32" fmla="*/ 67 w 143"/>
                  <a:gd name="T33" fmla="*/ 201 h 201"/>
                  <a:gd name="T34" fmla="*/ 96 w 143"/>
                  <a:gd name="T35" fmla="*/ 195 h 201"/>
                  <a:gd name="T36" fmla="*/ 134 w 143"/>
                  <a:gd name="T37" fmla="*/ 17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201">
                    <a:moveTo>
                      <a:pt x="134" y="174"/>
                    </a:moveTo>
                    <a:lnTo>
                      <a:pt x="143" y="97"/>
                    </a:lnTo>
                    <a:lnTo>
                      <a:pt x="129" y="84"/>
                    </a:lnTo>
                    <a:lnTo>
                      <a:pt x="115" y="71"/>
                    </a:lnTo>
                    <a:lnTo>
                      <a:pt x="100" y="59"/>
                    </a:lnTo>
                    <a:lnTo>
                      <a:pt x="86" y="46"/>
                    </a:lnTo>
                    <a:lnTo>
                      <a:pt x="71" y="34"/>
                    </a:lnTo>
                    <a:lnTo>
                      <a:pt x="56" y="22"/>
                    </a:lnTo>
                    <a:lnTo>
                      <a:pt x="40" y="11"/>
                    </a:lnTo>
                    <a:lnTo>
                      <a:pt x="23" y="0"/>
                    </a:lnTo>
                    <a:lnTo>
                      <a:pt x="0" y="145"/>
                    </a:lnTo>
                    <a:lnTo>
                      <a:pt x="1" y="149"/>
                    </a:lnTo>
                    <a:lnTo>
                      <a:pt x="5" y="160"/>
                    </a:lnTo>
                    <a:lnTo>
                      <a:pt x="13" y="173"/>
                    </a:lnTo>
                    <a:lnTo>
                      <a:pt x="26" y="187"/>
                    </a:lnTo>
                    <a:lnTo>
                      <a:pt x="44" y="198"/>
                    </a:lnTo>
                    <a:lnTo>
                      <a:pt x="67" y="201"/>
                    </a:lnTo>
                    <a:lnTo>
                      <a:pt x="96" y="195"/>
                    </a:lnTo>
                    <a:lnTo>
                      <a:pt x="134" y="174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auto">
              <a:xfrm>
                <a:off x="1747" y="3157"/>
                <a:ext cx="102" cy="91"/>
              </a:xfrm>
              <a:custGeom>
                <a:avLst/>
                <a:gdLst>
                  <a:gd name="T0" fmla="*/ 204 w 204"/>
                  <a:gd name="T1" fmla="*/ 74 h 181"/>
                  <a:gd name="T2" fmla="*/ 204 w 204"/>
                  <a:gd name="T3" fmla="*/ 71 h 181"/>
                  <a:gd name="T4" fmla="*/ 204 w 204"/>
                  <a:gd name="T5" fmla="*/ 66 h 181"/>
                  <a:gd name="T6" fmla="*/ 204 w 204"/>
                  <a:gd name="T7" fmla="*/ 63 h 181"/>
                  <a:gd name="T8" fmla="*/ 203 w 204"/>
                  <a:gd name="T9" fmla="*/ 59 h 181"/>
                  <a:gd name="T10" fmla="*/ 201 w 204"/>
                  <a:gd name="T11" fmla="*/ 51 h 181"/>
                  <a:gd name="T12" fmla="*/ 198 w 204"/>
                  <a:gd name="T13" fmla="*/ 43 h 181"/>
                  <a:gd name="T14" fmla="*/ 193 w 204"/>
                  <a:gd name="T15" fmla="*/ 35 h 181"/>
                  <a:gd name="T16" fmla="*/ 186 w 204"/>
                  <a:gd name="T17" fmla="*/ 27 h 181"/>
                  <a:gd name="T18" fmla="*/ 178 w 204"/>
                  <a:gd name="T19" fmla="*/ 20 h 181"/>
                  <a:gd name="T20" fmla="*/ 166 w 204"/>
                  <a:gd name="T21" fmla="*/ 13 h 181"/>
                  <a:gd name="T22" fmla="*/ 154 w 204"/>
                  <a:gd name="T23" fmla="*/ 7 h 181"/>
                  <a:gd name="T24" fmla="*/ 139 w 204"/>
                  <a:gd name="T25" fmla="*/ 0 h 181"/>
                  <a:gd name="T26" fmla="*/ 0 w 204"/>
                  <a:gd name="T27" fmla="*/ 65 h 181"/>
                  <a:gd name="T28" fmla="*/ 8 w 204"/>
                  <a:gd name="T29" fmla="*/ 80 h 181"/>
                  <a:gd name="T30" fmla="*/ 17 w 204"/>
                  <a:gd name="T31" fmla="*/ 93 h 181"/>
                  <a:gd name="T32" fmla="*/ 25 w 204"/>
                  <a:gd name="T33" fmla="*/ 107 h 181"/>
                  <a:gd name="T34" fmla="*/ 32 w 204"/>
                  <a:gd name="T35" fmla="*/ 121 h 181"/>
                  <a:gd name="T36" fmla="*/ 41 w 204"/>
                  <a:gd name="T37" fmla="*/ 137 h 181"/>
                  <a:gd name="T38" fmla="*/ 48 w 204"/>
                  <a:gd name="T39" fmla="*/ 151 h 181"/>
                  <a:gd name="T40" fmla="*/ 54 w 204"/>
                  <a:gd name="T41" fmla="*/ 166 h 181"/>
                  <a:gd name="T42" fmla="*/ 61 w 204"/>
                  <a:gd name="T43" fmla="*/ 181 h 181"/>
                  <a:gd name="T44" fmla="*/ 185 w 204"/>
                  <a:gd name="T45" fmla="*/ 129 h 181"/>
                  <a:gd name="T46" fmla="*/ 188 w 204"/>
                  <a:gd name="T47" fmla="*/ 125 h 181"/>
                  <a:gd name="T48" fmla="*/ 194 w 204"/>
                  <a:gd name="T49" fmla="*/ 113 h 181"/>
                  <a:gd name="T50" fmla="*/ 201 w 204"/>
                  <a:gd name="T51" fmla="*/ 95 h 181"/>
                  <a:gd name="T52" fmla="*/ 204 w 204"/>
                  <a:gd name="T53" fmla="*/ 7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4" h="181">
                    <a:moveTo>
                      <a:pt x="204" y="74"/>
                    </a:moveTo>
                    <a:lnTo>
                      <a:pt x="204" y="71"/>
                    </a:lnTo>
                    <a:lnTo>
                      <a:pt x="204" y="66"/>
                    </a:lnTo>
                    <a:lnTo>
                      <a:pt x="204" y="63"/>
                    </a:lnTo>
                    <a:lnTo>
                      <a:pt x="203" y="59"/>
                    </a:lnTo>
                    <a:lnTo>
                      <a:pt x="201" y="51"/>
                    </a:lnTo>
                    <a:lnTo>
                      <a:pt x="198" y="43"/>
                    </a:lnTo>
                    <a:lnTo>
                      <a:pt x="193" y="35"/>
                    </a:lnTo>
                    <a:lnTo>
                      <a:pt x="186" y="27"/>
                    </a:lnTo>
                    <a:lnTo>
                      <a:pt x="178" y="20"/>
                    </a:lnTo>
                    <a:lnTo>
                      <a:pt x="166" y="13"/>
                    </a:lnTo>
                    <a:lnTo>
                      <a:pt x="154" y="7"/>
                    </a:lnTo>
                    <a:lnTo>
                      <a:pt x="139" y="0"/>
                    </a:lnTo>
                    <a:lnTo>
                      <a:pt x="0" y="65"/>
                    </a:lnTo>
                    <a:lnTo>
                      <a:pt x="8" y="80"/>
                    </a:lnTo>
                    <a:lnTo>
                      <a:pt x="17" y="93"/>
                    </a:lnTo>
                    <a:lnTo>
                      <a:pt x="25" y="107"/>
                    </a:lnTo>
                    <a:lnTo>
                      <a:pt x="32" y="121"/>
                    </a:lnTo>
                    <a:lnTo>
                      <a:pt x="41" y="137"/>
                    </a:lnTo>
                    <a:lnTo>
                      <a:pt x="48" y="151"/>
                    </a:lnTo>
                    <a:lnTo>
                      <a:pt x="54" y="166"/>
                    </a:lnTo>
                    <a:lnTo>
                      <a:pt x="61" y="181"/>
                    </a:lnTo>
                    <a:lnTo>
                      <a:pt x="185" y="129"/>
                    </a:lnTo>
                    <a:lnTo>
                      <a:pt x="188" y="125"/>
                    </a:lnTo>
                    <a:lnTo>
                      <a:pt x="194" y="113"/>
                    </a:lnTo>
                    <a:lnTo>
                      <a:pt x="201" y="95"/>
                    </a:lnTo>
                    <a:lnTo>
                      <a:pt x="204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auto">
              <a:xfrm>
                <a:off x="1611" y="3190"/>
                <a:ext cx="166" cy="126"/>
              </a:xfrm>
              <a:custGeom>
                <a:avLst/>
                <a:gdLst>
                  <a:gd name="T0" fmla="*/ 61 w 332"/>
                  <a:gd name="T1" fmla="*/ 100 h 252"/>
                  <a:gd name="T2" fmla="*/ 57 w 332"/>
                  <a:gd name="T3" fmla="*/ 93 h 252"/>
                  <a:gd name="T4" fmla="*/ 54 w 332"/>
                  <a:gd name="T5" fmla="*/ 88 h 252"/>
                  <a:gd name="T6" fmla="*/ 50 w 332"/>
                  <a:gd name="T7" fmla="*/ 84 h 252"/>
                  <a:gd name="T8" fmla="*/ 46 w 332"/>
                  <a:gd name="T9" fmla="*/ 82 h 252"/>
                  <a:gd name="T10" fmla="*/ 41 w 332"/>
                  <a:gd name="T11" fmla="*/ 80 h 252"/>
                  <a:gd name="T12" fmla="*/ 34 w 332"/>
                  <a:gd name="T13" fmla="*/ 79 h 252"/>
                  <a:gd name="T14" fmla="*/ 29 w 332"/>
                  <a:gd name="T15" fmla="*/ 79 h 252"/>
                  <a:gd name="T16" fmla="*/ 23 w 332"/>
                  <a:gd name="T17" fmla="*/ 81 h 252"/>
                  <a:gd name="T18" fmla="*/ 17 w 332"/>
                  <a:gd name="T19" fmla="*/ 83 h 252"/>
                  <a:gd name="T20" fmla="*/ 8 w 332"/>
                  <a:gd name="T21" fmla="*/ 90 h 252"/>
                  <a:gd name="T22" fmla="*/ 2 w 332"/>
                  <a:gd name="T23" fmla="*/ 100 h 252"/>
                  <a:gd name="T24" fmla="*/ 0 w 332"/>
                  <a:gd name="T25" fmla="*/ 111 h 252"/>
                  <a:gd name="T26" fmla="*/ 2 w 332"/>
                  <a:gd name="T27" fmla="*/ 121 h 252"/>
                  <a:gd name="T28" fmla="*/ 61 w 332"/>
                  <a:gd name="T29" fmla="*/ 238 h 252"/>
                  <a:gd name="T30" fmla="*/ 64 w 332"/>
                  <a:gd name="T31" fmla="*/ 243 h 252"/>
                  <a:gd name="T32" fmla="*/ 68 w 332"/>
                  <a:gd name="T33" fmla="*/ 247 h 252"/>
                  <a:gd name="T34" fmla="*/ 72 w 332"/>
                  <a:gd name="T35" fmla="*/ 249 h 252"/>
                  <a:gd name="T36" fmla="*/ 77 w 332"/>
                  <a:gd name="T37" fmla="*/ 251 h 252"/>
                  <a:gd name="T38" fmla="*/ 83 w 332"/>
                  <a:gd name="T39" fmla="*/ 252 h 252"/>
                  <a:gd name="T40" fmla="*/ 88 w 332"/>
                  <a:gd name="T41" fmla="*/ 252 h 252"/>
                  <a:gd name="T42" fmla="*/ 94 w 332"/>
                  <a:gd name="T43" fmla="*/ 250 h 252"/>
                  <a:gd name="T44" fmla="*/ 100 w 332"/>
                  <a:gd name="T45" fmla="*/ 248 h 252"/>
                  <a:gd name="T46" fmla="*/ 110 w 332"/>
                  <a:gd name="T47" fmla="*/ 241 h 252"/>
                  <a:gd name="T48" fmla="*/ 116 w 332"/>
                  <a:gd name="T49" fmla="*/ 231 h 252"/>
                  <a:gd name="T50" fmla="*/ 118 w 332"/>
                  <a:gd name="T51" fmla="*/ 220 h 252"/>
                  <a:gd name="T52" fmla="*/ 116 w 332"/>
                  <a:gd name="T53" fmla="*/ 210 h 252"/>
                  <a:gd name="T54" fmla="*/ 114 w 332"/>
                  <a:gd name="T55" fmla="*/ 206 h 252"/>
                  <a:gd name="T56" fmla="*/ 332 w 332"/>
                  <a:gd name="T57" fmla="*/ 116 h 252"/>
                  <a:gd name="T58" fmla="*/ 325 w 332"/>
                  <a:gd name="T59" fmla="*/ 101 h 252"/>
                  <a:gd name="T60" fmla="*/ 319 w 332"/>
                  <a:gd name="T61" fmla="*/ 86 h 252"/>
                  <a:gd name="T62" fmla="*/ 312 w 332"/>
                  <a:gd name="T63" fmla="*/ 72 h 252"/>
                  <a:gd name="T64" fmla="*/ 303 w 332"/>
                  <a:gd name="T65" fmla="*/ 56 h 252"/>
                  <a:gd name="T66" fmla="*/ 296 w 332"/>
                  <a:gd name="T67" fmla="*/ 42 h 252"/>
                  <a:gd name="T68" fmla="*/ 288 w 332"/>
                  <a:gd name="T69" fmla="*/ 28 h 252"/>
                  <a:gd name="T70" fmla="*/ 279 w 332"/>
                  <a:gd name="T71" fmla="*/ 15 h 252"/>
                  <a:gd name="T72" fmla="*/ 271 w 332"/>
                  <a:gd name="T73" fmla="*/ 0 h 252"/>
                  <a:gd name="T74" fmla="*/ 61 w 332"/>
                  <a:gd name="T75" fmla="*/ 10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2" h="252">
                    <a:moveTo>
                      <a:pt x="61" y="100"/>
                    </a:moveTo>
                    <a:lnTo>
                      <a:pt x="57" y="93"/>
                    </a:lnTo>
                    <a:lnTo>
                      <a:pt x="54" y="88"/>
                    </a:lnTo>
                    <a:lnTo>
                      <a:pt x="50" y="84"/>
                    </a:lnTo>
                    <a:lnTo>
                      <a:pt x="46" y="82"/>
                    </a:lnTo>
                    <a:lnTo>
                      <a:pt x="41" y="80"/>
                    </a:lnTo>
                    <a:lnTo>
                      <a:pt x="34" y="79"/>
                    </a:lnTo>
                    <a:lnTo>
                      <a:pt x="29" y="79"/>
                    </a:lnTo>
                    <a:lnTo>
                      <a:pt x="23" y="81"/>
                    </a:lnTo>
                    <a:lnTo>
                      <a:pt x="17" y="83"/>
                    </a:lnTo>
                    <a:lnTo>
                      <a:pt x="8" y="90"/>
                    </a:lnTo>
                    <a:lnTo>
                      <a:pt x="2" y="100"/>
                    </a:lnTo>
                    <a:lnTo>
                      <a:pt x="0" y="111"/>
                    </a:lnTo>
                    <a:lnTo>
                      <a:pt x="2" y="121"/>
                    </a:lnTo>
                    <a:lnTo>
                      <a:pt x="61" y="238"/>
                    </a:lnTo>
                    <a:lnTo>
                      <a:pt x="64" y="243"/>
                    </a:lnTo>
                    <a:lnTo>
                      <a:pt x="68" y="247"/>
                    </a:lnTo>
                    <a:lnTo>
                      <a:pt x="72" y="249"/>
                    </a:lnTo>
                    <a:lnTo>
                      <a:pt x="77" y="251"/>
                    </a:lnTo>
                    <a:lnTo>
                      <a:pt x="83" y="252"/>
                    </a:lnTo>
                    <a:lnTo>
                      <a:pt x="88" y="252"/>
                    </a:lnTo>
                    <a:lnTo>
                      <a:pt x="94" y="250"/>
                    </a:lnTo>
                    <a:lnTo>
                      <a:pt x="100" y="248"/>
                    </a:lnTo>
                    <a:lnTo>
                      <a:pt x="110" y="241"/>
                    </a:lnTo>
                    <a:lnTo>
                      <a:pt x="116" y="231"/>
                    </a:lnTo>
                    <a:lnTo>
                      <a:pt x="118" y="220"/>
                    </a:lnTo>
                    <a:lnTo>
                      <a:pt x="116" y="210"/>
                    </a:lnTo>
                    <a:lnTo>
                      <a:pt x="114" y="206"/>
                    </a:lnTo>
                    <a:lnTo>
                      <a:pt x="332" y="116"/>
                    </a:lnTo>
                    <a:lnTo>
                      <a:pt x="325" y="101"/>
                    </a:lnTo>
                    <a:lnTo>
                      <a:pt x="319" y="86"/>
                    </a:lnTo>
                    <a:lnTo>
                      <a:pt x="312" y="72"/>
                    </a:lnTo>
                    <a:lnTo>
                      <a:pt x="303" y="56"/>
                    </a:lnTo>
                    <a:lnTo>
                      <a:pt x="296" y="42"/>
                    </a:lnTo>
                    <a:lnTo>
                      <a:pt x="288" y="28"/>
                    </a:lnTo>
                    <a:lnTo>
                      <a:pt x="279" y="15"/>
                    </a:lnTo>
                    <a:lnTo>
                      <a:pt x="271" y="0"/>
                    </a:lnTo>
                    <a:lnTo>
                      <a:pt x="61" y="10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auto">
              <a:xfrm>
                <a:off x="914" y="2840"/>
                <a:ext cx="373" cy="322"/>
              </a:xfrm>
              <a:custGeom>
                <a:avLst/>
                <a:gdLst>
                  <a:gd name="T0" fmla="*/ 717 w 747"/>
                  <a:gd name="T1" fmla="*/ 268 h 645"/>
                  <a:gd name="T2" fmla="*/ 686 w 747"/>
                  <a:gd name="T3" fmla="*/ 251 h 645"/>
                  <a:gd name="T4" fmla="*/ 747 w 747"/>
                  <a:gd name="T5" fmla="*/ 185 h 645"/>
                  <a:gd name="T6" fmla="*/ 663 w 747"/>
                  <a:gd name="T7" fmla="*/ 62 h 645"/>
                  <a:gd name="T8" fmla="*/ 504 w 747"/>
                  <a:gd name="T9" fmla="*/ 141 h 645"/>
                  <a:gd name="T10" fmla="*/ 396 w 747"/>
                  <a:gd name="T11" fmla="*/ 0 h 645"/>
                  <a:gd name="T12" fmla="*/ 283 w 747"/>
                  <a:gd name="T13" fmla="*/ 63 h 645"/>
                  <a:gd name="T14" fmla="*/ 250 w 747"/>
                  <a:gd name="T15" fmla="*/ 24 h 645"/>
                  <a:gd name="T16" fmla="*/ 68 w 747"/>
                  <a:gd name="T17" fmla="*/ 130 h 645"/>
                  <a:gd name="T18" fmla="*/ 207 w 747"/>
                  <a:gd name="T19" fmla="*/ 329 h 645"/>
                  <a:gd name="T20" fmla="*/ 139 w 747"/>
                  <a:gd name="T21" fmla="*/ 363 h 645"/>
                  <a:gd name="T22" fmla="*/ 160 w 747"/>
                  <a:gd name="T23" fmla="*/ 433 h 645"/>
                  <a:gd name="T24" fmla="*/ 0 w 747"/>
                  <a:gd name="T25" fmla="*/ 592 h 645"/>
                  <a:gd name="T26" fmla="*/ 7 w 747"/>
                  <a:gd name="T27" fmla="*/ 645 h 645"/>
                  <a:gd name="T28" fmla="*/ 23 w 747"/>
                  <a:gd name="T29" fmla="*/ 625 h 645"/>
                  <a:gd name="T30" fmla="*/ 38 w 747"/>
                  <a:gd name="T31" fmla="*/ 607 h 645"/>
                  <a:gd name="T32" fmla="*/ 54 w 747"/>
                  <a:gd name="T33" fmla="*/ 589 h 645"/>
                  <a:gd name="T34" fmla="*/ 70 w 747"/>
                  <a:gd name="T35" fmla="*/ 571 h 645"/>
                  <a:gd name="T36" fmla="*/ 88 w 747"/>
                  <a:gd name="T37" fmla="*/ 553 h 645"/>
                  <a:gd name="T38" fmla="*/ 105 w 747"/>
                  <a:gd name="T39" fmla="*/ 536 h 645"/>
                  <a:gd name="T40" fmla="*/ 123 w 747"/>
                  <a:gd name="T41" fmla="*/ 519 h 645"/>
                  <a:gd name="T42" fmla="*/ 142 w 747"/>
                  <a:gd name="T43" fmla="*/ 503 h 645"/>
                  <a:gd name="T44" fmla="*/ 161 w 747"/>
                  <a:gd name="T45" fmla="*/ 486 h 645"/>
                  <a:gd name="T46" fmla="*/ 181 w 747"/>
                  <a:gd name="T47" fmla="*/ 471 h 645"/>
                  <a:gd name="T48" fmla="*/ 201 w 747"/>
                  <a:gd name="T49" fmla="*/ 457 h 645"/>
                  <a:gd name="T50" fmla="*/ 222 w 747"/>
                  <a:gd name="T51" fmla="*/ 442 h 645"/>
                  <a:gd name="T52" fmla="*/ 243 w 747"/>
                  <a:gd name="T53" fmla="*/ 427 h 645"/>
                  <a:gd name="T54" fmla="*/ 264 w 747"/>
                  <a:gd name="T55" fmla="*/ 414 h 645"/>
                  <a:gd name="T56" fmla="*/ 286 w 747"/>
                  <a:gd name="T57" fmla="*/ 401 h 645"/>
                  <a:gd name="T58" fmla="*/ 309 w 747"/>
                  <a:gd name="T59" fmla="*/ 389 h 645"/>
                  <a:gd name="T60" fmla="*/ 332 w 747"/>
                  <a:gd name="T61" fmla="*/ 377 h 645"/>
                  <a:gd name="T62" fmla="*/ 354 w 747"/>
                  <a:gd name="T63" fmla="*/ 365 h 645"/>
                  <a:gd name="T64" fmla="*/ 379 w 747"/>
                  <a:gd name="T65" fmla="*/ 354 h 645"/>
                  <a:gd name="T66" fmla="*/ 402 w 747"/>
                  <a:gd name="T67" fmla="*/ 344 h 645"/>
                  <a:gd name="T68" fmla="*/ 427 w 747"/>
                  <a:gd name="T69" fmla="*/ 335 h 645"/>
                  <a:gd name="T70" fmla="*/ 452 w 747"/>
                  <a:gd name="T71" fmla="*/ 326 h 645"/>
                  <a:gd name="T72" fmla="*/ 477 w 747"/>
                  <a:gd name="T73" fmla="*/ 317 h 645"/>
                  <a:gd name="T74" fmla="*/ 503 w 747"/>
                  <a:gd name="T75" fmla="*/ 309 h 645"/>
                  <a:gd name="T76" fmla="*/ 528 w 747"/>
                  <a:gd name="T77" fmla="*/ 302 h 645"/>
                  <a:gd name="T78" fmla="*/ 554 w 747"/>
                  <a:gd name="T79" fmla="*/ 294 h 645"/>
                  <a:gd name="T80" fmla="*/ 581 w 747"/>
                  <a:gd name="T81" fmla="*/ 288 h 645"/>
                  <a:gd name="T82" fmla="*/ 607 w 747"/>
                  <a:gd name="T83" fmla="*/ 283 h 645"/>
                  <a:gd name="T84" fmla="*/ 635 w 747"/>
                  <a:gd name="T85" fmla="*/ 278 h 645"/>
                  <a:gd name="T86" fmla="*/ 662 w 747"/>
                  <a:gd name="T87" fmla="*/ 274 h 645"/>
                  <a:gd name="T88" fmla="*/ 689 w 747"/>
                  <a:gd name="T89" fmla="*/ 271 h 645"/>
                  <a:gd name="T90" fmla="*/ 717 w 747"/>
                  <a:gd name="T91" fmla="*/ 268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47" h="645">
                    <a:moveTo>
                      <a:pt x="717" y="268"/>
                    </a:moveTo>
                    <a:lnTo>
                      <a:pt x="686" y="251"/>
                    </a:lnTo>
                    <a:lnTo>
                      <a:pt x="747" y="185"/>
                    </a:lnTo>
                    <a:lnTo>
                      <a:pt x="663" y="62"/>
                    </a:lnTo>
                    <a:lnTo>
                      <a:pt x="504" y="141"/>
                    </a:lnTo>
                    <a:lnTo>
                      <a:pt x="396" y="0"/>
                    </a:lnTo>
                    <a:lnTo>
                      <a:pt x="283" y="63"/>
                    </a:lnTo>
                    <a:lnTo>
                      <a:pt x="250" y="24"/>
                    </a:lnTo>
                    <a:lnTo>
                      <a:pt x="68" y="130"/>
                    </a:lnTo>
                    <a:lnTo>
                      <a:pt x="207" y="329"/>
                    </a:lnTo>
                    <a:lnTo>
                      <a:pt x="139" y="363"/>
                    </a:lnTo>
                    <a:lnTo>
                      <a:pt x="160" y="433"/>
                    </a:lnTo>
                    <a:lnTo>
                      <a:pt x="0" y="592"/>
                    </a:lnTo>
                    <a:lnTo>
                      <a:pt x="7" y="645"/>
                    </a:lnTo>
                    <a:lnTo>
                      <a:pt x="23" y="625"/>
                    </a:lnTo>
                    <a:lnTo>
                      <a:pt x="38" y="607"/>
                    </a:lnTo>
                    <a:lnTo>
                      <a:pt x="54" y="589"/>
                    </a:lnTo>
                    <a:lnTo>
                      <a:pt x="70" y="571"/>
                    </a:lnTo>
                    <a:lnTo>
                      <a:pt x="88" y="553"/>
                    </a:lnTo>
                    <a:lnTo>
                      <a:pt x="105" y="536"/>
                    </a:lnTo>
                    <a:lnTo>
                      <a:pt x="123" y="519"/>
                    </a:lnTo>
                    <a:lnTo>
                      <a:pt x="142" y="503"/>
                    </a:lnTo>
                    <a:lnTo>
                      <a:pt x="161" y="486"/>
                    </a:lnTo>
                    <a:lnTo>
                      <a:pt x="181" y="471"/>
                    </a:lnTo>
                    <a:lnTo>
                      <a:pt x="201" y="457"/>
                    </a:lnTo>
                    <a:lnTo>
                      <a:pt x="222" y="442"/>
                    </a:lnTo>
                    <a:lnTo>
                      <a:pt x="243" y="427"/>
                    </a:lnTo>
                    <a:lnTo>
                      <a:pt x="264" y="414"/>
                    </a:lnTo>
                    <a:lnTo>
                      <a:pt x="286" y="401"/>
                    </a:lnTo>
                    <a:lnTo>
                      <a:pt x="309" y="389"/>
                    </a:lnTo>
                    <a:lnTo>
                      <a:pt x="332" y="377"/>
                    </a:lnTo>
                    <a:lnTo>
                      <a:pt x="354" y="365"/>
                    </a:lnTo>
                    <a:lnTo>
                      <a:pt x="379" y="354"/>
                    </a:lnTo>
                    <a:lnTo>
                      <a:pt x="402" y="344"/>
                    </a:lnTo>
                    <a:lnTo>
                      <a:pt x="427" y="335"/>
                    </a:lnTo>
                    <a:lnTo>
                      <a:pt x="452" y="326"/>
                    </a:lnTo>
                    <a:lnTo>
                      <a:pt x="477" y="317"/>
                    </a:lnTo>
                    <a:lnTo>
                      <a:pt x="503" y="309"/>
                    </a:lnTo>
                    <a:lnTo>
                      <a:pt x="528" y="302"/>
                    </a:lnTo>
                    <a:lnTo>
                      <a:pt x="554" y="294"/>
                    </a:lnTo>
                    <a:lnTo>
                      <a:pt x="581" y="288"/>
                    </a:lnTo>
                    <a:lnTo>
                      <a:pt x="607" y="283"/>
                    </a:lnTo>
                    <a:lnTo>
                      <a:pt x="635" y="278"/>
                    </a:lnTo>
                    <a:lnTo>
                      <a:pt x="662" y="274"/>
                    </a:lnTo>
                    <a:lnTo>
                      <a:pt x="689" y="271"/>
                    </a:lnTo>
                    <a:lnTo>
                      <a:pt x="717" y="2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/>
            </p:nvSpPr>
            <p:spPr bwMode="auto">
              <a:xfrm>
                <a:off x="917" y="2974"/>
                <a:ext cx="648" cy="674"/>
              </a:xfrm>
              <a:custGeom>
                <a:avLst/>
                <a:gdLst>
                  <a:gd name="T0" fmla="*/ 304 w 1296"/>
                  <a:gd name="T1" fmla="*/ 1339 h 1348"/>
                  <a:gd name="T2" fmla="*/ 1296 w 1296"/>
                  <a:gd name="T3" fmla="*/ 1077 h 1348"/>
                  <a:gd name="T4" fmla="*/ 698 w 1296"/>
                  <a:gd name="T5" fmla="*/ 847 h 1348"/>
                  <a:gd name="T6" fmla="*/ 393 w 1296"/>
                  <a:gd name="T7" fmla="*/ 889 h 1348"/>
                  <a:gd name="T8" fmla="*/ 383 w 1296"/>
                  <a:gd name="T9" fmla="*/ 324 h 1348"/>
                  <a:gd name="T10" fmla="*/ 503 w 1296"/>
                  <a:gd name="T11" fmla="*/ 492 h 1348"/>
                  <a:gd name="T12" fmla="*/ 531 w 1296"/>
                  <a:gd name="T13" fmla="*/ 511 h 1348"/>
                  <a:gd name="T14" fmla="*/ 562 w 1296"/>
                  <a:gd name="T15" fmla="*/ 514 h 1348"/>
                  <a:gd name="T16" fmla="*/ 583 w 1296"/>
                  <a:gd name="T17" fmla="*/ 512 h 1348"/>
                  <a:gd name="T18" fmla="*/ 558 w 1296"/>
                  <a:gd name="T19" fmla="*/ 592 h 1348"/>
                  <a:gd name="T20" fmla="*/ 585 w 1296"/>
                  <a:gd name="T21" fmla="*/ 612 h 1348"/>
                  <a:gd name="T22" fmla="*/ 623 w 1296"/>
                  <a:gd name="T23" fmla="*/ 623 h 1348"/>
                  <a:gd name="T24" fmla="*/ 656 w 1296"/>
                  <a:gd name="T25" fmla="*/ 628 h 1348"/>
                  <a:gd name="T26" fmla="*/ 670 w 1296"/>
                  <a:gd name="T27" fmla="*/ 629 h 1348"/>
                  <a:gd name="T28" fmla="*/ 699 w 1296"/>
                  <a:gd name="T29" fmla="*/ 700 h 1348"/>
                  <a:gd name="T30" fmla="*/ 745 w 1296"/>
                  <a:gd name="T31" fmla="*/ 716 h 1348"/>
                  <a:gd name="T32" fmla="*/ 789 w 1296"/>
                  <a:gd name="T33" fmla="*/ 720 h 1348"/>
                  <a:gd name="T34" fmla="*/ 827 w 1296"/>
                  <a:gd name="T35" fmla="*/ 716 h 1348"/>
                  <a:gd name="T36" fmla="*/ 859 w 1296"/>
                  <a:gd name="T37" fmla="*/ 706 h 1348"/>
                  <a:gd name="T38" fmla="*/ 884 w 1296"/>
                  <a:gd name="T39" fmla="*/ 693 h 1348"/>
                  <a:gd name="T40" fmla="*/ 903 w 1296"/>
                  <a:gd name="T41" fmla="*/ 683 h 1348"/>
                  <a:gd name="T42" fmla="*/ 912 w 1296"/>
                  <a:gd name="T43" fmla="*/ 676 h 1348"/>
                  <a:gd name="T44" fmla="*/ 897 w 1296"/>
                  <a:gd name="T45" fmla="*/ 512 h 1348"/>
                  <a:gd name="T46" fmla="*/ 1014 w 1296"/>
                  <a:gd name="T47" fmla="*/ 559 h 1348"/>
                  <a:gd name="T48" fmla="*/ 1058 w 1296"/>
                  <a:gd name="T49" fmla="*/ 528 h 1348"/>
                  <a:gd name="T50" fmla="*/ 1077 w 1296"/>
                  <a:gd name="T51" fmla="*/ 493 h 1348"/>
                  <a:gd name="T52" fmla="*/ 1082 w 1296"/>
                  <a:gd name="T53" fmla="*/ 470 h 1348"/>
                  <a:gd name="T54" fmla="*/ 956 w 1296"/>
                  <a:gd name="T55" fmla="*/ 357 h 1348"/>
                  <a:gd name="T56" fmla="*/ 989 w 1296"/>
                  <a:gd name="T57" fmla="*/ 272 h 1348"/>
                  <a:gd name="T58" fmla="*/ 960 w 1296"/>
                  <a:gd name="T59" fmla="*/ 252 h 1348"/>
                  <a:gd name="T60" fmla="*/ 923 w 1296"/>
                  <a:gd name="T61" fmla="*/ 240 h 1348"/>
                  <a:gd name="T62" fmla="*/ 891 w 1296"/>
                  <a:gd name="T63" fmla="*/ 235 h 1348"/>
                  <a:gd name="T64" fmla="*/ 877 w 1296"/>
                  <a:gd name="T65" fmla="*/ 234 h 1348"/>
                  <a:gd name="T66" fmla="*/ 710 w 1296"/>
                  <a:gd name="T67" fmla="*/ 0 h 1348"/>
                  <a:gd name="T68" fmla="*/ 655 w 1296"/>
                  <a:gd name="T69" fmla="*/ 6 h 1348"/>
                  <a:gd name="T70" fmla="*/ 600 w 1296"/>
                  <a:gd name="T71" fmla="*/ 15 h 1348"/>
                  <a:gd name="T72" fmla="*/ 547 w 1296"/>
                  <a:gd name="T73" fmla="*/ 26 h 1348"/>
                  <a:gd name="T74" fmla="*/ 496 w 1296"/>
                  <a:gd name="T75" fmla="*/ 41 h 1348"/>
                  <a:gd name="T76" fmla="*/ 445 w 1296"/>
                  <a:gd name="T77" fmla="*/ 58 h 1348"/>
                  <a:gd name="T78" fmla="*/ 395 w 1296"/>
                  <a:gd name="T79" fmla="*/ 76 h 1348"/>
                  <a:gd name="T80" fmla="*/ 347 w 1296"/>
                  <a:gd name="T81" fmla="*/ 97 h 1348"/>
                  <a:gd name="T82" fmla="*/ 302 w 1296"/>
                  <a:gd name="T83" fmla="*/ 121 h 1348"/>
                  <a:gd name="T84" fmla="*/ 257 w 1296"/>
                  <a:gd name="T85" fmla="*/ 146 h 1348"/>
                  <a:gd name="T86" fmla="*/ 215 w 1296"/>
                  <a:gd name="T87" fmla="*/ 174 h 1348"/>
                  <a:gd name="T88" fmla="*/ 174 w 1296"/>
                  <a:gd name="T89" fmla="*/ 203 h 1348"/>
                  <a:gd name="T90" fmla="*/ 135 w 1296"/>
                  <a:gd name="T91" fmla="*/ 235 h 1348"/>
                  <a:gd name="T92" fmla="*/ 98 w 1296"/>
                  <a:gd name="T93" fmla="*/ 268 h 1348"/>
                  <a:gd name="T94" fmla="*/ 63 w 1296"/>
                  <a:gd name="T95" fmla="*/ 303 h 1348"/>
                  <a:gd name="T96" fmla="*/ 31 w 1296"/>
                  <a:gd name="T97" fmla="*/ 339 h 1348"/>
                  <a:gd name="T98" fmla="*/ 0 w 1296"/>
                  <a:gd name="T99" fmla="*/ 377 h 1348"/>
                  <a:gd name="T100" fmla="*/ 278 w 1296"/>
                  <a:gd name="T101" fmla="*/ 1186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96" h="1348">
                    <a:moveTo>
                      <a:pt x="278" y="1186"/>
                    </a:moveTo>
                    <a:lnTo>
                      <a:pt x="304" y="1339"/>
                    </a:lnTo>
                    <a:lnTo>
                      <a:pt x="1067" y="1348"/>
                    </a:lnTo>
                    <a:lnTo>
                      <a:pt x="1296" y="1077"/>
                    </a:lnTo>
                    <a:lnTo>
                      <a:pt x="1280" y="830"/>
                    </a:lnTo>
                    <a:lnTo>
                      <a:pt x="698" y="847"/>
                    </a:lnTo>
                    <a:lnTo>
                      <a:pt x="596" y="898"/>
                    </a:lnTo>
                    <a:lnTo>
                      <a:pt x="393" y="889"/>
                    </a:lnTo>
                    <a:lnTo>
                      <a:pt x="321" y="380"/>
                    </a:lnTo>
                    <a:lnTo>
                      <a:pt x="383" y="324"/>
                    </a:lnTo>
                    <a:lnTo>
                      <a:pt x="494" y="475"/>
                    </a:lnTo>
                    <a:lnTo>
                      <a:pt x="503" y="492"/>
                    </a:lnTo>
                    <a:lnTo>
                      <a:pt x="516" y="504"/>
                    </a:lnTo>
                    <a:lnTo>
                      <a:pt x="531" y="511"/>
                    </a:lnTo>
                    <a:lnTo>
                      <a:pt x="547" y="514"/>
                    </a:lnTo>
                    <a:lnTo>
                      <a:pt x="562" y="514"/>
                    </a:lnTo>
                    <a:lnTo>
                      <a:pt x="574" y="513"/>
                    </a:lnTo>
                    <a:lnTo>
                      <a:pt x="583" y="512"/>
                    </a:lnTo>
                    <a:lnTo>
                      <a:pt x="586" y="511"/>
                    </a:lnTo>
                    <a:lnTo>
                      <a:pt x="558" y="592"/>
                    </a:lnTo>
                    <a:lnTo>
                      <a:pt x="569" y="603"/>
                    </a:lnTo>
                    <a:lnTo>
                      <a:pt x="585" y="612"/>
                    </a:lnTo>
                    <a:lnTo>
                      <a:pt x="603" y="618"/>
                    </a:lnTo>
                    <a:lnTo>
                      <a:pt x="623" y="623"/>
                    </a:lnTo>
                    <a:lnTo>
                      <a:pt x="641" y="626"/>
                    </a:lnTo>
                    <a:lnTo>
                      <a:pt x="656" y="628"/>
                    </a:lnTo>
                    <a:lnTo>
                      <a:pt x="666" y="629"/>
                    </a:lnTo>
                    <a:lnTo>
                      <a:pt x="670" y="629"/>
                    </a:lnTo>
                    <a:lnTo>
                      <a:pt x="674" y="687"/>
                    </a:lnTo>
                    <a:lnTo>
                      <a:pt x="699" y="700"/>
                    </a:lnTo>
                    <a:lnTo>
                      <a:pt x="723" y="710"/>
                    </a:lnTo>
                    <a:lnTo>
                      <a:pt x="745" y="716"/>
                    </a:lnTo>
                    <a:lnTo>
                      <a:pt x="768" y="719"/>
                    </a:lnTo>
                    <a:lnTo>
                      <a:pt x="789" y="720"/>
                    </a:lnTo>
                    <a:lnTo>
                      <a:pt x="808" y="718"/>
                    </a:lnTo>
                    <a:lnTo>
                      <a:pt x="827" y="716"/>
                    </a:lnTo>
                    <a:lnTo>
                      <a:pt x="844" y="711"/>
                    </a:lnTo>
                    <a:lnTo>
                      <a:pt x="859" y="706"/>
                    </a:lnTo>
                    <a:lnTo>
                      <a:pt x="872" y="699"/>
                    </a:lnTo>
                    <a:lnTo>
                      <a:pt x="884" y="693"/>
                    </a:lnTo>
                    <a:lnTo>
                      <a:pt x="895" y="688"/>
                    </a:lnTo>
                    <a:lnTo>
                      <a:pt x="903" y="683"/>
                    </a:lnTo>
                    <a:lnTo>
                      <a:pt x="908" y="679"/>
                    </a:lnTo>
                    <a:lnTo>
                      <a:pt x="912" y="676"/>
                    </a:lnTo>
                    <a:lnTo>
                      <a:pt x="913" y="675"/>
                    </a:lnTo>
                    <a:lnTo>
                      <a:pt x="897" y="512"/>
                    </a:lnTo>
                    <a:lnTo>
                      <a:pt x="980" y="570"/>
                    </a:lnTo>
                    <a:lnTo>
                      <a:pt x="1014" y="559"/>
                    </a:lnTo>
                    <a:lnTo>
                      <a:pt x="1040" y="545"/>
                    </a:lnTo>
                    <a:lnTo>
                      <a:pt x="1058" y="528"/>
                    </a:lnTo>
                    <a:lnTo>
                      <a:pt x="1070" y="511"/>
                    </a:lnTo>
                    <a:lnTo>
                      <a:pt x="1077" y="493"/>
                    </a:lnTo>
                    <a:lnTo>
                      <a:pt x="1081" y="479"/>
                    </a:lnTo>
                    <a:lnTo>
                      <a:pt x="1082" y="470"/>
                    </a:lnTo>
                    <a:lnTo>
                      <a:pt x="1082" y="466"/>
                    </a:lnTo>
                    <a:lnTo>
                      <a:pt x="956" y="357"/>
                    </a:lnTo>
                    <a:lnTo>
                      <a:pt x="993" y="336"/>
                    </a:lnTo>
                    <a:lnTo>
                      <a:pt x="989" y="272"/>
                    </a:lnTo>
                    <a:lnTo>
                      <a:pt x="977" y="261"/>
                    </a:lnTo>
                    <a:lnTo>
                      <a:pt x="960" y="252"/>
                    </a:lnTo>
                    <a:lnTo>
                      <a:pt x="941" y="245"/>
                    </a:lnTo>
                    <a:lnTo>
                      <a:pt x="923" y="240"/>
                    </a:lnTo>
                    <a:lnTo>
                      <a:pt x="906" y="237"/>
                    </a:lnTo>
                    <a:lnTo>
                      <a:pt x="891" y="235"/>
                    </a:lnTo>
                    <a:lnTo>
                      <a:pt x="881" y="234"/>
                    </a:lnTo>
                    <a:lnTo>
                      <a:pt x="877" y="234"/>
                    </a:lnTo>
                    <a:lnTo>
                      <a:pt x="805" y="56"/>
                    </a:lnTo>
                    <a:lnTo>
                      <a:pt x="710" y="0"/>
                    </a:lnTo>
                    <a:lnTo>
                      <a:pt x="682" y="3"/>
                    </a:lnTo>
                    <a:lnTo>
                      <a:pt x="655" y="6"/>
                    </a:lnTo>
                    <a:lnTo>
                      <a:pt x="628" y="10"/>
                    </a:lnTo>
                    <a:lnTo>
                      <a:pt x="600" y="15"/>
                    </a:lnTo>
                    <a:lnTo>
                      <a:pt x="574" y="20"/>
                    </a:lnTo>
                    <a:lnTo>
                      <a:pt x="547" y="26"/>
                    </a:lnTo>
                    <a:lnTo>
                      <a:pt x="521" y="34"/>
                    </a:lnTo>
                    <a:lnTo>
                      <a:pt x="496" y="41"/>
                    </a:lnTo>
                    <a:lnTo>
                      <a:pt x="470" y="49"/>
                    </a:lnTo>
                    <a:lnTo>
                      <a:pt x="445" y="58"/>
                    </a:lnTo>
                    <a:lnTo>
                      <a:pt x="420" y="67"/>
                    </a:lnTo>
                    <a:lnTo>
                      <a:pt x="395" y="76"/>
                    </a:lnTo>
                    <a:lnTo>
                      <a:pt x="372" y="86"/>
                    </a:lnTo>
                    <a:lnTo>
                      <a:pt x="347" y="97"/>
                    </a:lnTo>
                    <a:lnTo>
                      <a:pt x="325" y="109"/>
                    </a:lnTo>
                    <a:lnTo>
                      <a:pt x="302" y="121"/>
                    </a:lnTo>
                    <a:lnTo>
                      <a:pt x="279" y="133"/>
                    </a:lnTo>
                    <a:lnTo>
                      <a:pt x="257" y="146"/>
                    </a:lnTo>
                    <a:lnTo>
                      <a:pt x="236" y="159"/>
                    </a:lnTo>
                    <a:lnTo>
                      <a:pt x="215" y="174"/>
                    </a:lnTo>
                    <a:lnTo>
                      <a:pt x="194" y="189"/>
                    </a:lnTo>
                    <a:lnTo>
                      <a:pt x="174" y="203"/>
                    </a:lnTo>
                    <a:lnTo>
                      <a:pt x="154" y="218"/>
                    </a:lnTo>
                    <a:lnTo>
                      <a:pt x="135" y="235"/>
                    </a:lnTo>
                    <a:lnTo>
                      <a:pt x="116" y="251"/>
                    </a:lnTo>
                    <a:lnTo>
                      <a:pt x="98" y="268"/>
                    </a:lnTo>
                    <a:lnTo>
                      <a:pt x="81" y="285"/>
                    </a:lnTo>
                    <a:lnTo>
                      <a:pt x="63" y="303"/>
                    </a:lnTo>
                    <a:lnTo>
                      <a:pt x="47" y="321"/>
                    </a:lnTo>
                    <a:lnTo>
                      <a:pt x="31" y="339"/>
                    </a:lnTo>
                    <a:lnTo>
                      <a:pt x="16" y="357"/>
                    </a:lnTo>
                    <a:lnTo>
                      <a:pt x="0" y="377"/>
                    </a:lnTo>
                    <a:lnTo>
                      <a:pt x="108" y="1177"/>
                    </a:lnTo>
                    <a:lnTo>
                      <a:pt x="278" y="1186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/>
            </p:nvSpPr>
            <p:spPr bwMode="auto">
              <a:xfrm>
                <a:off x="1562" y="3601"/>
                <a:ext cx="212" cy="153"/>
              </a:xfrm>
              <a:custGeom>
                <a:avLst/>
                <a:gdLst>
                  <a:gd name="T0" fmla="*/ 0 w 426"/>
                  <a:gd name="T1" fmla="*/ 305 h 305"/>
                  <a:gd name="T2" fmla="*/ 40 w 426"/>
                  <a:gd name="T3" fmla="*/ 301 h 305"/>
                  <a:gd name="T4" fmla="*/ 79 w 426"/>
                  <a:gd name="T5" fmla="*/ 296 h 305"/>
                  <a:gd name="T6" fmla="*/ 115 w 426"/>
                  <a:gd name="T7" fmla="*/ 290 h 305"/>
                  <a:gd name="T8" fmla="*/ 151 w 426"/>
                  <a:gd name="T9" fmla="*/ 284 h 305"/>
                  <a:gd name="T10" fmla="*/ 185 w 426"/>
                  <a:gd name="T11" fmla="*/ 276 h 305"/>
                  <a:gd name="T12" fmla="*/ 217 w 426"/>
                  <a:gd name="T13" fmla="*/ 267 h 305"/>
                  <a:gd name="T14" fmla="*/ 247 w 426"/>
                  <a:gd name="T15" fmla="*/ 258 h 305"/>
                  <a:gd name="T16" fmla="*/ 277 w 426"/>
                  <a:gd name="T17" fmla="*/ 247 h 305"/>
                  <a:gd name="T18" fmla="*/ 303 w 426"/>
                  <a:gd name="T19" fmla="*/ 236 h 305"/>
                  <a:gd name="T20" fmla="*/ 327 w 426"/>
                  <a:gd name="T21" fmla="*/ 224 h 305"/>
                  <a:gd name="T22" fmla="*/ 349 w 426"/>
                  <a:gd name="T23" fmla="*/ 211 h 305"/>
                  <a:gd name="T24" fmla="*/ 368 w 426"/>
                  <a:gd name="T25" fmla="*/ 198 h 305"/>
                  <a:gd name="T26" fmla="*/ 385 w 426"/>
                  <a:gd name="T27" fmla="*/ 184 h 305"/>
                  <a:gd name="T28" fmla="*/ 399 w 426"/>
                  <a:gd name="T29" fmla="*/ 169 h 305"/>
                  <a:gd name="T30" fmla="*/ 411 w 426"/>
                  <a:gd name="T31" fmla="*/ 154 h 305"/>
                  <a:gd name="T32" fmla="*/ 419 w 426"/>
                  <a:gd name="T33" fmla="*/ 138 h 305"/>
                  <a:gd name="T34" fmla="*/ 422 w 426"/>
                  <a:gd name="T35" fmla="*/ 129 h 305"/>
                  <a:gd name="T36" fmla="*/ 425 w 426"/>
                  <a:gd name="T37" fmla="*/ 121 h 305"/>
                  <a:gd name="T38" fmla="*/ 426 w 426"/>
                  <a:gd name="T39" fmla="*/ 111 h 305"/>
                  <a:gd name="T40" fmla="*/ 426 w 426"/>
                  <a:gd name="T41" fmla="*/ 103 h 305"/>
                  <a:gd name="T42" fmla="*/ 425 w 426"/>
                  <a:gd name="T43" fmla="*/ 90 h 305"/>
                  <a:gd name="T44" fmla="*/ 422 w 426"/>
                  <a:gd name="T45" fmla="*/ 76 h 305"/>
                  <a:gd name="T46" fmla="*/ 416 w 426"/>
                  <a:gd name="T47" fmla="*/ 63 h 305"/>
                  <a:gd name="T48" fmla="*/ 409 w 426"/>
                  <a:gd name="T49" fmla="*/ 50 h 305"/>
                  <a:gd name="T50" fmla="*/ 398 w 426"/>
                  <a:gd name="T51" fmla="*/ 36 h 305"/>
                  <a:gd name="T52" fmla="*/ 386 w 426"/>
                  <a:gd name="T53" fmla="*/ 24 h 305"/>
                  <a:gd name="T54" fmla="*/ 373 w 426"/>
                  <a:gd name="T55" fmla="*/ 12 h 305"/>
                  <a:gd name="T56" fmla="*/ 357 w 426"/>
                  <a:gd name="T57" fmla="*/ 0 h 305"/>
                  <a:gd name="T58" fmla="*/ 341 w 426"/>
                  <a:gd name="T59" fmla="*/ 23 h 305"/>
                  <a:gd name="T60" fmla="*/ 323 w 426"/>
                  <a:gd name="T61" fmla="*/ 46 h 305"/>
                  <a:gd name="T62" fmla="*/ 305 w 426"/>
                  <a:gd name="T63" fmla="*/ 69 h 305"/>
                  <a:gd name="T64" fmla="*/ 286 w 426"/>
                  <a:gd name="T65" fmla="*/ 91 h 305"/>
                  <a:gd name="T66" fmla="*/ 266 w 426"/>
                  <a:gd name="T67" fmla="*/ 112 h 305"/>
                  <a:gd name="T68" fmla="*/ 245 w 426"/>
                  <a:gd name="T69" fmla="*/ 133 h 305"/>
                  <a:gd name="T70" fmla="*/ 224 w 426"/>
                  <a:gd name="T71" fmla="*/ 153 h 305"/>
                  <a:gd name="T72" fmla="*/ 201 w 426"/>
                  <a:gd name="T73" fmla="*/ 172 h 305"/>
                  <a:gd name="T74" fmla="*/ 179 w 426"/>
                  <a:gd name="T75" fmla="*/ 192 h 305"/>
                  <a:gd name="T76" fmla="*/ 156 w 426"/>
                  <a:gd name="T77" fmla="*/ 210 h 305"/>
                  <a:gd name="T78" fmla="*/ 131 w 426"/>
                  <a:gd name="T79" fmla="*/ 227 h 305"/>
                  <a:gd name="T80" fmla="*/ 106 w 426"/>
                  <a:gd name="T81" fmla="*/ 244 h 305"/>
                  <a:gd name="T82" fmla="*/ 81 w 426"/>
                  <a:gd name="T83" fmla="*/ 261 h 305"/>
                  <a:gd name="T84" fmla="*/ 54 w 426"/>
                  <a:gd name="T85" fmla="*/ 277 h 305"/>
                  <a:gd name="T86" fmla="*/ 28 w 426"/>
                  <a:gd name="T87" fmla="*/ 291 h 305"/>
                  <a:gd name="T88" fmla="*/ 0 w 426"/>
                  <a:gd name="T8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26" h="305">
                    <a:moveTo>
                      <a:pt x="0" y="305"/>
                    </a:moveTo>
                    <a:lnTo>
                      <a:pt x="40" y="301"/>
                    </a:lnTo>
                    <a:lnTo>
                      <a:pt x="79" y="296"/>
                    </a:lnTo>
                    <a:lnTo>
                      <a:pt x="115" y="290"/>
                    </a:lnTo>
                    <a:lnTo>
                      <a:pt x="151" y="284"/>
                    </a:lnTo>
                    <a:lnTo>
                      <a:pt x="185" y="276"/>
                    </a:lnTo>
                    <a:lnTo>
                      <a:pt x="217" y="267"/>
                    </a:lnTo>
                    <a:lnTo>
                      <a:pt x="247" y="258"/>
                    </a:lnTo>
                    <a:lnTo>
                      <a:pt x="277" y="247"/>
                    </a:lnTo>
                    <a:lnTo>
                      <a:pt x="303" y="236"/>
                    </a:lnTo>
                    <a:lnTo>
                      <a:pt x="327" y="224"/>
                    </a:lnTo>
                    <a:lnTo>
                      <a:pt x="349" y="211"/>
                    </a:lnTo>
                    <a:lnTo>
                      <a:pt x="368" y="198"/>
                    </a:lnTo>
                    <a:lnTo>
                      <a:pt x="385" y="184"/>
                    </a:lnTo>
                    <a:lnTo>
                      <a:pt x="399" y="169"/>
                    </a:lnTo>
                    <a:lnTo>
                      <a:pt x="411" y="154"/>
                    </a:lnTo>
                    <a:lnTo>
                      <a:pt x="419" y="138"/>
                    </a:lnTo>
                    <a:lnTo>
                      <a:pt x="422" y="129"/>
                    </a:lnTo>
                    <a:lnTo>
                      <a:pt x="425" y="121"/>
                    </a:lnTo>
                    <a:lnTo>
                      <a:pt x="426" y="111"/>
                    </a:lnTo>
                    <a:lnTo>
                      <a:pt x="426" y="103"/>
                    </a:lnTo>
                    <a:lnTo>
                      <a:pt x="425" y="90"/>
                    </a:lnTo>
                    <a:lnTo>
                      <a:pt x="422" y="76"/>
                    </a:lnTo>
                    <a:lnTo>
                      <a:pt x="416" y="63"/>
                    </a:lnTo>
                    <a:lnTo>
                      <a:pt x="409" y="50"/>
                    </a:lnTo>
                    <a:lnTo>
                      <a:pt x="398" y="36"/>
                    </a:lnTo>
                    <a:lnTo>
                      <a:pt x="386" y="24"/>
                    </a:lnTo>
                    <a:lnTo>
                      <a:pt x="373" y="12"/>
                    </a:lnTo>
                    <a:lnTo>
                      <a:pt x="357" y="0"/>
                    </a:lnTo>
                    <a:lnTo>
                      <a:pt x="341" y="23"/>
                    </a:lnTo>
                    <a:lnTo>
                      <a:pt x="323" y="46"/>
                    </a:lnTo>
                    <a:lnTo>
                      <a:pt x="305" y="69"/>
                    </a:lnTo>
                    <a:lnTo>
                      <a:pt x="286" y="91"/>
                    </a:lnTo>
                    <a:lnTo>
                      <a:pt x="266" y="112"/>
                    </a:lnTo>
                    <a:lnTo>
                      <a:pt x="245" y="133"/>
                    </a:lnTo>
                    <a:lnTo>
                      <a:pt x="224" y="153"/>
                    </a:lnTo>
                    <a:lnTo>
                      <a:pt x="201" y="172"/>
                    </a:lnTo>
                    <a:lnTo>
                      <a:pt x="179" y="192"/>
                    </a:lnTo>
                    <a:lnTo>
                      <a:pt x="156" y="210"/>
                    </a:lnTo>
                    <a:lnTo>
                      <a:pt x="131" y="227"/>
                    </a:lnTo>
                    <a:lnTo>
                      <a:pt x="106" y="244"/>
                    </a:lnTo>
                    <a:lnTo>
                      <a:pt x="81" y="261"/>
                    </a:lnTo>
                    <a:lnTo>
                      <a:pt x="54" y="277"/>
                    </a:lnTo>
                    <a:lnTo>
                      <a:pt x="28" y="291"/>
                    </a:lnTo>
                    <a:lnTo>
                      <a:pt x="0" y="3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/>
            </p:nvSpPr>
            <p:spPr bwMode="auto">
              <a:xfrm>
                <a:off x="1215" y="3549"/>
                <a:ext cx="525" cy="208"/>
              </a:xfrm>
              <a:custGeom>
                <a:avLst/>
                <a:gdLst>
                  <a:gd name="T0" fmla="*/ 0 w 1051"/>
                  <a:gd name="T1" fmla="*/ 270 h 415"/>
                  <a:gd name="T2" fmla="*/ 33 w 1051"/>
                  <a:gd name="T3" fmla="*/ 296 h 415"/>
                  <a:gd name="T4" fmla="*/ 73 w 1051"/>
                  <a:gd name="T5" fmla="*/ 319 h 415"/>
                  <a:gd name="T6" fmla="*/ 121 w 1051"/>
                  <a:gd name="T7" fmla="*/ 340 h 415"/>
                  <a:gd name="T8" fmla="*/ 175 w 1051"/>
                  <a:gd name="T9" fmla="*/ 360 h 415"/>
                  <a:gd name="T10" fmla="*/ 236 w 1051"/>
                  <a:gd name="T11" fmla="*/ 377 h 415"/>
                  <a:gd name="T12" fmla="*/ 301 w 1051"/>
                  <a:gd name="T13" fmla="*/ 391 h 415"/>
                  <a:gd name="T14" fmla="*/ 372 w 1051"/>
                  <a:gd name="T15" fmla="*/ 402 h 415"/>
                  <a:gd name="T16" fmla="*/ 447 w 1051"/>
                  <a:gd name="T17" fmla="*/ 410 h 415"/>
                  <a:gd name="T18" fmla="*/ 478 w 1051"/>
                  <a:gd name="T19" fmla="*/ 412 h 415"/>
                  <a:gd name="T20" fmla="*/ 511 w 1051"/>
                  <a:gd name="T21" fmla="*/ 414 h 415"/>
                  <a:gd name="T22" fmla="*/ 542 w 1051"/>
                  <a:gd name="T23" fmla="*/ 415 h 415"/>
                  <a:gd name="T24" fmla="*/ 574 w 1051"/>
                  <a:gd name="T25" fmla="*/ 415 h 415"/>
                  <a:gd name="T26" fmla="*/ 604 w 1051"/>
                  <a:gd name="T27" fmla="*/ 414 h 415"/>
                  <a:gd name="T28" fmla="*/ 635 w 1051"/>
                  <a:gd name="T29" fmla="*/ 414 h 415"/>
                  <a:gd name="T30" fmla="*/ 665 w 1051"/>
                  <a:gd name="T31" fmla="*/ 412 h 415"/>
                  <a:gd name="T32" fmla="*/ 694 w 1051"/>
                  <a:gd name="T33" fmla="*/ 410 h 415"/>
                  <a:gd name="T34" fmla="*/ 748 w 1051"/>
                  <a:gd name="T35" fmla="*/ 382 h 415"/>
                  <a:gd name="T36" fmla="*/ 800 w 1051"/>
                  <a:gd name="T37" fmla="*/ 349 h 415"/>
                  <a:gd name="T38" fmla="*/ 850 w 1051"/>
                  <a:gd name="T39" fmla="*/ 315 h 415"/>
                  <a:gd name="T40" fmla="*/ 895 w 1051"/>
                  <a:gd name="T41" fmla="*/ 277 h 415"/>
                  <a:gd name="T42" fmla="*/ 939 w 1051"/>
                  <a:gd name="T43" fmla="*/ 238 h 415"/>
                  <a:gd name="T44" fmla="*/ 980 w 1051"/>
                  <a:gd name="T45" fmla="*/ 196 h 415"/>
                  <a:gd name="T46" fmla="*/ 1017 w 1051"/>
                  <a:gd name="T47" fmla="*/ 151 h 415"/>
                  <a:gd name="T48" fmla="*/ 1051 w 1051"/>
                  <a:gd name="T49" fmla="*/ 105 h 415"/>
                  <a:gd name="T50" fmla="*/ 1025 w 1051"/>
                  <a:gd name="T51" fmla="*/ 89 h 415"/>
                  <a:gd name="T52" fmla="*/ 997 w 1051"/>
                  <a:gd name="T53" fmla="*/ 72 h 415"/>
                  <a:gd name="T54" fmla="*/ 965 w 1051"/>
                  <a:gd name="T55" fmla="*/ 58 h 415"/>
                  <a:gd name="T56" fmla="*/ 930 w 1051"/>
                  <a:gd name="T57" fmla="*/ 44 h 415"/>
                  <a:gd name="T58" fmla="*/ 892 w 1051"/>
                  <a:gd name="T59" fmla="*/ 32 h 415"/>
                  <a:gd name="T60" fmla="*/ 851 w 1051"/>
                  <a:gd name="T61" fmla="*/ 20 h 415"/>
                  <a:gd name="T62" fmla="*/ 807 w 1051"/>
                  <a:gd name="T63" fmla="*/ 9 h 415"/>
                  <a:gd name="T64" fmla="*/ 761 w 1051"/>
                  <a:gd name="T65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51" h="415">
                    <a:moveTo>
                      <a:pt x="529" y="270"/>
                    </a:moveTo>
                    <a:lnTo>
                      <a:pt x="0" y="270"/>
                    </a:lnTo>
                    <a:lnTo>
                      <a:pt x="15" y="283"/>
                    </a:lnTo>
                    <a:lnTo>
                      <a:pt x="33" y="296"/>
                    </a:lnTo>
                    <a:lnTo>
                      <a:pt x="52" y="308"/>
                    </a:lnTo>
                    <a:lnTo>
                      <a:pt x="73" y="319"/>
                    </a:lnTo>
                    <a:lnTo>
                      <a:pt x="97" y="330"/>
                    </a:lnTo>
                    <a:lnTo>
                      <a:pt x="121" y="340"/>
                    </a:lnTo>
                    <a:lnTo>
                      <a:pt x="147" y="350"/>
                    </a:lnTo>
                    <a:lnTo>
                      <a:pt x="175" y="360"/>
                    </a:lnTo>
                    <a:lnTo>
                      <a:pt x="204" y="369"/>
                    </a:lnTo>
                    <a:lnTo>
                      <a:pt x="236" y="377"/>
                    </a:lnTo>
                    <a:lnTo>
                      <a:pt x="267" y="385"/>
                    </a:lnTo>
                    <a:lnTo>
                      <a:pt x="301" y="391"/>
                    </a:lnTo>
                    <a:lnTo>
                      <a:pt x="336" y="397"/>
                    </a:lnTo>
                    <a:lnTo>
                      <a:pt x="372" y="402"/>
                    </a:lnTo>
                    <a:lnTo>
                      <a:pt x="408" y="407"/>
                    </a:lnTo>
                    <a:lnTo>
                      <a:pt x="447" y="410"/>
                    </a:lnTo>
                    <a:lnTo>
                      <a:pt x="463" y="411"/>
                    </a:lnTo>
                    <a:lnTo>
                      <a:pt x="478" y="412"/>
                    </a:lnTo>
                    <a:lnTo>
                      <a:pt x="494" y="413"/>
                    </a:lnTo>
                    <a:lnTo>
                      <a:pt x="511" y="414"/>
                    </a:lnTo>
                    <a:lnTo>
                      <a:pt x="526" y="414"/>
                    </a:lnTo>
                    <a:lnTo>
                      <a:pt x="542" y="415"/>
                    </a:lnTo>
                    <a:lnTo>
                      <a:pt x="557" y="415"/>
                    </a:lnTo>
                    <a:lnTo>
                      <a:pt x="574" y="415"/>
                    </a:lnTo>
                    <a:lnTo>
                      <a:pt x="589" y="415"/>
                    </a:lnTo>
                    <a:lnTo>
                      <a:pt x="604" y="414"/>
                    </a:lnTo>
                    <a:lnTo>
                      <a:pt x="619" y="414"/>
                    </a:lnTo>
                    <a:lnTo>
                      <a:pt x="635" y="414"/>
                    </a:lnTo>
                    <a:lnTo>
                      <a:pt x="650" y="413"/>
                    </a:lnTo>
                    <a:lnTo>
                      <a:pt x="665" y="412"/>
                    </a:lnTo>
                    <a:lnTo>
                      <a:pt x="679" y="411"/>
                    </a:lnTo>
                    <a:lnTo>
                      <a:pt x="694" y="410"/>
                    </a:lnTo>
                    <a:lnTo>
                      <a:pt x="722" y="396"/>
                    </a:lnTo>
                    <a:lnTo>
                      <a:pt x="748" y="382"/>
                    </a:lnTo>
                    <a:lnTo>
                      <a:pt x="775" y="366"/>
                    </a:lnTo>
                    <a:lnTo>
                      <a:pt x="800" y="349"/>
                    </a:lnTo>
                    <a:lnTo>
                      <a:pt x="825" y="332"/>
                    </a:lnTo>
                    <a:lnTo>
                      <a:pt x="850" y="315"/>
                    </a:lnTo>
                    <a:lnTo>
                      <a:pt x="873" y="297"/>
                    </a:lnTo>
                    <a:lnTo>
                      <a:pt x="895" y="277"/>
                    </a:lnTo>
                    <a:lnTo>
                      <a:pt x="918" y="258"/>
                    </a:lnTo>
                    <a:lnTo>
                      <a:pt x="939" y="238"/>
                    </a:lnTo>
                    <a:lnTo>
                      <a:pt x="960" y="217"/>
                    </a:lnTo>
                    <a:lnTo>
                      <a:pt x="980" y="196"/>
                    </a:lnTo>
                    <a:lnTo>
                      <a:pt x="999" y="174"/>
                    </a:lnTo>
                    <a:lnTo>
                      <a:pt x="1017" y="151"/>
                    </a:lnTo>
                    <a:lnTo>
                      <a:pt x="1035" y="128"/>
                    </a:lnTo>
                    <a:lnTo>
                      <a:pt x="1051" y="105"/>
                    </a:lnTo>
                    <a:lnTo>
                      <a:pt x="1039" y="97"/>
                    </a:lnTo>
                    <a:lnTo>
                      <a:pt x="1025" y="89"/>
                    </a:lnTo>
                    <a:lnTo>
                      <a:pt x="1012" y="80"/>
                    </a:lnTo>
                    <a:lnTo>
                      <a:pt x="997" y="72"/>
                    </a:lnTo>
                    <a:lnTo>
                      <a:pt x="982" y="65"/>
                    </a:lnTo>
                    <a:lnTo>
                      <a:pt x="965" y="58"/>
                    </a:lnTo>
                    <a:lnTo>
                      <a:pt x="948" y="51"/>
                    </a:lnTo>
                    <a:lnTo>
                      <a:pt x="930" y="44"/>
                    </a:lnTo>
                    <a:lnTo>
                      <a:pt x="912" y="38"/>
                    </a:lnTo>
                    <a:lnTo>
                      <a:pt x="892" y="32"/>
                    </a:lnTo>
                    <a:lnTo>
                      <a:pt x="872" y="26"/>
                    </a:lnTo>
                    <a:lnTo>
                      <a:pt x="851" y="20"/>
                    </a:lnTo>
                    <a:lnTo>
                      <a:pt x="829" y="14"/>
                    </a:lnTo>
                    <a:lnTo>
                      <a:pt x="807" y="9"/>
                    </a:lnTo>
                    <a:lnTo>
                      <a:pt x="785" y="4"/>
                    </a:lnTo>
                    <a:lnTo>
                      <a:pt x="761" y="0"/>
                    </a:lnTo>
                    <a:lnTo>
                      <a:pt x="529" y="27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/>
            </p:nvSpPr>
            <p:spPr bwMode="auto">
              <a:xfrm>
                <a:off x="1106" y="3408"/>
                <a:ext cx="423" cy="119"/>
              </a:xfrm>
              <a:custGeom>
                <a:avLst/>
                <a:gdLst>
                  <a:gd name="T0" fmla="*/ 845 w 845"/>
                  <a:gd name="T1" fmla="*/ 0 h 239"/>
                  <a:gd name="T2" fmla="*/ 607 w 845"/>
                  <a:gd name="T3" fmla="*/ 239 h 239"/>
                  <a:gd name="T4" fmla="*/ 0 w 845"/>
                  <a:gd name="T5" fmla="*/ 230 h 239"/>
                  <a:gd name="T6" fmla="*/ 353 w 845"/>
                  <a:gd name="T7" fmla="*/ 32 h 239"/>
                  <a:gd name="T8" fmla="*/ 845 w 845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5" h="239">
                    <a:moveTo>
                      <a:pt x="845" y="0"/>
                    </a:moveTo>
                    <a:lnTo>
                      <a:pt x="607" y="239"/>
                    </a:lnTo>
                    <a:lnTo>
                      <a:pt x="0" y="230"/>
                    </a:lnTo>
                    <a:lnTo>
                      <a:pt x="353" y="32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/>
            </p:nvSpPr>
            <p:spPr bwMode="auto">
              <a:xfrm>
                <a:off x="1464" y="3448"/>
                <a:ext cx="71" cy="159"/>
              </a:xfrm>
              <a:custGeom>
                <a:avLst/>
                <a:gdLst>
                  <a:gd name="T0" fmla="*/ 135 w 142"/>
                  <a:gd name="T1" fmla="*/ 0 h 320"/>
                  <a:gd name="T2" fmla="*/ 142 w 142"/>
                  <a:gd name="T3" fmla="*/ 93 h 320"/>
                  <a:gd name="T4" fmla="*/ 0 w 142"/>
                  <a:gd name="T5" fmla="*/ 320 h 320"/>
                  <a:gd name="T6" fmla="*/ 135 w 142"/>
                  <a:gd name="T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320">
                    <a:moveTo>
                      <a:pt x="135" y="0"/>
                    </a:moveTo>
                    <a:lnTo>
                      <a:pt x="142" y="93"/>
                    </a:lnTo>
                    <a:lnTo>
                      <a:pt x="0" y="32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/>
            </p:nvSpPr>
            <p:spPr bwMode="auto">
              <a:xfrm>
                <a:off x="1104" y="3553"/>
                <a:ext cx="296" cy="61"/>
              </a:xfrm>
              <a:custGeom>
                <a:avLst/>
                <a:gdLst>
                  <a:gd name="T0" fmla="*/ 589 w 593"/>
                  <a:gd name="T1" fmla="*/ 15 h 122"/>
                  <a:gd name="T2" fmla="*/ 0 w 593"/>
                  <a:gd name="T3" fmla="*/ 0 h 122"/>
                  <a:gd name="T4" fmla="*/ 15 w 593"/>
                  <a:gd name="T5" fmla="*/ 113 h 122"/>
                  <a:gd name="T6" fmla="*/ 593 w 593"/>
                  <a:gd name="T7" fmla="*/ 122 h 122"/>
                  <a:gd name="T8" fmla="*/ 589 w 593"/>
                  <a:gd name="T9" fmla="*/ 1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3" h="122">
                    <a:moveTo>
                      <a:pt x="589" y="15"/>
                    </a:moveTo>
                    <a:lnTo>
                      <a:pt x="0" y="0"/>
                    </a:lnTo>
                    <a:lnTo>
                      <a:pt x="15" y="113"/>
                    </a:lnTo>
                    <a:lnTo>
                      <a:pt x="593" y="122"/>
                    </a:lnTo>
                    <a:lnTo>
                      <a:pt x="58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3" name="Freeform 67"/>
              <p:cNvSpPr>
                <a:spLocks/>
              </p:cNvSpPr>
              <p:nvPr/>
            </p:nvSpPr>
            <p:spPr bwMode="auto">
              <a:xfrm>
                <a:off x="952" y="3069"/>
                <a:ext cx="165" cy="460"/>
              </a:xfrm>
              <a:custGeom>
                <a:avLst/>
                <a:gdLst>
                  <a:gd name="T0" fmla="*/ 330 w 330"/>
                  <a:gd name="T1" fmla="*/ 788 h 921"/>
                  <a:gd name="T2" fmla="*/ 187 w 330"/>
                  <a:gd name="T3" fmla="*/ 775 h 921"/>
                  <a:gd name="T4" fmla="*/ 99 w 330"/>
                  <a:gd name="T5" fmla="*/ 156 h 921"/>
                  <a:gd name="T6" fmla="*/ 203 w 330"/>
                  <a:gd name="T7" fmla="*/ 45 h 921"/>
                  <a:gd name="T8" fmla="*/ 170 w 330"/>
                  <a:gd name="T9" fmla="*/ 0 h 921"/>
                  <a:gd name="T10" fmla="*/ 0 w 330"/>
                  <a:gd name="T11" fmla="*/ 148 h 921"/>
                  <a:gd name="T12" fmla="*/ 99 w 330"/>
                  <a:gd name="T13" fmla="*/ 913 h 921"/>
                  <a:gd name="T14" fmla="*/ 197 w 330"/>
                  <a:gd name="T15" fmla="*/ 921 h 921"/>
                  <a:gd name="T16" fmla="*/ 200 w 330"/>
                  <a:gd name="T17" fmla="*/ 868 h 921"/>
                  <a:gd name="T18" fmla="*/ 330 w 330"/>
                  <a:gd name="T19" fmla="*/ 788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921">
                    <a:moveTo>
                      <a:pt x="330" y="788"/>
                    </a:moveTo>
                    <a:lnTo>
                      <a:pt x="187" y="775"/>
                    </a:lnTo>
                    <a:lnTo>
                      <a:pt x="99" y="156"/>
                    </a:lnTo>
                    <a:lnTo>
                      <a:pt x="203" y="45"/>
                    </a:lnTo>
                    <a:lnTo>
                      <a:pt x="170" y="0"/>
                    </a:lnTo>
                    <a:lnTo>
                      <a:pt x="0" y="148"/>
                    </a:lnTo>
                    <a:lnTo>
                      <a:pt x="99" y="913"/>
                    </a:lnTo>
                    <a:lnTo>
                      <a:pt x="197" y="921"/>
                    </a:lnTo>
                    <a:lnTo>
                      <a:pt x="200" y="868"/>
                    </a:lnTo>
                    <a:lnTo>
                      <a:pt x="330" y="7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4" name="Freeform 68"/>
              <p:cNvSpPr>
                <a:spLocks/>
              </p:cNvSpPr>
              <p:nvPr/>
            </p:nvSpPr>
            <p:spPr bwMode="auto">
              <a:xfrm>
                <a:off x="1121" y="3367"/>
                <a:ext cx="382" cy="214"/>
              </a:xfrm>
              <a:custGeom>
                <a:avLst/>
                <a:gdLst>
                  <a:gd name="T0" fmla="*/ 766 w 766"/>
                  <a:gd name="T1" fmla="*/ 5 h 426"/>
                  <a:gd name="T2" fmla="*/ 616 w 766"/>
                  <a:gd name="T3" fmla="*/ 0 h 426"/>
                  <a:gd name="T4" fmla="*/ 0 w 766"/>
                  <a:gd name="T5" fmla="*/ 424 h 426"/>
                  <a:gd name="T6" fmla="*/ 316 w 766"/>
                  <a:gd name="T7" fmla="*/ 426 h 426"/>
                  <a:gd name="T8" fmla="*/ 766 w 766"/>
                  <a:gd name="T9" fmla="*/ 5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6" h="426">
                    <a:moveTo>
                      <a:pt x="766" y="5"/>
                    </a:moveTo>
                    <a:lnTo>
                      <a:pt x="616" y="0"/>
                    </a:lnTo>
                    <a:lnTo>
                      <a:pt x="0" y="424"/>
                    </a:lnTo>
                    <a:lnTo>
                      <a:pt x="316" y="426"/>
                    </a:lnTo>
                    <a:lnTo>
                      <a:pt x="766" y="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5" name="Freeform 69"/>
              <p:cNvSpPr>
                <a:spLocks/>
              </p:cNvSpPr>
              <p:nvPr/>
            </p:nvSpPr>
            <p:spPr bwMode="auto">
              <a:xfrm>
                <a:off x="1305" y="3447"/>
                <a:ext cx="67" cy="50"/>
              </a:xfrm>
              <a:custGeom>
                <a:avLst/>
                <a:gdLst>
                  <a:gd name="T0" fmla="*/ 101 w 134"/>
                  <a:gd name="T1" fmla="*/ 1 h 102"/>
                  <a:gd name="T2" fmla="*/ 97 w 134"/>
                  <a:gd name="T3" fmla="*/ 1 h 102"/>
                  <a:gd name="T4" fmla="*/ 88 w 134"/>
                  <a:gd name="T5" fmla="*/ 0 h 102"/>
                  <a:gd name="T6" fmla="*/ 76 w 134"/>
                  <a:gd name="T7" fmla="*/ 0 h 102"/>
                  <a:gd name="T8" fmla="*/ 61 w 134"/>
                  <a:gd name="T9" fmla="*/ 0 h 102"/>
                  <a:gd name="T10" fmla="*/ 47 w 134"/>
                  <a:gd name="T11" fmla="*/ 1 h 102"/>
                  <a:gd name="T12" fmla="*/ 35 w 134"/>
                  <a:gd name="T13" fmla="*/ 4 h 102"/>
                  <a:gd name="T14" fmla="*/ 28 w 134"/>
                  <a:gd name="T15" fmla="*/ 10 h 102"/>
                  <a:gd name="T16" fmla="*/ 27 w 134"/>
                  <a:gd name="T17" fmla="*/ 18 h 102"/>
                  <a:gd name="T18" fmla="*/ 32 w 134"/>
                  <a:gd name="T19" fmla="*/ 37 h 102"/>
                  <a:gd name="T20" fmla="*/ 32 w 134"/>
                  <a:gd name="T21" fmla="*/ 52 h 102"/>
                  <a:gd name="T22" fmla="*/ 25 w 134"/>
                  <a:gd name="T23" fmla="*/ 64 h 102"/>
                  <a:gd name="T24" fmla="*/ 9 w 134"/>
                  <a:gd name="T25" fmla="*/ 72 h 102"/>
                  <a:gd name="T26" fmla="*/ 1 w 134"/>
                  <a:gd name="T27" fmla="*/ 76 h 102"/>
                  <a:gd name="T28" fmla="*/ 0 w 134"/>
                  <a:gd name="T29" fmla="*/ 82 h 102"/>
                  <a:gd name="T30" fmla="*/ 3 w 134"/>
                  <a:gd name="T31" fmla="*/ 88 h 102"/>
                  <a:gd name="T32" fmla="*/ 11 w 134"/>
                  <a:gd name="T33" fmla="*/ 95 h 102"/>
                  <a:gd name="T34" fmla="*/ 22 w 134"/>
                  <a:gd name="T35" fmla="*/ 100 h 102"/>
                  <a:gd name="T36" fmla="*/ 36 w 134"/>
                  <a:gd name="T37" fmla="*/ 102 h 102"/>
                  <a:gd name="T38" fmla="*/ 52 w 134"/>
                  <a:gd name="T39" fmla="*/ 102 h 102"/>
                  <a:gd name="T40" fmla="*/ 69 w 134"/>
                  <a:gd name="T41" fmla="*/ 97 h 102"/>
                  <a:gd name="T42" fmla="*/ 96 w 134"/>
                  <a:gd name="T43" fmla="*/ 83 h 102"/>
                  <a:gd name="T44" fmla="*/ 116 w 134"/>
                  <a:gd name="T45" fmla="*/ 68 h 102"/>
                  <a:gd name="T46" fmla="*/ 128 w 134"/>
                  <a:gd name="T47" fmla="*/ 54 h 102"/>
                  <a:gd name="T48" fmla="*/ 134 w 134"/>
                  <a:gd name="T49" fmla="*/ 40 h 102"/>
                  <a:gd name="T50" fmla="*/ 133 w 134"/>
                  <a:gd name="T51" fmla="*/ 27 h 102"/>
                  <a:gd name="T52" fmla="*/ 128 w 134"/>
                  <a:gd name="T53" fmla="*/ 15 h 102"/>
                  <a:gd name="T54" fmla="*/ 117 w 134"/>
                  <a:gd name="T55" fmla="*/ 7 h 102"/>
                  <a:gd name="T56" fmla="*/ 101 w 134"/>
                  <a:gd name="T57" fmla="*/ 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4" h="102">
                    <a:moveTo>
                      <a:pt x="101" y="1"/>
                    </a:moveTo>
                    <a:lnTo>
                      <a:pt x="97" y="1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1" y="0"/>
                    </a:lnTo>
                    <a:lnTo>
                      <a:pt x="47" y="1"/>
                    </a:lnTo>
                    <a:lnTo>
                      <a:pt x="35" y="4"/>
                    </a:lnTo>
                    <a:lnTo>
                      <a:pt x="28" y="10"/>
                    </a:lnTo>
                    <a:lnTo>
                      <a:pt x="27" y="18"/>
                    </a:lnTo>
                    <a:lnTo>
                      <a:pt x="32" y="37"/>
                    </a:lnTo>
                    <a:lnTo>
                      <a:pt x="32" y="52"/>
                    </a:lnTo>
                    <a:lnTo>
                      <a:pt x="25" y="64"/>
                    </a:lnTo>
                    <a:lnTo>
                      <a:pt x="9" y="72"/>
                    </a:lnTo>
                    <a:lnTo>
                      <a:pt x="1" y="76"/>
                    </a:lnTo>
                    <a:lnTo>
                      <a:pt x="0" y="82"/>
                    </a:lnTo>
                    <a:lnTo>
                      <a:pt x="3" y="88"/>
                    </a:lnTo>
                    <a:lnTo>
                      <a:pt x="11" y="95"/>
                    </a:lnTo>
                    <a:lnTo>
                      <a:pt x="22" y="100"/>
                    </a:lnTo>
                    <a:lnTo>
                      <a:pt x="36" y="102"/>
                    </a:lnTo>
                    <a:lnTo>
                      <a:pt x="52" y="102"/>
                    </a:lnTo>
                    <a:lnTo>
                      <a:pt x="69" y="97"/>
                    </a:lnTo>
                    <a:lnTo>
                      <a:pt x="96" y="83"/>
                    </a:lnTo>
                    <a:lnTo>
                      <a:pt x="116" y="68"/>
                    </a:lnTo>
                    <a:lnTo>
                      <a:pt x="128" y="54"/>
                    </a:lnTo>
                    <a:lnTo>
                      <a:pt x="134" y="40"/>
                    </a:lnTo>
                    <a:lnTo>
                      <a:pt x="133" y="27"/>
                    </a:lnTo>
                    <a:lnTo>
                      <a:pt x="128" y="15"/>
                    </a:lnTo>
                    <a:lnTo>
                      <a:pt x="117" y="7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6" name="Freeform 70"/>
              <p:cNvSpPr>
                <a:spLocks/>
              </p:cNvSpPr>
              <p:nvPr/>
            </p:nvSpPr>
            <p:spPr bwMode="auto">
              <a:xfrm>
                <a:off x="1131" y="2915"/>
                <a:ext cx="113" cy="72"/>
              </a:xfrm>
              <a:custGeom>
                <a:avLst/>
                <a:gdLst>
                  <a:gd name="T0" fmla="*/ 209 w 225"/>
                  <a:gd name="T1" fmla="*/ 0 h 143"/>
                  <a:gd name="T2" fmla="*/ 225 w 225"/>
                  <a:gd name="T3" fmla="*/ 27 h 143"/>
                  <a:gd name="T4" fmla="*/ 16 w 225"/>
                  <a:gd name="T5" fmla="*/ 143 h 143"/>
                  <a:gd name="T6" fmla="*/ 0 w 225"/>
                  <a:gd name="T7" fmla="*/ 118 h 143"/>
                  <a:gd name="T8" fmla="*/ 209 w 225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143">
                    <a:moveTo>
                      <a:pt x="209" y="0"/>
                    </a:moveTo>
                    <a:lnTo>
                      <a:pt x="225" y="27"/>
                    </a:lnTo>
                    <a:lnTo>
                      <a:pt x="16" y="143"/>
                    </a:lnTo>
                    <a:lnTo>
                      <a:pt x="0" y="118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7" name="Freeform 71"/>
              <p:cNvSpPr>
                <a:spLocks/>
              </p:cNvSpPr>
              <p:nvPr/>
            </p:nvSpPr>
            <p:spPr bwMode="auto">
              <a:xfrm>
                <a:off x="1128" y="3019"/>
                <a:ext cx="124" cy="165"/>
              </a:xfrm>
              <a:custGeom>
                <a:avLst/>
                <a:gdLst>
                  <a:gd name="T0" fmla="*/ 73 w 247"/>
                  <a:gd name="T1" fmla="*/ 0 h 330"/>
                  <a:gd name="T2" fmla="*/ 0 w 247"/>
                  <a:gd name="T3" fmla="*/ 143 h 330"/>
                  <a:gd name="T4" fmla="*/ 125 w 247"/>
                  <a:gd name="T5" fmla="*/ 330 h 330"/>
                  <a:gd name="T6" fmla="*/ 247 w 247"/>
                  <a:gd name="T7" fmla="*/ 251 h 330"/>
                  <a:gd name="T8" fmla="*/ 182 w 247"/>
                  <a:gd name="T9" fmla="*/ 61 h 330"/>
                  <a:gd name="T10" fmla="*/ 73 w 247"/>
                  <a:gd name="T11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330">
                    <a:moveTo>
                      <a:pt x="73" y="0"/>
                    </a:moveTo>
                    <a:lnTo>
                      <a:pt x="0" y="143"/>
                    </a:lnTo>
                    <a:lnTo>
                      <a:pt x="125" y="330"/>
                    </a:lnTo>
                    <a:lnTo>
                      <a:pt x="247" y="251"/>
                    </a:lnTo>
                    <a:lnTo>
                      <a:pt x="182" y="6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8" name="Freeform 72"/>
              <p:cNvSpPr>
                <a:spLocks/>
              </p:cNvSpPr>
              <p:nvPr/>
            </p:nvSpPr>
            <p:spPr bwMode="auto">
              <a:xfrm>
                <a:off x="1287" y="3207"/>
                <a:ext cx="47" cy="100"/>
              </a:xfrm>
              <a:custGeom>
                <a:avLst/>
                <a:gdLst>
                  <a:gd name="T0" fmla="*/ 83 w 95"/>
                  <a:gd name="T1" fmla="*/ 0 h 200"/>
                  <a:gd name="T2" fmla="*/ 95 w 95"/>
                  <a:gd name="T3" fmla="*/ 186 h 200"/>
                  <a:gd name="T4" fmla="*/ 93 w 95"/>
                  <a:gd name="T5" fmla="*/ 187 h 200"/>
                  <a:gd name="T6" fmla="*/ 89 w 95"/>
                  <a:gd name="T7" fmla="*/ 190 h 200"/>
                  <a:gd name="T8" fmla="*/ 82 w 95"/>
                  <a:gd name="T9" fmla="*/ 194 h 200"/>
                  <a:gd name="T10" fmla="*/ 71 w 95"/>
                  <a:gd name="T11" fmla="*/ 198 h 200"/>
                  <a:gd name="T12" fmla="*/ 59 w 95"/>
                  <a:gd name="T13" fmla="*/ 200 h 200"/>
                  <a:gd name="T14" fmla="*/ 45 w 95"/>
                  <a:gd name="T15" fmla="*/ 200 h 200"/>
                  <a:gd name="T16" fmla="*/ 30 w 95"/>
                  <a:gd name="T17" fmla="*/ 197 h 200"/>
                  <a:gd name="T18" fmla="*/ 12 w 95"/>
                  <a:gd name="T19" fmla="*/ 190 h 200"/>
                  <a:gd name="T20" fmla="*/ 0 w 95"/>
                  <a:gd name="T21" fmla="*/ 5 h 200"/>
                  <a:gd name="T22" fmla="*/ 83 w 95"/>
                  <a:gd name="T23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200">
                    <a:moveTo>
                      <a:pt x="83" y="0"/>
                    </a:moveTo>
                    <a:lnTo>
                      <a:pt x="95" y="186"/>
                    </a:lnTo>
                    <a:lnTo>
                      <a:pt x="93" y="187"/>
                    </a:lnTo>
                    <a:lnTo>
                      <a:pt x="89" y="190"/>
                    </a:lnTo>
                    <a:lnTo>
                      <a:pt x="82" y="194"/>
                    </a:lnTo>
                    <a:lnTo>
                      <a:pt x="71" y="198"/>
                    </a:lnTo>
                    <a:lnTo>
                      <a:pt x="59" y="200"/>
                    </a:lnTo>
                    <a:lnTo>
                      <a:pt x="45" y="200"/>
                    </a:lnTo>
                    <a:lnTo>
                      <a:pt x="30" y="197"/>
                    </a:lnTo>
                    <a:lnTo>
                      <a:pt x="12" y="190"/>
                    </a:lnTo>
                    <a:lnTo>
                      <a:pt x="0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69" name="Freeform 73"/>
              <p:cNvSpPr>
                <a:spLocks/>
              </p:cNvSpPr>
              <p:nvPr/>
            </p:nvSpPr>
            <p:spPr bwMode="auto">
              <a:xfrm>
                <a:off x="1375" y="3165"/>
                <a:ext cx="59" cy="56"/>
              </a:xfrm>
              <a:custGeom>
                <a:avLst/>
                <a:gdLst>
                  <a:gd name="T0" fmla="*/ 18 w 118"/>
                  <a:gd name="T1" fmla="*/ 0 h 111"/>
                  <a:gd name="T2" fmla="*/ 118 w 118"/>
                  <a:gd name="T3" fmla="*/ 88 h 111"/>
                  <a:gd name="T4" fmla="*/ 118 w 118"/>
                  <a:gd name="T5" fmla="*/ 90 h 111"/>
                  <a:gd name="T6" fmla="*/ 117 w 118"/>
                  <a:gd name="T7" fmla="*/ 96 h 111"/>
                  <a:gd name="T8" fmla="*/ 113 w 118"/>
                  <a:gd name="T9" fmla="*/ 104 h 111"/>
                  <a:gd name="T10" fmla="*/ 107 w 118"/>
                  <a:gd name="T11" fmla="*/ 111 h 111"/>
                  <a:gd name="T12" fmla="*/ 0 w 118"/>
                  <a:gd name="T13" fmla="*/ 16 h 111"/>
                  <a:gd name="T14" fmla="*/ 18 w 118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111">
                    <a:moveTo>
                      <a:pt x="18" y="0"/>
                    </a:moveTo>
                    <a:lnTo>
                      <a:pt x="118" y="88"/>
                    </a:lnTo>
                    <a:lnTo>
                      <a:pt x="118" y="90"/>
                    </a:lnTo>
                    <a:lnTo>
                      <a:pt x="117" y="96"/>
                    </a:lnTo>
                    <a:lnTo>
                      <a:pt x="113" y="104"/>
                    </a:lnTo>
                    <a:lnTo>
                      <a:pt x="107" y="111"/>
                    </a:lnTo>
                    <a:lnTo>
                      <a:pt x="0" y="1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70" name="Freeform 74"/>
              <p:cNvSpPr>
                <a:spLocks/>
              </p:cNvSpPr>
              <p:nvPr/>
            </p:nvSpPr>
            <p:spPr bwMode="auto">
              <a:xfrm>
                <a:off x="1275" y="3113"/>
                <a:ext cx="115" cy="58"/>
              </a:xfrm>
              <a:custGeom>
                <a:avLst/>
                <a:gdLst>
                  <a:gd name="T0" fmla="*/ 229 w 229"/>
                  <a:gd name="T1" fmla="*/ 33 h 117"/>
                  <a:gd name="T2" fmla="*/ 228 w 229"/>
                  <a:gd name="T3" fmla="*/ 31 h 117"/>
                  <a:gd name="T4" fmla="*/ 225 w 229"/>
                  <a:gd name="T5" fmla="*/ 27 h 117"/>
                  <a:gd name="T6" fmla="*/ 219 w 229"/>
                  <a:gd name="T7" fmla="*/ 20 h 117"/>
                  <a:gd name="T8" fmla="*/ 211 w 229"/>
                  <a:gd name="T9" fmla="*/ 14 h 117"/>
                  <a:gd name="T10" fmla="*/ 199 w 229"/>
                  <a:gd name="T11" fmla="*/ 8 h 117"/>
                  <a:gd name="T12" fmla="*/ 185 w 229"/>
                  <a:gd name="T13" fmla="*/ 3 h 117"/>
                  <a:gd name="T14" fmla="*/ 165 w 229"/>
                  <a:gd name="T15" fmla="*/ 0 h 117"/>
                  <a:gd name="T16" fmla="*/ 143 w 229"/>
                  <a:gd name="T17" fmla="*/ 1 h 117"/>
                  <a:gd name="T18" fmla="*/ 143 w 229"/>
                  <a:gd name="T19" fmla="*/ 4 h 117"/>
                  <a:gd name="T20" fmla="*/ 142 w 229"/>
                  <a:gd name="T21" fmla="*/ 11 h 117"/>
                  <a:gd name="T22" fmla="*/ 138 w 229"/>
                  <a:gd name="T23" fmla="*/ 22 h 117"/>
                  <a:gd name="T24" fmla="*/ 129 w 229"/>
                  <a:gd name="T25" fmla="*/ 38 h 117"/>
                  <a:gd name="T26" fmla="*/ 113 w 229"/>
                  <a:gd name="T27" fmla="*/ 55 h 117"/>
                  <a:gd name="T28" fmla="*/ 87 w 229"/>
                  <a:gd name="T29" fmla="*/ 74 h 117"/>
                  <a:gd name="T30" fmla="*/ 50 w 229"/>
                  <a:gd name="T31" fmla="*/ 96 h 117"/>
                  <a:gd name="T32" fmla="*/ 0 w 229"/>
                  <a:gd name="T33" fmla="*/ 117 h 117"/>
                  <a:gd name="T34" fmla="*/ 1 w 229"/>
                  <a:gd name="T35" fmla="*/ 117 h 117"/>
                  <a:gd name="T36" fmla="*/ 6 w 229"/>
                  <a:gd name="T37" fmla="*/ 117 h 117"/>
                  <a:gd name="T38" fmla="*/ 12 w 229"/>
                  <a:gd name="T39" fmla="*/ 117 h 117"/>
                  <a:gd name="T40" fmla="*/ 21 w 229"/>
                  <a:gd name="T41" fmla="*/ 116 h 117"/>
                  <a:gd name="T42" fmla="*/ 32 w 229"/>
                  <a:gd name="T43" fmla="*/ 115 h 117"/>
                  <a:gd name="T44" fmla="*/ 46 w 229"/>
                  <a:gd name="T45" fmla="*/ 113 h 117"/>
                  <a:gd name="T46" fmla="*/ 60 w 229"/>
                  <a:gd name="T47" fmla="*/ 110 h 117"/>
                  <a:gd name="T48" fmla="*/ 76 w 229"/>
                  <a:gd name="T49" fmla="*/ 107 h 117"/>
                  <a:gd name="T50" fmla="*/ 93 w 229"/>
                  <a:gd name="T51" fmla="*/ 103 h 117"/>
                  <a:gd name="T52" fmla="*/ 112 w 229"/>
                  <a:gd name="T53" fmla="*/ 97 h 117"/>
                  <a:gd name="T54" fmla="*/ 130 w 229"/>
                  <a:gd name="T55" fmla="*/ 89 h 117"/>
                  <a:gd name="T56" fmla="*/ 150 w 229"/>
                  <a:gd name="T57" fmla="*/ 81 h 117"/>
                  <a:gd name="T58" fmla="*/ 169 w 229"/>
                  <a:gd name="T59" fmla="*/ 72 h 117"/>
                  <a:gd name="T60" fmla="*/ 190 w 229"/>
                  <a:gd name="T61" fmla="*/ 61 h 117"/>
                  <a:gd name="T62" fmla="*/ 210 w 229"/>
                  <a:gd name="T63" fmla="*/ 48 h 117"/>
                  <a:gd name="T64" fmla="*/ 229 w 229"/>
                  <a:gd name="T65" fmla="*/ 3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9" h="117">
                    <a:moveTo>
                      <a:pt x="229" y="33"/>
                    </a:moveTo>
                    <a:lnTo>
                      <a:pt x="228" y="31"/>
                    </a:lnTo>
                    <a:lnTo>
                      <a:pt x="225" y="27"/>
                    </a:lnTo>
                    <a:lnTo>
                      <a:pt x="219" y="20"/>
                    </a:lnTo>
                    <a:lnTo>
                      <a:pt x="211" y="14"/>
                    </a:lnTo>
                    <a:lnTo>
                      <a:pt x="199" y="8"/>
                    </a:lnTo>
                    <a:lnTo>
                      <a:pt x="185" y="3"/>
                    </a:lnTo>
                    <a:lnTo>
                      <a:pt x="165" y="0"/>
                    </a:lnTo>
                    <a:lnTo>
                      <a:pt x="143" y="1"/>
                    </a:lnTo>
                    <a:lnTo>
                      <a:pt x="143" y="4"/>
                    </a:lnTo>
                    <a:lnTo>
                      <a:pt x="142" y="11"/>
                    </a:lnTo>
                    <a:lnTo>
                      <a:pt x="138" y="22"/>
                    </a:lnTo>
                    <a:lnTo>
                      <a:pt x="129" y="38"/>
                    </a:lnTo>
                    <a:lnTo>
                      <a:pt x="113" y="55"/>
                    </a:lnTo>
                    <a:lnTo>
                      <a:pt x="87" y="74"/>
                    </a:lnTo>
                    <a:lnTo>
                      <a:pt x="50" y="96"/>
                    </a:lnTo>
                    <a:lnTo>
                      <a:pt x="0" y="117"/>
                    </a:lnTo>
                    <a:lnTo>
                      <a:pt x="1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21" y="116"/>
                    </a:lnTo>
                    <a:lnTo>
                      <a:pt x="32" y="115"/>
                    </a:lnTo>
                    <a:lnTo>
                      <a:pt x="46" y="113"/>
                    </a:lnTo>
                    <a:lnTo>
                      <a:pt x="60" y="110"/>
                    </a:lnTo>
                    <a:lnTo>
                      <a:pt x="76" y="107"/>
                    </a:lnTo>
                    <a:lnTo>
                      <a:pt x="93" y="103"/>
                    </a:lnTo>
                    <a:lnTo>
                      <a:pt x="112" y="97"/>
                    </a:lnTo>
                    <a:lnTo>
                      <a:pt x="130" y="89"/>
                    </a:lnTo>
                    <a:lnTo>
                      <a:pt x="150" y="81"/>
                    </a:lnTo>
                    <a:lnTo>
                      <a:pt x="169" y="72"/>
                    </a:lnTo>
                    <a:lnTo>
                      <a:pt x="190" y="61"/>
                    </a:lnTo>
                    <a:lnTo>
                      <a:pt x="210" y="48"/>
                    </a:lnTo>
                    <a:lnTo>
                      <a:pt x="229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71" name="Freeform 75"/>
              <p:cNvSpPr>
                <a:spLocks/>
              </p:cNvSpPr>
              <p:nvPr/>
            </p:nvSpPr>
            <p:spPr bwMode="auto">
              <a:xfrm>
                <a:off x="1014" y="2890"/>
                <a:ext cx="63" cy="71"/>
              </a:xfrm>
              <a:custGeom>
                <a:avLst/>
                <a:gdLst>
                  <a:gd name="T0" fmla="*/ 36 w 127"/>
                  <a:gd name="T1" fmla="*/ 0 h 143"/>
                  <a:gd name="T2" fmla="*/ 127 w 127"/>
                  <a:gd name="T3" fmla="*/ 121 h 143"/>
                  <a:gd name="T4" fmla="*/ 92 w 127"/>
                  <a:gd name="T5" fmla="*/ 143 h 143"/>
                  <a:gd name="T6" fmla="*/ 0 w 127"/>
                  <a:gd name="T7" fmla="*/ 22 h 143"/>
                  <a:gd name="T8" fmla="*/ 36 w 127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43">
                    <a:moveTo>
                      <a:pt x="36" y="0"/>
                    </a:moveTo>
                    <a:lnTo>
                      <a:pt x="127" y="121"/>
                    </a:lnTo>
                    <a:lnTo>
                      <a:pt x="92" y="143"/>
                    </a:lnTo>
                    <a:lnTo>
                      <a:pt x="0" y="2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72" name="Freeform 76"/>
              <p:cNvSpPr>
                <a:spLocks/>
              </p:cNvSpPr>
              <p:nvPr/>
            </p:nvSpPr>
            <p:spPr bwMode="auto">
              <a:xfrm>
                <a:off x="1091" y="2879"/>
                <a:ext cx="44" cy="46"/>
              </a:xfrm>
              <a:custGeom>
                <a:avLst/>
                <a:gdLst>
                  <a:gd name="T0" fmla="*/ 22 w 88"/>
                  <a:gd name="T1" fmla="*/ 0 h 92"/>
                  <a:gd name="T2" fmla="*/ 88 w 88"/>
                  <a:gd name="T3" fmla="*/ 83 h 92"/>
                  <a:gd name="T4" fmla="*/ 65 w 88"/>
                  <a:gd name="T5" fmla="*/ 92 h 92"/>
                  <a:gd name="T6" fmla="*/ 0 w 88"/>
                  <a:gd name="T7" fmla="*/ 8 h 92"/>
                  <a:gd name="T8" fmla="*/ 22 w 88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92">
                    <a:moveTo>
                      <a:pt x="22" y="0"/>
                    </a:moveTo>
                    <a:lnTo>
                      <a:pt x="88" y="83"/>
                    </a:lnTo>
                    <a:lnTo>
                      <a:pt x="65" y="92"/>
                    </a:lnTo>
                    <a:lnTo>
                      <a:pt x="0" y="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73" name="Freeform 77"/>
              <p:cNvSpPr>
                <a:spLocks/>
              </p:cNvSpPr>
              <p:nvPr/>
            </p:nvSpPr>
            <p:spPr bwMode="auto">
              <a:xfrm>
                <a:off x="1621" y="3337"/>
                <a:ext cx="35" cy="65"/>
              </a:xfrm>
              <a:custGeom>
                <a:avLst/>
                <a:gdLst>
                  <a:gd name="T0" fmla="*/ 48 w 71"/>
                  <a:gd name="T1" fmla="*/ 48 h 131"/>
                  <a:gd name="T2" fmla="*/ 37 w 71"/>
                  <a:gd name="T3" fmla="*/ 32 h 131"/>
                  <a:gd name="T4" fmla="*/ 31 w 71"/>
                  <a:gd name="T5" fmla="*/ 17 h 131"/>
                  <a:gd name="T6" fmla="*/ 29 w 71"/>
                  <a:gd name="T7" fmla="*/ 5 h 131"/>
                  <a:gd name="T8" fmla="*/ 28 w 71"/>
                  <a:gd name="T9" fmla="*/ 0 h 131"/>
                  <a:gd name="T10" fmla="*/ 25 w 71"/>
                  <a:gd name="T11" fmla="*/ 6 h 131"/>
                  <a:gd name="T12" fmla="*/ 17 w 71"/>
                  <a:gd name="T13" fmla="*/ 22 h 131"/>
                  <a:gd name="T14" fmla="*/ 9 w 71"/>
                  <a:gd name="T15" fmla="*/ 45 h 131"/>
                  <a:gd name="T16" fmla="*/ 3 w 71"/>
                  <a:gd name="T17" fmla="*/ 70 h 131"/>
                  <a:gd name="T18" fmla="*/ 0 w 71"/>
                  <a:gd name="T19" fmla="*/ 94 h 131"/>
                  <a:gd name="T20" fmla="*/ 4 w 71"/>
                  <a:gd name="T21" fmla="*/ 116 h 131"/>
                  <a:gd name="T22" fmla="*/ 17 w 71"/>
                  <a:gd name="T23" fmla="*/ 129 h 131"/>
                  <a:gd name="T24" fmla="*/ 43 w 71"/>
                  <a:gd name="T25" fmla="*/ 131 h 131"/>
                  <a:gd name="T26" fmla="*/ 57 w 71"/>
                  <a:gd name="T27" fmla="*/ 127 h 131"/>
                  <a:gd name="T28" fmla="*/ 66 w 71"/>
                  <a:gd name="T29" fmla="*/ 119 h 131"/>
                  <a:gd name="T30" fmla="*/ 70 w 71"/>
                  <a:gd name="T31" fmla="*/ 107 h 131"/>
                  <a:gd name="T32" fmla="*/ 71 w 71"/>
                  <a:gd name="T33" fmla="*/ 95 h 131"/>
                  <a:gd name="T34" fmla="*/ 69 w 71"/>
                  <a:gd name="T35" fmla="*/ 82 h 131"/>
                  <a:gd name="T36" fmla="*/ 64 w 71"/>
                  <a:gd name="T37" fmla="*/ 70 h 131"/>
                  <a:gd name="T38" fmla="*/ 56 w 71"/>
                  <a:gd name="T39" fmla="*/ 58 h 131"/>
                  <a:gd name="T40" fmla="*/ 48 w 71"/>
                  <a:gd name="T41" fmla="*/ 4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" h="131">
                    <a:moveTo>
                      <a:pt x="48" y="48"/>
                    </a:moveTo>
                    <a:lnTo>
                      <a:pt x="37" y="32"/>
                    </a:lnTo>
                    <a:lnTo>
                      <a:pt x="31" y="17"/>
                    </a:lnTo>
                    <a:lnTo>
                      <a:pt x="29" y="5"/>
                    </a:lnTo>
                    <a:lnTo>
                      <a:pt x="28" y="0"/>
                    </a:lnTo>
                    <a:lnTo>
                      <a:pt x="25" y="6"/>
                    </a:lnTo>
                    <a:lnTo>
                      <a:pt x="17" y="22"/>
                    </a:lnTo>
                    <a:lnTo>
                      <a:pt x="9" y="45"/>
                    </a:lnTo>
                    <a:lnTo>
                      <a:pt x="3" y="70"/>
                    </a:lnTo>
                    <a:lnTo>
                      <a:pt x="0" y="94"/>
                    </a:lnTo>
                    <a:lnTo>
                      <a:pt x="4" y="116"/>
                    </a:lnTo>
                    <a:lnTo>
                      <a:pt x="17" y="129"/>
                    </a:lnTo>
                    <a:lnTo>
                      <a:pt x="43" y="131"/>
                    </a:lnTo>
                    <a:lnTo>
                      <a:pt x="57" y="127"/>
                    </a:lnTo>
                    <a:lnTo>
                      <a:pt x="66" y="119"/>
                    </a:lnTo>
                    <a:lnTo>
                      <a:pt x="70" y="107"/>
                    </a:lnTo>
                    <a:lnTo>
                      <a:pt x="71" y="95"/>
                    </a:lnTo>
                    <a:lnTo>
                      <a:pt x="69" y="82"/>
                    </a:lnTo>
                    <a:lnTo>
                      <a:pt x="64" y="70"/>
                    </a:lnTo>
                    <a:lnTo>
                      <a:pt x="56" y="58"/>
                    </a:lnTo>
                    <a:lnTo>
                      <a:pt x="48" y="4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174" name="Text Box 78"/>
          <p:cNvSpPr txBox="1">
            <a:spLocks noChangeArrowheads="1"/>
          </p:cNvSpPr>
          <p:nvPr/>
        </p:nvSpPr>
        <p:spPr bwMode="auto">
          <a:xfrm>
            <a:off x="780923" y="1700213"/>
            <a:ext cx="19235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b="1" dirty="0" err="1" smtClean="0">
                <a:latin typeface="Comic Sans MS" panose="030F0702030302020204" pitchFamily="66" charset="0"/>
              </a:rPr>
              <a:t>Publicaçoes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Proveniência nas artes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21696" y="1711349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>
                <a:latin typeface="Comic Sans MS" pitchFamily="66" charset="0"/>
              </a:rPr>
              <a:t>Pesquisa a autoria de obras de arte em acervos de museus ou coleções particulares</a:t>
            </a:r>
          </a:p>
          <a:p>
            <a:r>
              <a:rPr lang="pt-BR" dirty="0" smtClean="0">
                <a:latin typeface="Comic Sans MS" pitchFamily="66" charset="0"/>
              </a:rPr>
              <a:t>Dados de proveniência podem incluir restaurações realizadas nas obras</a:t>
            </a:r>
          </a:p>
          <a:p>
            <a:r>
              <a:rPr lang="pt-BR" dirty="0" smtClean="0">
                <a:latin typeface="Comic Sans MS" pitchFamily="66" charset="0"/>
              </a:rPr>
              <a:t>Ajudam especialistas a verificar autenticidade de obras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3" y="1340768"/>
            <a:ext cx="4741501" cy="31683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8" y="4293096"/>
            <a:ext cx="2960109" cy="23277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149443" y="6052645"/>
            <a:ext cx="395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Adaptação dos slides de Freire e Davidson – SIGMOD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57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Proveniência nas artes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21696" y="1711349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>
                <a:latin typeface="Comic Sans MS" pitchFamily="66" charset="0"/>
              </a:rPr>
              <a:t>Pesquisa a autoria de obras de arte em acervos de museus ou coleções particulares</a:t>
            </a:r>
          </a:p>
          <a:p>
            <a:r>
              <a:rPr lang="pt-BR" dirty="0" smtClean="0">
                <a:latin typeface="Comic Sans MS" pitchFamily="66" charset="0"/>
              </a:rPr>
              <a:t>Dados de proveniência podem incluir restaurações realizadas nas obras</a:t>
            </a:r>
          </a:p>
          <a:p>
            <a:r>
              <a:rPr lang="pt-BR" dirty="0" smtClean="0">
                <a:latin typeface="Comic Sans MS" pitchFamily="66" charset="0"/>
              </a:rPr>
              <a:t>Ajudam especialistas a verificar autenticidade de obras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0" y="1340768"/>
            <a:ext cx="4370938" cy="27351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2" y="4365104"/>
            <a:ext cx="4002233" cy="20932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193051" y="6135156"/>
            <a:ext cx="395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Adaptação dos slides de Freire e Davidson – SIGMOD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9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Proveniência na indústria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21696" y="1711349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Comic Sans MS" pitchFamily="66" charset="0"/>
              </a:rPr>
              <a:t>Garante a procedência do alimento</a:t>
            </a:r>
          </a:p>
          <a:p>
            <a:r>
              <a:rPr lang="pt-BR" dirty="0" smtClean="0">
                <a:latin typeface="Comic Sans MS" pitchFamily="66" charset="0"/>
              </a:rPr>
              <a:t>É possível saber em que fazenda, granja </a:t>
            </a:r>
            <a:r>
              <a:rPr lang="pt-BR" dirty="0" err="1" smtClean="0">
                <a:latin typeface="Comic Sans MS" pitchFamily="66" charset="0"/>
              </a:rPr>
              <a:t>etc</a:t>
            </a:r>
            <a:r>
              <a:rPr lang="pt-BR" dirty="0" smtClean="0">
                <a:latin typeface="Comic Sans MS" pitchFamily="66" charset="0"/>
              </a:rPr>
              <a:t> o alimento foi produzido ou colhido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6" y="3832737"/>
            <a:ext cx="3409950" cy="287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61349"/>
            <a:ext cx="1619250" cy="2219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478324" cy="251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193051" y="5914146"/>
            <a:ext cx="395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Adaptação dos slides de Freire e Davidson – SIGMOD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31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Comic Sans MS" pitchFamily="66" charset="0"/>
              </a:rPr>
              <a:t>Proveniência na medicina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21696" y="1711349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latin typeface="Comic Sans MS" pitchFamily="66" charset="0"/>
              </a:rPr>
              <a:t>Garante o rastreio das mudanças do paciente</a:t>
            </a:r>
          </a:p>
          <a:p>
            <a:r>
              <a:rPr lang="pt-BR" dirty="0" smtClean="0">
                <a:latin typeface="Comic Sans MS" pitchFamily="66" charset="0"/>
              </a:rPr>
              <a:t>Cirurgias realizadas, procedimentos realizados, medicamentos prescritos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7171"/>
            <a:ext cx="4688575" cy="40324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9512" y="5661248"/>
            <a:ext cx="46885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Comic Sans MS" panose="030F0702030302020204" pitchFamily="66" charset="0"/>
              </a:rPr>
              <a:t>fonte: </a:t>
            </a:r>
            <a:r>
              <a:rPr lang="pt-BR" sz="1400" dirty="0" smtClean="0">
                <a:latin typeface="Comic Sans MS" panose="030F0702030302020204" pitchFamily="66" charset="0"/>
              </a:rPr>
              <a:t>A </a:t>
            </a:r>
            <a:r>
              <a:rPr lang="pt-BR" sz="1400" dirty="0">
                <a:latin typeface="Comic Sans MS" panose="030F0702030302020204" pitchFamily="66" charset="0"/>
              </a:rPr>
              <a:t>epistemologia narrativa e o exercício clínico do diagnóstico, Maria Helena Cabral de Almeida </a:t>
            </a:r>
            <a:r>
              <a:rPr lang="pt-BR" sz="1400" dirty="0" smtClean="0">
                <a:latin typeface="Comic Sans MS" panose="030F0702030302020204" pitchFamily="66" charset="0"/>
              </a:rPr>
              <a:t>Cardoso, Kenneth </a:t>
            </a:r>
            <a:r>
              <a:rPr lang="pt-BR" sz="1400" dirty="0" err="1">
                <a:latin typeface="Comic Sans MS" panose="030F0702030302020204" pitchFamily="66" charset="0"/>
              </a:rPr>
              <a:t>Rochel</a:t>
            </a:r>
            <a:r>
              <a:rPr lang="pt-BR" sz="1400" dirty="0">
                <a:latin typeface="Comic Sans MS" panose="030F0702030302020204" pitchFamily="66" charset="0"/>
              </a:rPr>
              <a:t> de Camargo </a:t>
            </a:r>
            <a:r>
              <a:rPr lang="pt-BR" sz="1400" dirty="0" smtClean="0">
                <a:latin typeface="Comic Sans MS" panose="030F0702030302020204" pitchFamily="66" charset="0"/>
              </a:rPr>
              <a:t>Jr., Juan </a:t>
            </a:r>
            <a:r>
              <a:rPr lang="pt-BR" sz="1400" dirty="0">
                <a:latin typeface="Comic Sans MS" panose="030F0702030302020204" pitchFamily="66" charset="0"/>
              </a:rPr>
              <a:t>Clinton </a:t>
            </a:r>
            <a:r>
              <a:rPr lang="pt-BR" sz="1400" dirty="0" err="1">
                <a:latin typeface="Comic Sans MS" panose="030F0702030302020204" pitchFamily="66" charset="0"/>
              </a:rPr>
              <a:t>Llerena</a:t>
            </a:r>
            <a:r>
              <a:rPr lang="pt-BR" sz="1400" dirty="0">
                <a:latin typeface="Comic Sans MS" panose="030F0702030302020204" pitchFamily="66" charset="0"/>
              </a:rPr>
              <a:t> Jr. </a:t>
            </a:r>
            <a:r>
              <a:rPr lang="pt-BR" sz="1400" dirty="0" smtClean="0">
                <a:latin typeface="Comic Sans MS" panose="030F0702030302020204" pitchFamily="66" charset="0"/>
              </a:rPr>
              <a:t>, Ciência </a:t>
            </a:r>
            <a:r>
              <a:rPr lang="pt-BR" sz="1400" dirty="0">
                <a:latin typeface="Comic Sans MS" panose="030F0702030302020204" pitchFamily="66" charset="0"/>
              </a:rPr>
              <a:t>&amp; Saúde Coletiva</a:t>
            </a:r>
          </a:p>
          <a:p>
            <a:endParaRPr lang="pt-BR" sz="1400" dirty="0">
              <a:latin typeface="Comic Sans MS" panose="030F0702030302020204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93051" y="5914146"/>
            <a:ext cx="395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Adaptação dos slides de Freire e Davidson – SIGMOD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4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14" y="3649458"/>
            <a:ext cx="1461336" cy="163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027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na </a:t>
            </a:r>
            <a:r>
              <a:rPr lang="pt-BR" i="1" dirty="0" smtClean="0">
                <a:latin typeface="Comic Sans MS" panose="030F0702030302020204" pitchFamily="66" charset="0"/>
              </a:rPr>
              <a:t>Web</a:t>
            </a:r>
            <a:endParaRPr lang="pt-BR" i="1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A Internet mudou completamente a forma como os dados circulam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Documentos em folhas de papel </a:t>
            </a:r>
            <a:r>
              <a:rPr lang="pt-BR" dirty="0" smtClean="0">
                <a:latin typeface="Comic Sans MS" panose="030F0702030302020204" pitchFamily="66" charset="0"/>
                <a:sym typeface="Symbol"/>
              </a:rPr>
              <a:t></a:t>
            </a:r>
            <a:r>
              <a:rPr lang="pt-BR" dirty="0" smtClean="0">
                <a:latin typeface="Comic Sans MS" panose="030F0702030302020204" pitchFamily="66" charset="0"/>
              </a:rPr>
              <a:t> Documentos online em bases de dados</a:t>
            </a:r>
          </a:p>
          <a:p>
            <a:pPr lvl="2"/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4572000" y="4631815"/>
            <a:ext cx="864096" cy="12969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90298"/>
            <a:ext cx="2421034" cy="242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12" y="4206282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193051" y="6167045"/>
            <a:ext cx="395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Adaptação dos slides de Freire e Davidson – SIGMOD 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796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na Ciência</a:t>
            </a:r>
            <a:endParaRPr lang="pt-BR" i="1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Reprodução e interpretação de um resultado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Compreensão do raciocínio empregado no experimento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Verificação se o experimento segui procedimentos específicos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Rastreio de responsabilidades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Quem fez o que e quando?</a:t>
            </a:r>
          </a:p>
          <a:p>
            <a:pPr lvl="2"/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Proveniência na Ciência</a:t>
            </a:r>
            <a:endParaRPr lang="pt-BR" i="1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Reprodução e interpretação de um resultado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Compreensão do raciocínio empregado no experimento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Verificação se o experimento segui procedimentos específicos</a:t>
            </a:r>
          </a:p>
          <a:p>
            <a:r>
              <a:rPr lang="pt-BR" dirty="0" smtClean="0">
                <a:latin typeface="Comic Sans MS" panose="030F0702030302020204" pitchFamily="66" charset="0"/>
              </a:rPr>
              <a:t>Rastreio de responsabilidades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Quem fez o que e quando?</a:t>
            </a:r>
          </a:p>
          <a:p>
            <a:pPr lvl="2"/>
            <a:endParaRPr lang="pt-BR" dirty="0" smtClean="0">
              <a:latin typeface="Comic Sans MS" panose="030F0702030302020204" pitchFamily="66" charset="0"/>
            </a:endParaRPr>
          </a:p>
          <a:p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9" name="Retângulo 8"/>
          <p:cNvSpPr/>
          <p:nvPr/>
        </p:nvSpPr>
        <p:spPr>
          <a:xfrm rot="20053490">
            <a:off x="353374" y="3222964"/>
            <a:ext cx="7959925" cy="12961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“</a:t>
            </a:r>
            <a:r>
              <a:rPr lang="pt-BR" sz="2400" i="1" dirty="0" err="1" smtClean="0"/>
              <a:t>Provenance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is</a:t>
            </a:r>
            <a:r>
              <a:rPr lang="pt-BR" sz="2400" i="1" dirty="0" smtClean="0"/>
              <a:t> as (</a:t>
            </a:r>
            <a:r>
              <a:rPr lang="pt-BR" sz="2400" i="1" dirty="0" err="1" smtClean="0"/>
              <a:t>or</a:t>
            </a:r>
            <a:r>
              <a:rPr lang="pt-BR" sz="2400" i="1" dirty="0" smtClean="0"/>
              <a:t> more) </a:t>
            </a:r>
            <a:r>
              <a:rPr lang="pt-BR" sz="2400" i="1" dirty="0" err="1" smtClean="0"/>
              <a:t>important</a:t>
            </a:r>
            <a:r>
              <a:rPr lang="pt-BR" sz="2400" i="1" dirty="0" smtClean="0"/>
              <a:t> as </a:t>
            </a:r>
            <a:r>
              <a:rPr lang="pt-BR" sz="2400" i="1" dirty="0" err="1" smtClean="0"/>
              <a:t>the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results</a:t>
            </a:r>
            <a:r>
              <a:rPr lang="pt-BR" sz="2400" dirty="0" smtClean="0"/>
              <a:t>” </a:t>
            </a:r>
            <a:br>
              <a:rPr lang="pt-BR" sz="2400" dirty="0" smtClean="0"/>
            </a:br>
            <a:r>
              <a:rPr lang="pt-BR" sz="2000" dirty="0" smtClean="0"/>
              <a:t>(Juliana Freire e Susan Davidson, SIGMOD 2008)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1103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9148</Words>
  <Application>Microsoft Macintosh PowerPoint</Application>
  <PresentationFormat>Apresentação na tela (4:3)</PresentationFormat>
  <Paragraphs>1842</Paragraphs>
  <Slides>218</Slides>
  <Notes>72</Notes>
  <HiddenSlides>3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218</vt:i4>
      </vt:variant>
    </vt:vector>
  </HeadingPairs>
  <TitlesOfParts>
    <vt:vector size="239" baseType="lpstr">
      <vt:lpstr>Arial Narrow</vt:lpstr>
      <vt:lpstr>Bitstream Vera Sans Mono</vt:lpstr>
      <vt:lpstr>Calibri</vt:lpstr>
      <vt:lpstr>Calibri (Corpo)</vt:lpstr>
      <vt:lpstr>Cambria Math</vt:lpstr>
      <vt:lpstr>Comic Sans MS</vt:lpstr>
      <vt:lpstr>Courier New</vt:lpstr>
      <vt:lpstr>Gill Sans</vt:lpstr>
      <vt:lpstr>MS PGothic</vt:lpstr>
      <vt:lpstr>ＭＳ Ｐゴシック</vt:lpstr>
      <vt:lpstr>RAML Font</vt:lpstr>
      <vt:lpstr>SimSun</vt:lpstr>
      <vt:lpstr>Symbol</vt:lpstr>
      <vt:lpstr>Tahoma</vt:lpstr>
      <vt:lpstr>Times New Roman</vt:lpstr>
      <vt:lpstr>Verdana</vt:lpstr>
      <vt:lpstr>Wingdings</vt:lpstr>
      <vt:lpstr>Wingdings 3</vt:lpstr>
      <vt:lpstr>Arial</vt:lpstr>
      <vt:lpstr>Arial</vt:lpstr>
      <vt:lpstr>Tema do Office</vt:lpstr>
      <vt:lpstr>Apresentação do PowerPoint</vt:lpstr>
      <vt:lpstr>Quem sou eu?</vt:lpstr>
      <vt:lpstr>Colaboradores</vt:lpstr>
      <vt:lpstr>Roteiro</vt:lpstr>
      <vt:lpstr>Método Científico</vt:lpstr>
      <vt:lpstr>Método Científico in silico</vt:lpstr>
      <vt:lpstr>O quarto paradigma</vt:lpstr>
      <vt:lpstr>O quarto paradigma</vt:lpstr>
      <vt:lpstr>e-Science</vt:lpstr>
      <vt:lpstr>e-Science</vt:lpstr>
      <vt:lpstr>e-Science</vt:lpstr>
      <vt:lpstr>e-Science no Reino Unido</vt:lpstr>
      <vt:lpstr>e-Science no Brasil</vt:lpstr>
      <vt:lpstr>e-Science no Brasil</vt:lpstr>
      <vt:lpstr>e-Science</vt:lpstr>
      <vt:lpstr>Experimento de Motivação</vt:lpstr>
      <vt:lpstr>Malária no Mundo</vt:lpstr>
      <vt:lpstr>Malária no Brasil</vt:lpstr>
      <vt:lpstr>Cisteíno Proteases em Plasmodium</vt:lpstr>
      <vt:lpstr>Testes para Análise de Cisteíno Proteases</vt:lpstr>
      <vt:lpstr>1º Passo - Genômica Comparativa</vt:lpstr>
      <vt:lpstr>2º Passo - Filogênia</vt:lpstr>
      <vt:lpstr>3º Passo - Evolução Molecular</vt:lpstr>
      <vt:lpstr>4º Passo - Modelagem Molecular</vt:lpstr>
      <vt:lpstr>Pipelines Farmacofilogenômica</vt:lpstr>
      <vt:lpstr>Pipelines Farmacofilogenômica</vt:lpstr>
      <vt:lpstr>Análise de Cisteíno Proteases Modelada como Workflow Científico</vt:lpstr>
      <vt:lpstr>Workflows Científicos</vt:lpstr>
      <vt:lpstr>Sistemas de Gerência de Workflows Científicos</vt:lpstr>
      <vt:lpstr>Analogia com Banco de Dados</vt:lpstr>
      <vt:lpstr>Abordagens Existentes para Execução  de Workflows Científicos</vt:lpstr>
      <vt:lpstr>Execução de uma Análise de Cisteíno Protease</vt:lpstr>
      <vt:lpstr>Execução de uma Análise de Cisteíno Protease</vt:lpstr>
      <vt:lpstr>Em que ambiente executar?</vt:lpstr>
      <vt:lpstr>Em que ambiente executar?</vt:lpstr>
      <vt:lpstr>Alternativa: Análise de Cisteíno Protease em Nuvens</vt:lpstr>
      <vt:lpstr>Alternativa: Análise de Cisteíno Protease em Nuvens</vt:lpstr>
      <vt:lpstr>Execução de uma Análise de Cisteíno Protease em Nuvens</vt:lpstr>
      <vt:lpstr>Problemas na Execução de Workflows em Nuvens</vt:lpstr>
      <vt:lpstr>Nova Visão: Análise de Cisteíno Protease em Nuvens</vt:lpstr>
      <vt:lpstr>Execução de uma Análise de de Cisteíno Protease</vt:lpstr>
      <vt:lpstr>Importância da Proveniência na Ciência</vt:lpstr>
      <vt:lpstr>Desafios na Execução de Workflows  em Nuvens</vt:lpstr>
      <vt:lpstr>Questão</vt:lpstr>
      <vt:lpstr>Hipótese</vt:lpstr>
      <vt:lpstr>Em que podemos nos inspirar na área de Banco de Dados?</vt:lpstr>
      <vt:lpstr>Em que podemos nos inspirar na área de Banco de Dados?</vt:lpstr>
      <vt:lpstr>Em que podemos nos inspirar na área de Banco de Dados?</vt:lpstr>
      <vt:lpstr>Roteiro do Tutorial</vt:lpstr>
      <vt:lpstr>Experimento Científico</vt:lpstr>
      <vt:lpstr>Apresentação do PowerPoint</vt:lpstr>
      <vt:lpstr>Apresentação do PowerPoint</vt:lpstr>
      <vt:lpstr>Workflow</vt:lpstr>
      <vt:lpstr>Workflow</vt:lpstr>
      <vt:lpstr>Workflow</vt:lpstr>
      <vt:lpstr>SGWf e Máquina de Workflow</vt:lpstr>
      <vt:lpstr>Especificação do Workflow</vt:lpstr>
      <vt:lpstr>Especificação do Workflow</vt:lpstr>
      <vt:lpstr>Diversidade de Sistemas de Gerência de Workflows</vt:lpstr>
      <vt:lpstr>Diversidade de Sistemas de Gerência de Workflows</vt:lpstr>
      <vt:lpstr>SGWf...um caldeirão de tecnologias</vt:lpstr>
      <vt:lpstr>Roteiro do Tutorial</vt:lpstr>
      <vt:lpstr>Computação em Nuvem</vt:lpstr>
      <vt:lpstr>Quem já usa Computação em Nuvem?</vt:lpstr>
      <vt:lpstr>Quem já usa Computação em Nuvem?</vt:lpstr>
      <vt:lpstr>Computação em Nuvem: Definição</vt:lpstr>
      <vt:lpstr>Computação em Nuvem</vt:lpstr>
      <vt:lpstr>Arquitetura da Nuvem</vt:lpstr>
      <vt:lpstr>Tipos de Nuvem</vt:lpstr>
      <vt:lpstr>Apresentação do PowerPoint</vt:lpstr>
      <vt:lpstr>Tipos de Nuvem</vt:lpstr>
      <vt:lpstr>Tipos de Nuvem</vt:lpstr>
      <vt:lpstr>Taxonomia da Nuvem</vt:lpstr>
      <vt:lpstr>IaaS – Infrastructure as a Service</vt:lpstr>
      <vt:lpstr>IaaS – Custo Financeiro</vt:lpstr>
      <vt:lpstr>IaaS: Exemplos</vt:lpstr>
      <vt:lpstr>Amazon EC2</vt:lpstr>
      <vt:lpstr>Amazon EC2</vt:lpstr>
      <vt:lpstr>Amazon EC2</vt:lpstr>
      <vt:lpstr>Amazon EC2</vt:lpstr>
      <vt:lpstr>Amazon EC2</vt:lpstr>
      <vt:lpstr>PaaS – Platform as a Service</vt:lpstr>
      <vt:lpstr>PaaS: Exemplos</vt:lpstr>
      <vt:lpstr>SaaS – Software as a Service</vt:lpstr>
      <vt:lpstr>SaaS: Exemplos</vt:lpstr>
      <vt:lpstr>Casos de Sucesso</vt:lpstr>
      <vt:lpstr>Casos na área científica</vt:lpstr>
      <vt:lpstr>Roteiro do Tutorial</vt:lpstr>
      <vt:lpstr>O que é proveniência?</vt:lpstr>
      <vt:lpstr>O que é proveniência?</vt:lpstr>
      <vt:lpstr>O que é proveniência?</vt:lpstr>
      <vt:lpstr>Onde a proveniência pode ser aplicada?</vt:lpstr>
      <vt:lpstr>Proveniência nas artes</vt:lpstr>
      <vt:lpstr>Proveniência nas artes</vt:lpstr>
      <vt:lpstr>Proveniência na indústria</vt:lpstr>
      <vt:lpstr>Proveniência na medicina</vt:lpstr>
      <vt:lpstr>Proveniência na Web</vt:lpstr>
      <vt:lpstr>Proveniência na Ciência</vt:lpstr>
      <vt:lpstr>Proveniência na Ciência</vt:lpstr>
      <vt:lpstr>Proveniência na Ciência</vt:lpstr>
      <vt:lpstr>Por que a curadoria de dados científicos é importante em e-Science?</vt:lpstr>
      <vt:lpstr>Qualidade dos dados</vt:lpstr>
      <vt:lpstr>Apresentação do PowerPoint</vt:lpstr>
      <vt:lpstr>Formas da proveniência</vt:lpstr>
      <vt:lpstr>Proveniência em Tempo Real</vt:lpstr>
      <vt:lpstr>Apresentação do PowerPoint</vt:lpstr>
      <vt:lpstr>Taxonomia de Proveniência</vt:lpstr>
      <vt:lpstr>Taxonomia de Proveniência</vt:lpstr>
      <vt:lpstr>Taxonomia de Proveniência</vt:lpstr>
      <vt:lpstr>Taxonomia de Proveniência</vt:lpstr>
      <vt:lpstr>Taxonomia de Proveniência</vt:lpstr>
      <vt:lpstr>Taxonomia de Proveniência</vt:lpstr>
      <vt:lpstr>Representação de proveniência com o PROV</vt:lpstr>
      <vt:lpstr>O modelo de dados do PROV</vt:lpstr>
      <vt:lpstr>Exemplo de utilização do PROV</vt:lpstr>
      <vt:lpstr>Exemplo de utilização do PROV</vt:lpstr>
      <vt:lpstr>Relacionamento used</vt:lpstr>
      <vt:lpstr>Relacionamento wasGeneratedBy</vt:lpstr>
      <vt:lpstr>Relacionamento wasInvalidatedBy</vt:lpstr>
      <vt:lpstr>Relacionamento wasInformedBy</vt:lpstr>
      <vt:lpstr>Relacionamento wasStartedBy</vt:lpstr>
      <vt:lpstr>Relacionamento wasEndedBy</vt:lpstr>
      <vt:lpstr>Relacionamento wasDerivedFrom</vt:lpstr>
      <vt:lpstr>Relacionamento actedOnBehalfOf</vt:lpstr>
      <vt:lpstr>Relacionamento wasAttributedTo</vt:lpstr>
      <vt:lpstr>Relacionamento wasAssociatedWith</vt:lpstr>
      <vt:lpstr>Arquitetura genérica para captura de proveniência</vt:lpstr>
      <vt:lpstr>Mecanismos de Captura</vt:lpstr>
      <vt:lpstr>Proveniência no Taverna</vt:lpstr>
      <vt:lpstr>Proveniência no Taverna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Consultas de Proveniência no SciCumulus</vt:lpstr>
      <vt:lpstr>Consultas de Proveniência no SciCumulus</vt:lpstr>
      <vt:lpstr>Karma</vt:lpstr>
      <vt:lpstr>PASS</vt:lpstr>
      <vt:lpstr>Proveniência em tempo real</vt:lpstr>
      <vt:lpstr>PROV-Wf</vt:lpstr>
      <vt:lpstr>PROV-Wf</vt:lpstr>
      <vt:lpstr>PROV-Wf</vt:lpstr>
      <vt:lpstr>Mapeamento no PROV-Wf</vt:lpstr>
      <vt:lpstr>Uso do PROV-Wf</vt:lpstr>
      <vt:lpstr>Roteiro do Tutorial</vt:lpstr>
      <vt:lpstr>Máquinas baseadas em Hadoop</vt:lpstr>
      <vt:lpstr>Hadoop</vt:lpstr>
      <vt:lpstr>Apresentação do PowerPoint</vt:lpstr>
      <vt:lpstr>Nephele</vt:lpstr>
      <vt:lpstr>Nephele</vt:lpstr>
      <vt:lpstr>Pegasus</vt:lpstr>
      <vt:lpstr>Pegasus</vt:lpstr>
      <vt:lpstr>Pegasus</vt:lpstr>
      <vt:lpstr>SciCumulus</vt:lpstr>
      <vt:lpstr>Arquitetura</vt:lpstr>
      <vt:lpstr>Apresentação do PowerPoint</vt:lpstr>
      <vt:lpstr>Modelo Algébrico </vt:lpstr>
      <vt:lpstr>Relações como o modelo de dados para consumo e produção</vt:lpstr>
      <vt:lpstr>Split Map (SplitMap) T ← SplitMap(Y, a, R)</vt:lpstr>
      <vt:lpstr>Reduce Activity (Reduce) T ← Reduce(Y, gA, R)</vt:lpstr>
      <vt:lpstr>SRQuery Activity T ← SRQuery(qry, R)</vt:lpstr>
      <vt:lpstr>Execução baseada em relações</vt:lpstr>
      <vt:lpstr>Estratégias de Execução</vt:lpstr>
      <vt:lpstr>Workflow como uma  expressão da álgebra</vt:lpstr>
      <vt:lpstr>Detalhes de Implementação</vt:lpstr>
      <vt:lpstr>Representação dos Workflows</vt:lpstr>
      <vt:lpstr>Apresentação do PowerPoint</vt:lpstr>
      <vt:lpstr>Componente extrator de dados</vt:lpstr>
      <vt:lpstr>Extração de dados de domínio</vt:lpstr>
      <vt:lpstr>Extração de Dados de Domínio</vt:lpstr>
      <vt:lpstr>Consulta utilizando dados de domínio</vt:lpstr>
      <vt:lpstr>Roteiro do Tutorial</vt:lpstr>
      <vt:lpstr>Apresentação do PowerPoint</vt:lpstr>
      <vt:lpstr>Apresentação do PowerPoint</vt:lpstr>
      <vt:lpstr>O uso da proveniência</vt:lpstr>
      <vt:lpstr>Dimensionamento do Ambiente</vt:lpstr>
      <vt:lpstr>Dimensionamento do Ambiente</vt:lpstr>
      <vt:lpstr>Dimensionamento do Ambiente</vt:lpstr>
      <vt:lpstr>Dimensionamento do Ambiente</vt:lpstr>
      <vt:lpstr>Dimensionamento do Ambiente</vt:lpstr>
      <vt:lpstr>Apresentação do PowerPoint</vt:lpstr>
      <vt:lpstr>SciCumulus-ECM</vt:lpstr>
      <vt:lpstr>Análise da Execução Adaptativa Otimizando a Quantidade de Máquinas Virtuais</vt:lpstr>
      <vt:lpstr>Processo de otimização de workflows</vt:lpstr>
      <vt:lpstr>Transformações algébricas</vt:lpstr>
      <vt:lpstr>Escalonamento Adaptativo</vt:lpstr>
      <vt:lpstr>Escalonamento Adaptativo</vt:lpstr>
      <vt:lpstr>Escalonamento Adaptativo</vt:lpstr>
      <vt:lpstr>Execução Adaptativa –  sem variação na quantidade de VMs</vt:lpstr>
      <vt:lpstr>Execução Adaptativa –  variação na quantidade de VMs</vt:lpstr>
      <vt:lpstr>Apresentação do PowerPoint</vt:lpstr>
      <vt:lpstr>SciLightning</vt:lpstr>
      <vt:lpstr>Apresentação do PowerPoint</vt:lpstr>
      <vt:lpstr>SciLightning</vt:lpstr>
      <vt:lpstr>Recuperação de Falhas</vt:lpstr>
      <vt:lpstr>SciMultaneous</vt:lpstr>
      <vt:lpstr>Consulta de Proveniência</vt:lpstr>
      <vt:lpstr>SciMultaneous</vt:lpstr>
      <vt:lpstr>Visualização</vt:lpstr>
      <vt:lpstr>PROV-Vis</vt:lpstr>
      <vt:lpstr>PROV-Vis</vt:lpstr>
      <vt:lpstr>ReproeScience</vt:lpstr>
      <vt:lpstr>Apresentação do PowerPoint</vt:lpstr>
      <vt:lpstr>Download</vt:lpstr>
      <vt:lpstr>SciCumulus</vt:lpstr>
      <vt:lpstr>UFFeScience no GitHub</vt:lpstr>
      <vt:lpstr>Agradecimentos</vt:lpstr>
      <vt:lpstr>Apresentação do PowerPoint</vt:lpstr>
      <vt:lpstr>Apresentação do PowerPoint</vt:lpstr>
      <vt:lpstr>Apresentação do PowerPoint</vt:lpstr>
      <vt:lpstr>Apresentação do PowerPoint</vt:lpstr>
      <vt:lpstr>Venha fazer mestrado/doutorado na UFF!!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marta@cos.ufrj.br</dc:creator>
  <cp:lastModifiedBy>Daniel Oliveira</cp:lastModifiedBy>
  <cp:revision>526</cp:revision>
  <dcterms:modified xsi:type="dcterms:W3CDTF">2016-10-18T18:56:30Z</dcterms:modified>
</cp:coreProperties>
</file>